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notesSlides/notesSlide8.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6"/>
  </p:notesMasterIdLst>
  <p:sldIdLst>
    <p:sldId id="257" r:id="rId2"/>
    <p:sldId id="290" r:id="rId3"/>
    <p:sldId id="291" r:id="rId4"/>
    <p:sldId id="292" r:id="rId5"/>
    <p:sldId id="293" r:id="rId6"/>
    <p:sldId id="259" r:id="rId7"/>
    <p:sldId id="295" r:id="rId8"/>
    <p:sldId id="297" r:id="rId9"/>
    <p:sldId id="299" r:id="rId10"/>
    <p:sldId id="300" r:id="rId11"/>
    <p:sldId id="303" r:id="rId12"/>
    <p:sldId id="304" r:id="rId13"/>
    <p:sldId id="307" r:id="rId14"/>
    <p:sldId id="308" r:id="rId15"/>
    <p:sldId id="320" r:id="rId16"/>
    <p:sldId id="369" r:id="rId17"/>
    <p:sldId id="370" r:id="rId18"/>
    <p:sldId id="371" r:id="rId19"/>
    <p:sldId id="372" r:id="rId20"/>
    <p:sldId id="262" r:id="rId21"/>
    <p:sldId id="374" r:id="rId22"/>
    <p:sldId id="375" r:id="rId23"/>
    <p:sldId id="377" r:id="rId24"/>
    <p:sldId id="378" r:id="rId25"/>
    <p:sldId id="379" r:id="rId26"/>
    <p:sldId id="380" r:id="rId27"/>
    <p:sldId id="381" r:id="rId28"/>
    <p:sldId id="382" r:id="rId29"/>
    <p:sldId id="260" r:id="rId30"/>
    <p:sldId id="261" r:id="rId31"/>
    <p:sldId id="263" r:id="rId32"/>
    <p:sldId id="273" r:id="rId33"/>
    <p:sldId id="274" r:id="rId34"/>
    <p:sldId id="275" r:id="rId35"/>
    <p:sldId id="279" r:id="rId36"/>
    <p:sldId id="280" r:id="rId37"/>
    <p:sldId id="461" r:id="rId38"/>
    <p:sldId id="462" r:id="rId39"/>
    <p:sldId id="463" r:id="rId40"/>
    <p:sldId id="367" r:id="rId41"/>
    <p:sldId id="442" r:id="rId42"/>
    <p:sldId id="441" r:id="rId43"/>
    <p:sldId id="443" r:id="rId44"/>
    <p:sldId id="464" r:id="rId45"/>
    <p:sldId id="465" r:id="rId46"/>
    <p:sldId id="466" r:id="rId47"/>
    <p:sldId id="474" r:id="rId48"/>
    <p:sldId id="475" r:id="rId49"/>
    <p:sldId id="467" r:id="rId50"/>
    <p:sldId id="468" r:id="rId51"/>
    <p:sldId id="445" r:id="rId52"/>
    <p:sldId id="469" r:id="rId53"/>
    <p:sldId id="470" r:id="rId54"/>
    <p:sldId id="471" r:id="rId55"/>
    <p:sldId id="472" r:id="rId56"/>
    <p:sldId id="473" r:id="rId57"/>
    <p:sldId id="266" r:id="rId58"/>
    <p:sldId id="267" r:id="rId59"/>
    <p:sldId id="270" r:id="rId60"/>
    <p:sldId id="271" r:id="rId61"/>
    <p:sldId id="272" r:id="rId62"/>
    <p:sldId id="448" r:id="rId63"/>
    <p:sldId id="476" r:id="rId64"/>
    <p:sldId id="477" r:id="rId65"/>
    <p:sldId id="478" r:id="rId66"/>
    <p:sldId id="479" r:id="rId67"/>
    <p:sldId id="480" r:id="rId68"/>
    <p:sldId id="481" r:id="rId69"/>
    <p:sldId id="483" r:id="rId70"/>
    <p:sldId id="449" r:id="rId71"/>
    <p:sldId id="276" r:id="rId72"/>
    <p:sldId id="277" r:id="rId73"/>
    <p:sldId id="278" r:id="rId74"/>
    <p:sldId id="450" r:id="rId75"/>
    <p:sldId id="451" r:id="rId76"/>
    <p:sldId id="281" r:id="rId77"/>
    <p:sldId id="282" r:id="rId78"/>
    <p:sldId id="283" r:id="rId79"/>
    <p:sldId id="284" r:id="rId80"/>
    <p:sldId id="285" r:id="rId81"/>
    <p:sldId id="286" r:id="rId82"/>
    <p:sldId id="287" r:id="rId83"/>
    <p:sldId id="289" r:id="rId84"/>
    <p:sldId id="452" r:id="rId85"/>
    <p:sldId id="453" r:id="rId86"/>
    <p:sldId id="454" r:id="rId87"/>
    <p:sldId id="455" r:id="rId88"/>
    <p:sldId id="294" r:id="rId89"/>
    <p:sldId id="456" r:id="rId90"/>
    <p:sldId id="296" r:id="rId91"/>
    <p:sldId id="457" r:id="rId92"/>
    <p:sldId id="298" r:id="rId93"/>
    <p:sldId id="458" r:id="rId94"/>
    <p:sldId id="459" r:id="rId9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9570" autoAdjust="0"/>
  </p:normalViewPr>
  <p:slideViewPr>
    <p:cSldViewPr snapToGrid="0">
      <p:cViewPr varScale="1">
        <p:scale>
          <a:sx n="54" d="100"/>
          <a:sy n="54" d="100"/>
        </p:scale>
        <p:origin x="181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file:///\\WIMS\HQ\GVA11\Home\hutiny\My%20Documents\0.SIWorkplan\GlobalHepatitisReport\Indicators\c10\GHE2015Mortality.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D:\Users\cheneyc\Documents\Website\Data%20for%20website%20figure.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D:\Users\cheneyc\Documents\Website\Data%20for%20website%20figur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4"/>
          <c:order val="0"/>
          <c:tx>
            <c:strRef>
              <c:f>World2015!$A$25:$C$25</c:f>
              <c:strCache>
                <c:ptCount val="1"/>
                <c:pt idx="0">
                  <c:v>Hepatitis</c:v>
                </c:pt>
              </c:strCache>
            </c:strRef>
          </c:tx>
          <c:spPr>
            <a:ln w="50800" cap="rnd" cmpd="sng" algn="ctr">
              <a:solidFill>
                <a:srgbClr val="FF9900"/>
              </a:solidFill>
              <a:prstDash val="solid"/>
              <a:round/>
            </a:ln>
          </c:spPr>
          <c:marker>
            <c:symbol val="none"/>
          </c:marker>
          <c:cat>
            <c:numRef>
              <c:f>World2015!$D$20:$G$20</c:f>
              <c:numCache>
                <c:formatCode>General</c:formatCode>
                <c:ptCount val="4"/>
                <c:pt idx="0">
                  <c:v>2000</c:v>
                </c:pt>
                <c:pt idx="1">
                  <c:v>2005</c:v>
                </c:pt>
                <c:pt idx="2">
                  <c:v>2010</c:v>
                </c:pt>
                <c:pt idx="3">
                  <c:v>2015</c:v>
                </c:pt>
              </c:numCache>
            </c:numRef>
          </c:cat>
          <c:val>
            <c:numRef>
              <c:f>World2015!$D$25:$G$25</c:f>
              <c:numCache>
                <c:formatCode>#,##0</c:formatCode>
                <c:ptCount val="4"/>
                <c:pt idx="0">
                  <c:v>1.1000000000000001</c:v>
                </c:pt>
                <c:pt idx="1">
                  <c:v>1.2</c:v>
                </c:pt>
                <c:pt idx="2">
                  <c:v>1.3</c:v>
                </c:pt>
                <c:pt idx="3">
                  <c:v>1.3</c:v>
                </c:pt>
              </c:numCache>
            </c:numRef>
          </c:val>
          <c:smooth val="0"/>
          <c:extLst>
            <c:ext xmlns:c16="http://schemas.microsoft.com/office/drawing/2014/chart" uri="{C3380CC4-5D6E-409C-BE32-E72D297353CC}">
              <c16:uniqueId val="{00000000-E7E0-47FF-81D5-15368CB6B49B}"/>
            </c:ext>
          </c:extLst>
        </c:ser>
        <c:ser>
          <c:idx val="5"/>
          <c:order val="1"/>
          <c:tx>
            <c:strRef>
              <c:f>World2015!$A$26:$C$26</c:f>
              <c:strCache>
                <c:ptCount val="1"/>
                <c:pt idx="0">
                  <c:v>Tuberculosis</c:v>
                </c:pt>
              </c:strCache>
            </c:strRef>
          </c:tx>
          <c:spPr>
            <a:ln w="50800" cap="rnd" cmpd="sng" algn="ctr">
              <a:solidFill>
                <a:srgbClr val="0070C0"/>
              </a:solidFill>
              <a:prstDash val="solid"/>
              <a:round/>
            </a:ln>
          </c:spPr>
          <c:marker>
            <c:symbol val="none"/>
          </c:marker>
          <c:cat>
            <c:numRef>
              <c:f>World2015!$D$20:$G$20</c:f>
              <c:numCache>
                <c:formatCode>General</c:formatCode>
                <c:ptCount val="4"/>
                <c:pt idx="0">
                  <c:v>2000</c:v>
                </c:pt>
                <c:pt idx="1">
                  <c:v>2005</c:v>
                </c:pt>
                <c:pt idx="2">
                  <c:v>2010</c:v>
                </c:pt>
                <c:pt idx="3">
                  <c:v>2015</c:v>
                </c:pt>
              </c:numCache>
            </c:numRef>
          </c:cat>
          <c:val>
            <c:numRef>
              <c:f>World2015!$D$26:$G$26</c:f>
              <c:numCache>
                <c:formatCode>#,##0</c:formatCode>
                <c:ptCount val="4"/>
                <c:pt idx="0">
                  <c:v>1.7</c:v>
                </c:pt>
                <c:pt idx="1">
                  <c:v>1.6</c:v>
                </c:pt>
                <c:pt idx="2">
                  <c:v>1.4</c:v>
                </c:pt>
                <c:pt idx="3">
                  <c:v>1.4</c:v>
                </c:pt>
              </c:numCache>
            </c:numRef>
          </c:val>
          <c:smooth val="0"/>
          <c:extLst>
            <c:ext xmlns:c16="http://schemas.microsoft.com/office/drawing/2014/chart" uri="{C3380CC4-5D6E-409C-BE32-E72D297353CC}">
              <c16:uniqueId val="{00000001-E7E0-47FF-81D5-15368CB6B49B}"/>
            </c:ext>
          </c:extLst>
        </c:ser>
        <c:ser>
          <c:idx val="6"/>
          <c:order val="2"/>
          <c:tx>
            <c:strRef>
              <c:f>World2015!$A$27:$C$27</c:f>
              <c:strCache>
                <c:ptCount val="1"/>
                <c:pt idx="0">
                  <c:v>HIV</c:v>
                </c:pt>
              </c:strCache>
            </c:strRef>
          </c:tx>
          <c:spPr>
            <a:ln w="50800" cap="rnd" cmpd="sng" algn="ctr">
              <a:solidFill>
                <a:srgbClr val="FF0000"/>
              </a:solidFill>
              <a:prstDash val="solid"/>
              <a:round/>
            </a:ln>
          </c:spPr>
          <c:marker>
            <c:symbol val="none"/>
          </c:marker>
          <c:cat>
            <c:numRef>
              <c:f>World2015!$D$20:$G$20</c:f>
              <c:numCache>
                <c:formatCode>General</c:formatCode>
                <c:ptCount val="4"/>
                <c:pt idx="0">
                  <c:v>2000</c:v>
                </c:pt>
                <c:pt idx="1">
                  <c:v>2005</c:v>
                </c:pt>
                <c:pt idx="2">
                  <c:v>2010</c:v>
                </c:pt>
                <c:pt idx="3">
                  <c:v>2015</c:v>
                </c:pt>
              </c:numCache>
            </c:numRef>
          </c:cat>
          <c:val>
            <c:numRef>
              <c:f>World2015!$D$27:$G$27</c:f>
              <c:numCache>
                <c:formatCode>#,##0</c:formatCode>
                <c:ptCount val="4"/>
                <c:pt idx="0">
                  <c:v>1.5</c:v>
                </c:pt>
                <c:pt idx="1">
                  <c:v>1.9</c:v>
                </c:pt>
                <c:pt idx="2">
                  <c:v>1.4</c:v>
                </c:pt>
                <c:pt idx="3">
                  <c:v>1.1000000000000001</c:v>
                </c:pt>
              </c:numCache>
            </c:numRef>
          </c:val>
          <c:smooth val="0"/>
          <c:extLst>
            <c:ext xmlns:c16="http://schemas.microsoft.com/office/drawing/2014/chart" uri="{C3380CC4-5D6E-409C-BE32-E72D297353CC}">
              <c16:uniqueId val="{00000002-E7E0-47FF-81D5-15368CB6B49B}"/>
            </c:ext>
          </c:extLst>
        </c:ser>
        <c:ser>
          <c:idx val="7"/>
          <c:order val="3"/>
          <c:tx>
            <c:strRef>
              <c:f>World2015!$A$28:$C$28</c:f>
              <c:strCache>
                <c:ptCount val="1"/>
                <c:pt idx="0">
                  <c:v>Malaria</c:v>
                </c:pt>
              </c:strCache>
            </c:strRef>
          </c:tx>
          <c:spPr>
            <a:ln w="50800" cap="rnd" cmpd="sng" algn="ctr">
              <a:solidFill>
                <a:srgbClr val="00B050"/>
              </a:solidFill>
              <a:prstDash val="solid"/>
              <a:round/>
            </a:ln>
          </c:spPr>
          <c:marker>
            <c:symbol val="none"/>
          </c:marker>
          <c:cat>
            <c:numRef>
              <c:f>World2015!$D$20:$G$20</c:f>
              <c:numCache>
                <c:formatCode>General</c:formatCode>
                <c:ptCount val="4"/>
                <c:pt idx="0">
                  <c:v>2000</c:v>
                </c:pt>
                <c:pt idx="1">
                  <c:v>2005</c:v>
                </c:pt>
                <c:pt idx="2">
                  <c:v>2010</c:v>
                </c:pt>
                <c:pt idx="3">
                  <c:v>2015</c:v>
                </c:pt>
              </c:numCache>
            </c:numRef>
          </c:cat>
          <c:val>
            <c:numRef>
              <c:f>World2015!$D$28:$G$28</c:f>
              <c:numCache>
                <c:formatCode>#,##0</c:formatCode>
                <c:ptCount val="4"/>
                <c:pt idx="0">
                  <c:v>0.9</c:v>
                </c:pt>
                <c:pt idx="1">
                  <c:v>0.7</c:v>
                </c:pt>
                <c:pt idx="2">
                  <c:v>0.6</c:v>
                </c:pt>
                <c:pt idx="3">
                  <c:v>0.4</c:v>
                </c:pt>
              </c:numCache>
            </c:numRef>
          </c:val>
          <c:smooth val="0"/>
          <c:extLst>
            <c:ext xmlns:c16="http://schemas.microsoft.com/office/drawing/2014/chart" uri="{C3380CC4-5D6E-409C-BE32-E72D297353CC}">
              <c16:uniqueId val="{00000003-E7E0-47FF-81D5-15368CB6B49B}"/>
            </c:ext>
          </c:extLst>
        </c:ser>
        <c:dLbls>
          <c:showLegendKey val="0"/>
          <c:showVal val="0"/>
          <c:showCatName val="0"/>
          <c:showSerName val="0"/>
          <c:showPercent val="0"/>
          <c:showBubbleSize val="0"/>
        </c:dLbls>
        <c:smooth val="0"/>
        <c:axId val="199539328"/>
        <c:axId val="199545600"/>
      </c:lineChart>
      <c:catAx>
        <c:axId val="199539328"/>
        <c:scaling>
          <c:orientation val="minMax"/>
        </c:scaling>
        <c:delete val="0"/>
        <c:axPos val="b"/>
        <c:title>
          <c:tx>
            <c:rich>
              <a:bodyPr rot="0" spcFirstLastPara="0" vertOverflow="ellipsis" vert="horz" wrap="square" anchor="ctr" anchorCtr="1"/>
              <a:lstStyle/>
              <a:p>
                <a:pPr>
                  <a:defRPr lang="en-US" sz="1400" b="1" i="0" u="none" strike="noStrike" kern="1200" baseline="0">
                    <a:solidFill>
                      <a:schemeClr val="tx1"/>
                    </a:solidFill>
                    <a:latin typeface="+mn-lt"/>
                    <a:ea typeface="+mn-ea"/>
                    <a:cs typeface="+mn-cs"/>
                  </a:defRPr>
                </a:pPr>
                <a:r>
                  <a:rPr lang="en-GB" b="0"/>
                  <a:t>Year</a:t>
                </a:r>
              </a:p>
            </c:rich>
          </c:tx>
          <c:overlay val="0"/>
        </c:title>
        <c:numFmt formatCode="General" sourceLinked="1"/>
        <c:majorTickMark val="out"/>
        <c:minorTickMark val="none"/>
        <c:tickLblPos val="nextTo"/>
        <c:txPr>
          <a:bodyPr rot="-60000000" spcFirstLastPara="0" vertOverflow="ellipsis" vert="horz" wrap="square" anchor="ctr" anchorCtr="1"/>
          <a:lstStyle/>
          <a:p>
            <a:pPr>
              <a:defRPr lang="en-US" sz="1400" b="0" i="0" u="none" strike="noStrike" kern="1200" baseline="0">
                <a:solidFill>
                  <a:schemeClr val="tx1"/>
                </a:solidFill>
                <a:latin typeface="+mn-lt"/>
                <a:ea typeface="+mn-ea"/>
                <a:cs typeface="+mn-cs"/>
              </a:defRPr>
            </a:pPr>
            <a:endParaRPr lang="en-US"/>
          </a:p>
        </c:txPr>
        <c:crossAx val="199545600"/>
        <c:crosses val="autoZero"/>
        <c:auto val="1"/>
        <c:lblAlgn val="ctr"/>
        <c:lblOffset val="100"/>
        <c:noMultiLvlLbl val="0"/>
      </c:catAx>
      <c:valAx>
        <c:axId val="199545600"/>
        <c:scaling>
          <c:orientation val="minMax"/>
          <c:min val="0"/>
        </c:scaling>
        <c:delete val="0"/>
        <c:axPos val="l"/>
        <c:title>
          <c:tx>
            <c:rich>
              <a:bodyPr rot="-5400000" spcFirstLastPara="0" vertOverflow="ellipsis" vert="horz" wrap="square" anchor="ctr" anchorCtr="1"/>
              <a:lstStyle/>
              <a:p>
                <a:pPr>
                  <a:defRPr lang="en-US" sz="1400" b="1" i="0" u="none" strike="noStrike" kern="1200" baseline="0">
                    <a:solidFill>
                      <a:schemeClr val="tx1"/>
                    </a:solidFill>
                    <a:latin typeface="+mn-lt"/>
                    <a:ea typeface="+mn-ea"/>
                    <a:cs typeface="+mn-cs"/>
                  </a:defRPr>
                </a:pPr>
                <a:r>
                  <a:rPr lang="en-GB" b="0" dirty="0"/>
                  <a:t>Millions of deaths </a:t>
                </a:r>
              </a:p>
            </c:rich>
          </c:tx>
          <c:overlay val="0"/>
        </c:title>
        <c:numFmt formatCode="General" sourceLinked="0"/>
        <c:majorTickMark val="out"/>
        <c:minorTickMark val="none"/>
        <c:tickLblPos val="nextTo"/>
        <c:txPr>
          <a:bodyPr rot="-60000000" spcFirstLastPara="0" vertOverflow="ellipsis" vert="horz" wrap="square" anchor="ctr" anchorCtr="1"/>
          <a:lstStyle/>
          <a:p>
            <a:pPr>
              <a:defRPr lang="en-US" sz="1400" b="0" i="0" u="none" strike="noStrike" kern="1200" baseline="0">
                <a:solidFill>
                  <a:schemeClr val="tx1"/>
                </a:solidFill>
                <a:latin typeface="+mn-lt"/>
                <a:ea typeface="+mn-ea"/>
                <a:cs typeface="+mn-cs"/>
              </a:defRPr>
            </a:pPr>
            <a:endParaRPr lang="en-US"/>
          </a:p>
        </c:txPr>
        <c:crossAx val="199539328"/>
        <c:crosses val="autoZero"/>
        <c:crossBetween val="midCat"/>
        <c:majorUnit val="0.5"/>
        <c:minorUnit val="0.01"/>
      </c:valAx>
    </c:plotArea>
    <c:legend>
      <c:legendPos val="r"/>
      <c:layout>
        <c:manualLayout>
          <c:xMode val="edge"/>
          <c:yMode val="edge"/>
          <c:x val="0.197132683639691"/>
          <c:y val="0.56467740958075396"/>
          <c:w val="0.27018111286742502"/>
          <c:h val="0.22919650341881201"/>
        </c:manualLayout>
      </c:layout>
      <c:overlay val="1"/>
      <c:txPr>
        <a:bodyPr rot="0" spcFirstLastPara="0" vertOverflow="ellipsis" vert="horz" wrap="square" anchor="ctr" anchorCtr="1"/>
        <a:lstStyle/>
        <a:p>
          <a:pPr>
            <a:defRPr lang="en-US" sz="1400" b="0" i="0" u="none" strike="noStrike" kern="1200" baseline="0">
              <a:solidFill>
                <a:schemeClr val="tx1"/>
              </a:solidFill>
              <a:latin typeface="+mn-lt"/>
              <a:ea typeface="+mn-ea"/>
              <a:cs typeface="+mn-cs"/>
            </a:defRPr>
          </a:pPr>
          <a:endParaRPr lang="en-US"/>
        </a:p>
      </c:txPr>
    </c:legend>
    <c:plotVisOnly val="1"/>
    <c:dispBlanksAs val="gap"/>
    <c:showDLblsOverMax val="0"/>
  </c:chart>
  <c:spPr>
    <a:ln>
      <a:noFill/>
    </a:ln>
  </c:spPr>
  <c:txPr>
    <a:bodyPr/>
    <a:lstStyle/>
    <a:p>
      <a:pPr>
        <a:defRPr lang="en-US" sz="1400" baseline="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defRPr lang="en-US" sz="1800" b="1" i="0" u="none" strike="noStrike" kern="1200" baseline="0">
                <a:solidFill>
                  <a:schemeClr val="tx1"/>
                </a:solidFill>
                <a:latin typeface="+mn-lt"/>
                <a:ea typeface="+mn-ea"/>
                <a:cs typeface="+mn-cs"/>
              </a:defRPr>
            </a:pPr>
            <a:r>
              <a:rPr lang="en-GB" dirty="0" err="1"/>
              <a:t>Toàn</a:t>
            </a:r>
            <a:r>
              <a:rPr lang="en-GB" baseline="0" dirty="0"/>
              <a:t> </a:t>
            </a:r>
            <a:r>
              <a:rPr lang="en-GB" baseline="0" dirty="0" err="1"/>
              <a:t>cầu</a:t>
            </a:r>
            <a:endParaRPr lang="en-GB" dirty="0"/>
          </a:p>
        </c:rich>
      </c:tx>
      <c:overlay val="0"/>
    </c:title>
    <c:autoTitleDeleted val="0"/>
    <c:plotArea>
      <c:layout/>
      <c:barChart>
        <c:barDir val="bar"/>
        <c:grouping val="clustered"/>
        <c:varyColors val="0"/>
        <c:ser>
          <c:idx val="0"/>
          <c:order val="0"/>
          <c:tx>
            <c:strRef>
              <c:f>Worldwide</c:f>
              <c:strCache>
                <c:ptCount val="1"/>
                <c:pt idx="0">
                  <c:v>Worldwide</c:v>
                </c:pt>
              </c:strCache>
            </c:strRef>
          </c:tx>
          <c:spPr>
            <a:ln>
              <a:noFill/>
            </a:ln>
          </c:spPr>
          <c:invertIfNegative val="0"/>
          <c:dLbls>
            <c:spPr>
              <a:noFill/>
              <a:ln>
                <a:noFill/>
              </a:ln>
              <a:effectLst/>
            </c:spPr>
            <c:txPr>
              <a:bodyPr rot="0" spcFirstLastPara="0" vertOverflow="ellipsis" vert="horz" wrap="square" lIns="38100" tIns="19050" rIns="38100" bIns="19050" anchor="ctr" anchorCtr="1"/>
              <a:lstStyle/>
              <a:p>
                <a:pPr>
                  <a:defRPr lang="en-US" sz="1000" b="1"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'Liver cancer incidence ranking'!$E$2:$E$11</c:f>
              <c:strCache>
                <c:ptCount val="10"/>
                <c:pt idx="0">
                  <c:v>South Korea</c:v>
                </c:pt>
                <c:pt idx="1">
                  <c:v>China</c:v>
                </c:pt>
                <c:pt idx="2">
                  <c:v>Thailand</c:v>
                </c:pt>
                <c:pt idx="3">
                  <c:v>Cambodia</c:v>
                </c:pt>
                <c:pt idx="4">
                  <c:v>Guinea</c:v>
                </c:pt>
                <c:pt idx="5">
                  <c:v>Lao</c:v>
                </c:pt>
                <c:pt idx="6">
                  <c:v>Viet Nam</c:v>
                </c:pt>
                <c:pt idx="7">
                  <c:v>Gambia</c:v>
                </c:pt>
                <c:pt idx="8">
                  <c:v>Egypt</c:v>
                </c:pt>
                <c:pt idx="9">
                  <c:v>Mongolia</c:v>
                </c:pt>
              </c:strCache>
            </c:strRef>
          </c:cat>
          <c:val>
            <c:numRef>
              <c:f>'Liver cancer incidence ranking'!$F$2:$F$11</c:f>
              <c:numCache>
                <c:formatCode>General</c:formatCode>
                <c:ptCount val="10"/>
                <c:pt idx="0">
                  <c:v>17.3</c:v>
                </c:pt>
                <c:pt idx="1">
                  <c:v>18.3</c:v>
                </c:pt>
                <c:pt idx="2">
                  <c:v>21</c:v>
                </c:pt>
                <c:pt idx="3">
                  <c:v>21.8</c:v>
                </c:pt>
                <c:pt idx="4">
                  <c:v>21.8</c:v>
                </c:pt>
                <c:pt idx="5">
                  <c:v>22.4</c:v>
                </c:pt>
                <c:pt idx="6">
                  <c:v>23.2</c:v>
                </c:pt>
                <c:pt idx="7">
                  <c:v>23.9</c:v>
                </c:pt>
                <c:pt idx="8">
                  <c:v>32.200000000000003</c:v>
                </c:pt>
                <c:pt idx="9">
                  <c:v>93.7</c:v>
                </c:pt>
              </c:numCache>
            </c:numRef>
          </c:val>
          <c:extLst>
            <c:ext xmlns:c16="http://schemas.microsoft.com/office/drawing/2014/chart" uri="{C3380CC4-5D6E-409C-BE32-E72D297353CC}">
              <c16:uniqueId val="{00000000-4D5B-4B3E-9D9A-FF3E58059A7D}"/>
            </c:ext>
          </c:extLst>
        </c:ser>
        <c:ser>
          <c:idx val="1"/>
          <c:order val="1"/>
          <c:tx>
            <c:strRef>
              <c:f>Labels</c:f>
              <c:strCache>
                <c:ptCount val="1"/>
                <c:pt idx="0">
                  <c:v>Labels</c:v>
                </c:pt>
              </c:strCache>
            </c:strRef>
          </c:tx>
          <c:spPr>
            <a:solidFill>
              <a:schemeClr val="accent4"/>
            </a:solidFill>
          </c:spPr>
          <c:invertIfNegative val="0"/>
          <c:dLbls>
            <c:dLbl>
              <c:idx val="5"/>
              <c:spPr>
                <a:noFill/>
                <a:ln>
                  <a:noFill/>
                </a:ln>
                <a:effectLst/>
              </c:spPr>
              <c:txPr>
                <a:bodyPr rot="0" spcFirstLastPara="0" vertOverflow="ellipsis" vert="horz" wrap="square" lIns="38100" tIns="19050" rIns="38100" bIns="19050" anchor="ctr" anchorCtr="1"/>
                <a:lstStyle/>
                <a:p>
                  <a:pPr>
                    <a:defRPr lang="en-US" sz="1100" b="1" i="0" u="none" strike="noStrike" kern="1200" baseline="0">
                      <a:solidFill>
                        <a:schemeClr val="accent2"/>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1-4D5B-4B3E-9D9A-FF3E58059A7D}"/>
                </c:ext>
              </c:extLst>
            </c:dLbl>
            <c:dLbl>
              <c:idx val="6"/>
              <c:spPr>
                <a:noFill/>
                <a:ln>
                  <a:noFill/>
                </a:ln>
                <a:effectLst/>
              </c:spPr>
              <c:txPr>
                <a:bodyPr rot="0" spcFirstLastPara="0" vertOverflow="ellipsis" vert="horz" wrap="square" lIns="38100" tIns="19050" rIns="38100" bIns="19050" anchor="ctr" anchorCtr="1"/>
                <a:lstStyle/>
                <a:p>
                  <a:pPr>
                    <a:defRPr lang="en-US" sz="1100" b="1" i="0" u="none" strike="noStrike" kern="1200" baseline="0">
                      <a:solidFill>
                        <a:srgbClr val="FF0000"/>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2-4D5B-4B3E-9D9A-FF3E58059A7D}"/>
                </c:ext>
              </c:extLst>
            </c:dLbl>
            <c:dLbl>
              <c:idx val="9"/>
              <c:layout>
                <c:manualLayout>
                  <c:x val="0"/>
                  <c:y val="5.9027777777777797E-2"/>
                </c:manualLayout>
              </c:layout>
              <c:spPr>
                <a:noFill/>
                <a:ln>
                  <a:noFill/>
                </a:ln>
                <a:effectLst/>
              </c:spPr>
              <c:txPr>
                <a:bodyPr rot="0" spcFirstLastPara="0" vertOverflow="ellipsis" vert="horz" wrap="square" lIns="38100" tIns="19050" rIns="38100" bIns="19050" anchor="ctr" anchorCtr="1"/>
                <a:lstStyle/>
                <a:p>
                  <a:pPr>
                    <a:defRPr lang="en-US" sz="1100" b="1" i="0" u="none" strike="noStrike" kern="1200" baseline="0">
                      <a:solidFill>
                        <a:schemeClr val="accent2"/>
                      </a:solidFill>
                      <a:latin typeface="+mn-lt"/>
                      <a:ea typeface="+mn-ea"/>
                      <a:cs typeface="+mn-cs"/>
                    </a:defRPr>
                  </a:pPr>
                  <a:endParaRPr lang="en-US"/>
                </a:p>
              </c:txPr>
              <c:dLblPos val="outEnd"/>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D5B-4B3E-9D9A-FF3E58059A7D}"/>
                </c:ext>
              </c:extLst>
            </c:dLbl>
            <c:spPr>
              <a:noFill/>
              <a:ln>
                <a:noFill/>
              </a:ln>
              <a:effectLst/>
            </c:spPr>
            <c:txPr>
              <a:bodyPr rot="0" spcFirstLastPara="0" vertOverflow="ellipsis" vert="horz" wrap="square" lIns="38100" tIns="19050" rIns="38100" bIns="19050" anchor="ctr" anchorCtr="1"/>
              <a:lstStyle/>
              <a:p>
                <a:pPr>
                  <a:defRPr lang="en-US" sz="1100" b="1" i="0" u="none" strike="noStrike" kern="1200" baseline="0">
                    <a:solidFill>
                      <a:schemeClr val="tx1"/>
                    </a:solidFill>
                    <a:latin typeface="+mn-lt"/>
                    <a:ea typeface="+mn-ea"/>
                    <a:cs typeface="+mn-cs"/>
                  </a:defRPr>
                </a:pPr>
                <a:endParaRPr lang="en-US"/>
              </a:p>
            </c:txPr>
            <c:dLblPos val="outEnd"/>
            <c:showLegendKey val="0"/>
            <c:showVal val="0"/>
            <c:showCatName val="1"/>
            <c:showSerName val="0"/>
            <c:showPercent val="0"/>
            <c:showBubbleSize val="0"/>
            <c:showLeaderLines val="0"/>
            <c:extLst>
              <c:ext xmlns:c15="http://schemas.microsoft.com/office/drawing/2012/chart" uri="{CE6537A1-D6FC-4f65-9D91-7224C49458BB}">
                <c15:showLeaderLines val="0"/>
              </c:ext>
            </c:extLst>
          </c:dLbls>
          <c:cat>
            <c:strRef>
              <c:f>'Liver cancer incidence ranking'!$E$2:$E$11</c:f>
              <c:strCache>
                <c:ptCount val="10"/>
                <c:pt idx="0">
                  <c:v>South Korea</c:v>
                </c:pt>
                <c:pt idx="1">
                  <c:v>China</c:v>
                </c:pt>
                <c:pt idx="2">
                  <c:v>Thailand</c:v>
                </c:pt>
                <c:pt idx="3">
                  <c:v>Cambodia</c:v>
                </c:pt>
                <c:pt idx="4">
                  <c:v>Guinea</c:v>
                </c:pt>
                <c:pt idx="5">
                  <c:v>Lao</c:v>
                </c:pt>
                <c:pt idx="6">
                  <c:v>Viet Nam</c:v>
                </c:pt>
                <c:pt idx="7">
                  <c:v>Gambia</c:v>
                </c:pt>
                <c:pt idx="8">
                  <c:v>Egypt</c:v>
                </c:pt>
                <c:pt idx="9">
                  <c:v>Mongolia</c:v>
                </c:pt>
              </c:strCache>
            </c:strRef>
          </c:cat>
          <c:val>
            <c:numRef>
              <c:f>'Liver cancer incidence ranking'!$F$2:$F$11</c:f>
              <c:numCache>
                <c:formatCode>General</c:formatCode>
                <c:ptCount val="10"/>
                <c:pt idx="0">
                  <c:v>17.3</c:v>
                </c:pt>
                <c:pt idx="1">
                  <c:v>18.3</c:v>
                </c:pt>
                <c:pt idx="2">
                  <c:v>21</c:v>
                </c:pt>
                <c:pt idx="3">
                  <c:v>21.8</c:v>
                </c:pt>
                <c:pt idx="4">
                  <c:v>21.8</c:v>
                </c:pt>
                <c:pt idx="5">
                  <c:v>22.4</c:v>
                </c:pt>
                <c:pt idx="6">
                  <c:v>23.2</c:v>
                </c:pt>
                <c:pt idx="7">
                  <c:v>23.9</c:v>
                </c:pt>
                <c:pt idx="8">
                  <c:v>32.200000000000003</c:v>
                </c:pt>
                <c:pt idx="9">
                  <c:v>93.7</c:v>
                </c:pt>
              </c:numCache>
            </c:numRef>
          </c:val>
          <c:extLst>
            <c:ext xmlns:c16="http://schemas.microsoft.com/office/drawing/2014/chart" uri="{C3380CC4-5D6E-409C-BE32-E72D297353CC}">
              <c16:uniqueId val="{00000004-4D5B-4B3E-9D9A-FF3E58059A7D}"/>
            </c:ext>
          </c:extLst>
        </c:ser>
        <c:dLbls>
          <c:showLegendKey val="0"/>
          <c:showVal val="0"/>
          <c:showCatName val="0"/>
          <c:showSerName val="0"/>
          <c:showPercent val="0"/>
          <c:showBubbleSize val="0"/>
        </c:dLbls>
        <c:gapWidth val="20"/>
        <c:overlap val="100"/>
        <c:axId val="193724800"/>
        <c:axId val="193726336"/>
      </c:barChart>
      <c:catAx>
        <c:axId val="193724800"/>
        <c:scaling>
          <c:orientation val="minMax"/>
        </c:scaling>
        <c:delete val="1"/>
        <c:axPos val="r"/>
        <c:numFmt formatCode="General" sourceLinked="0"/>
        <c:majorTickMark val="none"/>
        <c:minorTickMark val="none"/>
        <c:tickLblPos val="nextTo"/>
        <c:crossAx val="193726336"/>
        <c:crosses val="autoZero"/>
        <c:auto val="1"/>
        <c:lblAlgn val="ctr"/>
        <c:lblOffset val="100"/>
        <c:noMultiLvlLbl val="0"/>
      </c:catAx>
      <c:valAx>
        <c:axId val="193726336"/>
        <c:scaling>
          <c:orientation val="maxMin"/>
          <c:max val="100"/>
        </c:scaling>
        <c:delete val="0"/>
        <c:axPos val="b"/>
        <c:numFmt formatCode="General" sourceLinked="1"/>
        <c:majorTickMark val="out"/>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193724800"/>
        <c:crosses val="autoZero"/>
        <c:crossBetween val="between"/>
      </c:valAx>
      <c:spPr>
        <a:ln>
          <a:noFill/>
        </a:ln>
      </c:spPr>
    </c:plotArea>
    <c:plotVisOnly val="1"/>
    <c:dispBlanksAs val="gap"/>
    <c:showDLblsOverMax val="0"/>
  </c:chart>
  <c:spPr>
    <a:ln>
      <a:noFill/>
    </a:ln>
  </c:spPr>
  <c:txPr>
    <a:bodyPr/>
    <a:lstStyle/>
    <a:p>
      <a:pPr>
        <a:defRPr lang="en-US"/>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defRPr lang="en-US" sz="1800" b="1" i="0" u="none" strike="noStrike" kern="1200" baseline="0">
                <a:solidFill>
                  <a:schemeClr val="tx1"/>
                </a:solidFill>
                <a:latin typeface="+mn-lt"/>
                <a:ea typeface="+mn-ea"/>
                <a:cs typeface="+mn-cs"/>
              </a:defRPr>
            </a:pPr>
            <a:r>
              <a:rPr lang="en-GB" dirty="0" err="1"/>
              <a:t>Tây</a:t>
            </a:r>
            <a:r>
              <a:rPr lang="en-GB" baseline="0" dirty="0"/>
              <a:t> </a:t>
            </a:r>
            <a:r>
              <a:rPr lang="en-GB" baseline="0" dirty="0" err="1"/>
              <a:t>Thái</a:t>
            </a:r>
            <a:r>
              <a:rPr lang="en-GB" baseline="0" dirty="0"/>
              <a:t> </a:t>
            </a:r>
            <a:r>
              <a:rPr lang="en-GB" baseline="0" dirty="0" err="1"/>
              <a:t>Bình</a:t>
            </a:r>
            <a:r>
              <a:rPr lang="en-GB" baseline="0" dirty="0"/>
              <a:t> </a:t>
            </a:r>
            <a:r>
              <a:rPr lang="en-GB" baseline="0" dirty="0" err="1"/>
              <a:t>Dương</a:t>
            </a:r>
            <a:endParaRPr lang="en-GB" dirty="0"/>
          </a:p>
        </c:rich>
      </c:tx>
      <c:overlay val="0"/>
    </c:title>
    <c:autoTitleDeleted val="0"/>
    <c:plotArea>
      <c:layout>
        <c:manualLayout>
          <c:layoutTarget val="inner"/>
          <c:xMode val="edge"/>
          <c:yMode val="edge"/>
          <c:x val="4.05535245594301E-2"/>
          <c:y val="0.14574666447944001"/>
          <c:w val="0.87978003230898305"/>
          <c:h val="0.76726842738407697"/>
        </c:manualLayout>
      </c:layout>
      <c:barChart>
        <c:barDir val="bar"/>
        <c:grouping val="clustered"/>
        <c:varyColors val="0"/>
        <c:ser>
          <c:idx val="0"/>
          <c:order val="0"/>
          <c:tx>
            <c:strRef>
              <c:f>Western Pacific Region</c:f>
              <c:strCache>
                <c:ptCount val="1"/>
                <c:pt idx="0">
                  <c:v>Western Pacific Region</c:v>
                </c:pt>
              </c:strCache>
            </c:strRef>
          </c:tx>
          <c:invertIfNegative val="0"/>
          <c:dLbls>
            <c:spPr>
              <a:noFill/>
              <a:ln>
                <a:noFill/>
              </a:ln>
              <a:effectLst/>
            </c:spPr>
            <c:txPr>
              <a:bodyPr rot="0" spcFirstLastPara="0" vertOverflow="ellipsis" vert="horz" wrap="square" lIns="38100" tIns="19050" rIns="38100" bIns="19050" anchor="ctr" anchorCtr="1"/>
              <a:lstStyle/>
              <a:p>
                <a:pPr>
                  <a:defRPr lang="en-US" sz="1000" b="1"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'Liver cancer incidence ranking'!$B$2:$B$11</c:f>
              <c:strCache>
                <c:ptCount val="10"/>
                <c:pt idx="0">
                  <c:v>Papua New Guinea</c:v>
                </c:pt>
                <c:pt idx="1">
                  <c:v>Singapore</c:v>
                </c:pt>
                <c:pt idx="2">
                  <c:v>Vanuatu</c:v>
                </c:pt>
                <c:pt idx="3">
                  <c:v>Guam</c:v>
                </c:pt>
                <c:pt idx="4">
                  <c:v>South Korea</c:v>
                </c:pt>
                <c:pt idx="5">
                  <c:v>China</c:v>
                </c:pt>
                <c:pt idx="6">
                  <c:v>Cambodia</c:v>
                </c:pt>
                <c:pt idx="7">
                  <c:v>Lao PDR</c:v>
                </c:pt>
                <c:pt idx="8">
                  <c:v>Viet Nam</c:v>
                </c:pt>
                <c:pt idx="9">
                  <c:v>Mongolia</c:v>
                </c:pt>
              </c:strCache>
            </c:strRef>
          </c:cat>
          <c:val>
            <c:numRef>
              <c:f>'Liver cancer incidence ranking'!$C$2:$C$11</c:f>
              <c:numCache>
                <c:formatCode>General</c:formatCode>
                <c:ptCount val="10"/>
                <c:pt idx="0">
                  <c:v>11.9</c:v>
                </c:pt>
                <c:pt idx="1">
                  <c:v>12.3</c:v>
                </c:pt>
                <c:pt idx="2">
                  <c:v>13.1</c:v>
                </c:pt>
                <c:pt idx="3">
                  <c:v>14.8</c:v>
                </c:pt>
                <c:pt idx="4">
                  <c:v>17.3</c:v>
                </c:pt>
                <c:pt idx="5">
                  <c:v>18.3</c:v>
                </c:pt>
                <c:pt idx="6">
                  <c:v>21.8</c:v>
                </c:pt>
                <c:pt idx="7">
                  <c:v>22.4</c:v>
                </c:pt>
                <c:pt idx="8">
                  <c:v>23.2</c:v>
                </c:pt>
                <c:pt idx="9">
                  <c:v>93.7</c:v>
                </c:pt>
              </c:numCache>
            </c:numRef>
          </c:val>
          <c:extLst>
            <c:ext xmlns:c16="http://schemas.microsoft.com/office/drawing/2014/chart" uri="{C3380CC4-5D6E-409C-BE32-E72D297353CC}">
              <c16:uniqueId val="{00000000-0E80-4BBE-B31C-20A5EA9447A3}"/>
            </c:ext>
          </c:extLst>
        </c:ser>
        <c:ser>
          <c:idx val="1"/>
          <c:order val="1"/>
          <c:tx>
            <c:strRef>
              <c:f>Label</c:f>
              <c:strCache>
                <c:ptCount val="1"/>
                <c:pt idx="0">
                  <c:v>Label</c:v>
                </c:pt>
              </c:strCache>
            </c:strRef>
          </c:tx>
          <c:spPr>
            <a:noFill/>
          </c:spPr>
          <c:invertIfNegative val="0"/>
          <c:dLbls>
            <c:dLbl>
              <c:idx val="8"/>
              <c:tx>
                <c:rich>
                  <a:bodyPr rot="0" spcFirstLastPara="0" vertOverflow="ellipsis" vert="horz" wrap="square" lIns="38100" tIns="19050" rIns="38100" bIns="19050" anchor="ctr" anchorCtr="1"/>
                  <a:lstStyle/>
                  <a:p>
                    <a:pPr>
                      <a:defRPr lang="en-US" sz="1100" b="1" i="0" u="none" strike="noStrike" kern="1200" baseline="0">
                        <a:solidFill>
                          <a:srgbClr val="FF0000"/>
                        </a:solidFill>
                        <a:latin typeface="+mn-lt"/>
                        <a:ea typeface="+mn-ea"/>
                        <a:cs typeface="+mn-cs"/>
                      </a:defRPr>
                    </a:pPr>
                    <a:r>
                      <a:rPr lang="en-US" dirty="0">
                        <a:solidFill>
                          <a:srgbClr val="FF0000"/>
                        </a:solidFill>
                      </a:rPr>
                      <a:t>Viet Nam</a:t>
                    </a:r>
                  </a:p>
                </c:rich>
              </c:tx>
              <c:spPr>
                <a:noFill/>
                <a:ln>
                  <a:noFill/>
                </a:ln>
                <a:effectLst/>
              </c:spPr>
              <c:dLblPos val="outEnd"/>
              <c:showLegendKey val="0"/>
              <c:showVal val="0"/>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0E80-4BBE-B31C-20A5EA9447A3}"/>
                </c:ext>
              </c:extLst>
            </c:dLbl>
            <c:spPr>
              <a:noFill/>
              <a:ln>
                <a:noFill/>
              </a:ln>
              <a:effectLst/>
            </c:spPr>
            <c:txPr>
              <a:bodyPr rot="0" spcFirstLastPara="0" vertOverflow="ellipsis" vert="horz" wrap="square" lIns="38100" tIns="19050" rIns="38100" bIns="19050" anchor="ctr" anchorCtr="1"/>
              <a:lstStyle/>
              <a:p>
                <a:pPr>
                  <a:defRPr lang="en-US" sz="1100" b="1" i="0" u="none" strike="noStrike" kern="1200" baseline="0">
                    <a:solidFill>
                      <a:schemeClr val="tx1"/>
                    </a:solidFill>
                    <a:latin typeface="+mn-lt"/>
                    <a:ea typeface="+mn-ea"/>
                    <a:cs typeface="+mn-cs"/>
                  </a:defRPr>
                </a:pPr>
                <a:endParaRPr lang="en-US"/>
              </a:p>
            </c:txPr>
            <c:dLblPos val="outEnd"/>
            <c:showLegendKey val="0"/>
            <c:showVal val="0"/>
            <c:showCatName val="1"/>
            <c:showSerName val="0"/>
            <c:showPercent val="0"/>
            <c:showBubbleSize val="0"/>
            <c:showLeaderLines val="0"/>
            <c:extLst>
              <c:ext xmlns:c15="http://schemas.microsoft.com/office/drawing/2012/chart" uri="{CE6537A1-D6FC-4f65-9D91-7224C49458BB}">
                <c15:showLeaderLines val="0"/>
              </c:ext>
            </c:extLst>
          </c:dLbls>
          <c:val>
            <c:numRef>
              <c:f>'Liver cancer incidence ranking'!$C$2:$C$11</c:f>
              <c:numCache>
                <c:formatCode>General</c:formatCode>
                <c:ptCount val="10"/>
                <c:pt idx="0">
                  <c:v>11.9</c:v>
                </c:pt>
                <c:pt idx="1">
                  <c:v>12.3</c:v>
                </c:pt>
                <c:pt idx="2">
                  <c:v>13.1</c:v>
                </c:pt>
                <c:pt idx="3">
                  <c:v>14.8</c:v>
                </c:pt>
                <c:pt idx="4">
                  <c:v>17.3</c:v>
                </c:pt>
                <c:pt idx="5">
                  <c:v>18.3</c:v>
                </c:pt>
                <c:pt idx="6">
                  <c:v>21.8</c:v>
                </c:pt>
                <c:pt idx="7">
                  <c:v>22.4</c:v>
                </c:pt>
                <c:pt idx="8">
                  <c:v>23.2</c:v>
                </c:pt>
                <c:pt idx="9">
                  <c:v>93.7</c:v>
                </c:pt>
              </c:numCache>
            </c:numRef>
          </c:val>
          <c:extLst>
            <c:ext xmlns:c16="http://schemas.microsoft.com/office/drawing/2014/chart" uri="{C3380CC4-5D6E-409C-BE32-E72D297353CC}">
              <c16:uniqueId val="{00000002-0E80-4BBE-B31C-20A5EA9447A3}"/>
            </c:ext>
          </c:extLst>
        </c:ser>
        <c:dLbls>
          <c:showLegendKey val="0"/>
          <c:showVal val="0"/>
          <c:showCatName val="0"/>
          <c:showSerName val="0"/>
          <c:showPercent val="0"/>
          <c:showBubbleSize val="0"/>
        </c:dLbls>
        <c:gapWidth val="20"/>
        <c:overlap val="100"/>
        <c:axId val="193531904"/>
        <c:axId val="193533440"/>
      </c:barChart>
      <c:catAx>
        <c:axId val="193531904"/>
        <c:scaling>
          <c:orientation val="minMax"/>
        </c:scaling>
        <c:delete val="0"/>
        <c:axPos val="l"/>
        <c:numFmt formatCode="General" sourceLinked="0"/>
        <c:majorTickMark val="none"/>
        <c:minorTickMark val="none"/>
        <c:tickLblPos val="none"/>
        <c:spPr>
          <a:ln w="9525" cap="flat" cmpd="sng" algn="ctr">
            <a:noFill/>
            <a:prstDash val="solid"/>
            <a:round/>
          </a:ln>
        </c:spPr>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193533440"/>
        <c:crosses val="autoZero"/>
        <c:auto val="1"/>
        <c:lblAlgn val="ctr"/>
        <c:lblOffset val="100"/>
        <c:noMultiLvlLbl val="0"/>
      </c:catAx>
      <c:valAx>
        <c:axId val="193533440"/>
        <c:scaling>
          <c:orientation val="minMax"/>
        </c:scaling>
        <c:delete val="0"/>
        <c:axPos val="b"/>
        <c:numFmt formatCode="General" sourceLinked="1"/>
        <c:majorTickMark val="out"/>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193531904"/>
        <c:crosses val="autoZero"/>
        <c:crossBetween val="between"/>
      </c:valAx>
    </c:plotArea>
    <c:plotVisOnly val="1"/>
    <c:dispBlanksAs val="gap"/>
    <c:showDLblsOverMax val="0"/>
  </c:chart>
  <c:spPr>
    <a:ln>
      <a:noFill/>
    </a:ln>
  </c:spPr>
  <c:txPr>
    <a:bodyPr/>
    <a:lstStyle/>
    <a:p>
      <a:pPr>
        <a:defRPr lang="en-US"/>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93165D28-CED9-4D7E-83B8-73D28608D42C}" type="doc">
      <dgm:prSet loTypeId="urn:microsoft.com/office/officeart/2005/8/layout/pyramid1#1" loCatId="pyramid" qsTypeId="urn:microsoft.com/office/officeart/2005/8/quickstyle/simple1#2" qsCatId="simple" csTypeId="urn:microsoft.com/office/officeart/2005/8/colors/accent1_2#1" csCatId="accent1" phldr="1"/>
      <dgm:spPr/>
    </dgm:pt>
    <dgm:pt modelId="{65FA19C4-4684-4073-91D2-1B65CDF5A105}">
      <dgm:prSet phldrT="[Text]" custT="1"/>
      <dgm:spPr>
        <a:solidFill>
          <a:srgbClr val="FFC000"/>
        </a:solidFill>
      </dgm:spPr>
      <dgm:t>
        <a:bodyPr/>
        <a:lstStyle/>
        <a:p>
          <a:r>
            <a:rPr lang="en-AU" sz="1800" dirty="0" err="1"/>
            <a:t>Thuốc</a:t>
          </a:r>
          <a:endParaRPr lang="en-AU" sz="1800" dirty="0"/>
        </a:p>
        <a:p>
          <a:r>
            <a:rPr lang="en-AU" sz="1800" dirty="0"/>
            <a:t> </a:t>
          </a:r>
          <a:r>
            <a:rPr lang="en-AU" sz="1800" dirty="0" err="1"/>
            <a:t>kháng</a:t>
          </a:r>
          <a:r>
            <a:rPr lang="en-AU" sz="1800" dirty="0"/>
            <a:t> vi </a:t>
          </a:r>
          <a:r>
            <a:rPr lang="en-AU" sz="1800" dirty="0" err="1"/>
            <a:t>rút</a:t>
          </a:r>
          <a:endParaRPr lang="en-AU" sz="1800" dirty="0"/>
        </a:p>
      </dgm:t>
    </dgm:pt>
    <dgm:pt modelId="{7837E612-AAD9-450A-BDCA-34BE9B1B3CF3}" type="parTrans" cxnId="{A752A51D-5569-4D5A-9E50-047D81A10465}">
      <dgm:prSet/>
      <dgm:spPr/>
      <dgm:t>
        <a:bodyPr/>
        <a:lstStyle/>
        <a:p>
          <a:endParaRPr lang="en-AU" sz="2000"/>
        </a:p>
      </dgm:t>
    </dgm:pt>
    <dgm:pt modelId="{D7D63D14-C29B-4C20-B3A0-EAF18290C585}" type="sibTrans" cxnId="{A752A51D-5569-4D5A-9E50-047D81A10465}">
      <dgm:prSet/>
      <dgm:spPr/>
      <dgm:t>
        <a:bodyPr/>
        <a:lstStyle/>
        <a:p>
          <a:endParaRPr lang="en-AU" sz="2000"/>
        </a:p>
      </dgm:t>
    </dgm:pt>
    <dgm:pt modelId="{28E7FEB8-2D4F-41D4-B318-47CB353717A0}">
      <dgm:prSet phldrT="[Text]" custT="1"/>
      <dgm:spPr>
        <a:solidFill>
          <a:schemeClr val="accent3"/>
        </a:solidFill>
      </dgm:spPr>
      <dgm:t>
        <a:bodyPr/>
        <a:lstStyle/>
        <a:p>
          <a:r>
            <a:rPr lang="en-AU" sz="2000" dirty="0" err="1"/>
            <a:t>Huyết</a:t>
          </a:r>
          <a:r>
            <a:rPr lang="en-AU" sz="2000" dirty="0"/>
            <a:t> thanh </a:t>
          </a:r>
        </a:p>
        <a:p>
          <a:r>
            <a:rPr lang="en-AU" sz="2000" dirty="0" err="1"/>
            <a:t>kháng</a:t>
          </a:r>
          <a:r>
            <a:rPr lang="en-AU" sz="2000" dirty="0"/>
            <a:t> </a:t>
          </a:r>
          <a:r>
            <a:rPr lang="en-AU" sz="2000" dirty="0" err="1"/>
            <a:t>viêm</a:t>
          </a:r>
          <a:r>
            <a:rPr lang="en-AU" sz="2000" dirty="0"/>
            <a:t> </a:t>
          </a:r>
          <a:r>
            <a:rPr lang="en-AU" sz="2000" dirty="0" err="1"/>
            <a:t>gan</a:t>
          </a:r>
          <a:r>
            <a:rPr lang="en-AU" sz="2000" dirty="0"/>
            <a:t> B</a:t>
          </a:r>
        </a:p>
      </dgm:t>
    </dgm:pt>
    <dgm:pt modelId="{11E28586-E601-420C-B228-D782632301C4}" type="parTrans" cxnId="{8F320119-264D-4811-A289-2561EE0624A7}">
      <dgm:prSet/>
      <dgm:spPr/>
      <dgm:t>
        <a:bodyPr/>
        <a:lstStyle/>
        <a:p>
          <a:endParaRPr lang="en-AU" sz="2000"/>
        </a:p>
      </dgm:t>
    </dgm:pt>
    <dgm:pt modelId="{7A7D0B19-CE97-4DBA-A412-6B051A85CA99}" type="sibTrans" cxnId="{8F320119-264D-4811-A289-2561EE0624A7}">
      <dgm:prSet/>
      <dgm:spPr/>
      <dgm:t>
        <a:bodyPr/>
        <a:lstStyle/>
        <a:p>
          <a:endParaRPr lang="en-AU" sz="2000"/>
        </a:p>
      </dgm:t>
    </dgm:pt>
    <dgm:pt modelId="{33A008A5-FB5C-45A5-A19D-E458DC152242}">
      <dgm:prSet phldrT="[Text]" custT="1"/>
      <dgm:spPr>
        <a:solidFill>
          <a:schemeClr val="accent2">
            <a:lumMod val="60000"/>
            <a:lumOff val="40000"/>
          </a:schemeClr>
        </a:solidFill>
      </dgm:spPr>
      <dgm:t>
        <a:bodyPr/>
        <a:lstStyle/>
        <a:p>
          <a:r>
            <a:rPr lang="en-AU" sz="2000" dirty="0" err="1"/>
            <a:t>Sàng</a:t>
          </a:r>
          <a:r>
            <a:rPr lang="en-AU" sz="2000" dirty="0"/>
            <a:t> </a:t>
          </a:r>
          <a:r>
            <a:rPr lang="en-AU" sz="2000" dirty="0" err="1"/>
            <a:t>lọc</a:t>
          </a:r>
          <a:r>
            <a:rPr lang="en-AU" sz="2000" dirty="0"/>
            <a:t>  </a:t>
          </a:r>
          <a:r>
            <a:rPr lang="en-AU" sz="2000" dirty="0" err="1"/>
            <a:t>HBsAg</a:t>
          </a:r>
          <a:r>
            <a:rPr lang="en-AU" sz="2000" dirty="0"/>
            <a:t> </a:t>
          </a:r>
          <a:r>
            <a:rPr lang="en-AU" sz="2000" dirty="0" err="1"/>
            <a:t>và</a:t>
          </a:r>
          <a:r>
            <a:rPr lang="en-AU" sz="2000" dirty="0"/>
            <a:t> </a:t>
          </a:r>
          <a:r>
            <a:rPr lang="en-AU" sz="2000" dirty="0" err="1"/>
            <a:t>chuyển</a:t>
          </a:r>
          <a:r>
            <a:rPr lang="en-AU" sz="2000" dirty="0"/>
            <a:t> </a:t>
          </a:r>
          <a:r>
            <a:rPr lang="en-AU" sz="2000" dirty="0" err="1"/>
            <a:t>gửi</a:t>
          </a:r>
          <a:r>
            <a:rPr lang="en-AU" sz="2000" dirty="0"/>
            <a:t> </a:t>
          </a:r>
          <a:r>
            <a:rPr lang="en-AU" sz="2000" dirty="0" err="1"/>
            <a:t>cơ</a:t>
          </a:r>
          <a:r>
            <a:rPr lang="en-AU" sz="2000" dirty="0"/>
            <a:t> </a:t>
          </a:r>
          <a:r>
            <a:rPr lang="en-AU" sz="2000" dirty="0" err="1"/>
            <a:t>sở</a:t>
          </a:r>
          <a:r>
            <a:rPr lang="en-AU" sz="2000" dirty="0"/>
            <a:t> </a:t>
          </a:r>
          <a:r>
            <a:rPr lang="en-AU" sz="2000" dirty="0" err="1"/>
            <a:t>điều</a:t>
          </a:r>
          <a:r>
            <a:rPr lang="en-AU" sz="2000" dirty="0"/>
            <a:t> </a:t>
          </a:r>
          <a:r>
            <a:rPr lang="en-AU" sz="2000" dirty="0" err="1"/>
            <a:t>trị</a:t>
          </a:r>
          <a:r>
            <a:rPr lang="en-AU" sz="2000" dirty="0"/>
            <a:t>, </a:t>
          </a:r>
          <a:r>
            <a:rPr lang="en-AU" sz="2000" dirty="0" err="1"/>
            <a:t>theo</a:t>
          </a:r>
          <a:r>
            <a:rPr lang="en-AU" sz="2000" dirty="0"/>
            <a:t> </a:t>
          </a:r>
          <a:r>
            <a:rPr lang="en-AU" sz="2000" dirty="0" err="1"/>
            <a:t>dõi</a:t>
          </a:r>
          <a:r>
            <a:rPr lang="en-AU" sz="2000" dirty="0"/>
            <a:t> </a:t>
          </a:r>
          <a:r>
            <a:rPr lang="en-AU" sz="2000" dirty="0" err="1"/>
            <a:t>trẻ</a:t>
          </a:r>
          <a:r>
            <a:rPr lang="en-AU" sz="2000" dirty="0"/>
            <a:t> </a:t>
          </a:r>
          <a:r>
            <a:rPr lang="en-AU" sz="2000" dirty="0" err="1"/>
            <a:t>sau</a:t>
          </a:r>
          <a:r>
            <a:rPr lang="en-AU" sz="2000" dirty="0"/>
            <a:t> sinh</a:t>
          </a:r>
        </a:p>
      </dgm:t>
    </dgm:pt>
    <dgm:pt modelId="{4D91972D-DAA3-4579-87F0-5015D3FC6495}" type="parTrans" cxnId="{A2E18836-1153-448D-9C17-C3230E692859}">
      <dgm:prSet/>
      <dgm:spPr/>
      <dgm:t>
        <a:bodyPr/>
        <a:lstStyle/>
        <a:p>
          <a:endParaRPr lang="en-AU" sz="2000"/>
        </a:p>
      </dgm:t>
    </dgm:pt>
    <dgm:pt modelId="{7707AA39-C6CE-4628-B656-C395534C73A8}" type="sibTrans" cxnId="{A2E18836-1153-448D-9C17-C3230E692859}">
      <dgm:prSet/>
      <dgm:spPr/>
      <dgm:t>
        <a:bodyPr/>
        <a:lstStyle/>
        <a:p>
          <a:endParaRPr lang="en-AU" sz="2000"/>
        </a:p>
      </dgm:t>
    </dgm:pt>
    <dgm:pt modelId="{7A59FBB8-E040-4011-9CE8-B2949599605E}">
      <dgm:prSet custT="1"/>
      <dgm:spPr>
        <a:solidFill>
          <a:schemeClr val="accent1">
            <a:lumMod val="20000"/>
            <a:lumOff val="80000"/>
          </a:schemeClr>
        </a:solidFill>
      </dgm:spPr>
      <dgm:t>
        <a:bodyPr/>
        <a:lstStyle/>
        <a:p>
          <a:r>
            <a:rPr lang="en-AU" sz="2000" dirty="0" err="1"/>
            <a:t>Tiêm</a:t>
          </a:r>
          <a:r>
            <a:rPr lang="en-AU" sz="2000" dirty="0"/>
            <a:t> phòng VX </a:t>
          </a:r>
          <a:r>
            <a:rPr lang="en-AU" sz="2000" dirty="0" err="1"/>
            <a:t>viêm</a:t>
          </a:r>
          <a:r>
            <a:rPr lang="en-AU" sz="2000" dirty="0"/>
            <a:t> </a:t>
          </a:r>
          <a:r>
            <a:rPr lang="en-AU" sz="2000" dirty="0" err="1"/>
            <a:t>gan</a:t>
          </a:r>
          <a:r>
            <a:rPr lang="en-AU" sz="2000" dirty="0"/>
            <a:t> B </a:t>
          </a:r>
          <a:r>
            <a:rPr lang="en-AU" sz="2000" dirty="0" err="1"/>
            <a:t>và</a:t>
          </a:r>
          <a:r>
            <a:rPr lang="en-AU" sz="2000" dirty="0"/>
            <a:t> </a:t>
          </a:r>
          <a:r>
            <a:rPr lang="en-AU" sz="2000" dirty="0" err="1"/>
            <a:t>các</a:t>
          </a:r>
          <a:r>
            <a:rPr lang="en-AU" sz="2000" dirty="0"/>
            <a:t> </a:t>
          </a:r>
          <a:r>
            <a:rPr lang="en-AU" sz="2000" dirty="0" err="1"/>
            <a:t>mũi</a:t>
          </a:r>
          <a:r>
            <a:rPr lang="en-AU" sz="2000" dirty="0"/>
            <a:t> </a:t>
          </a:r>
          <a:r>
            <a:rPr lang="en-AU" sz="2000" dirty="0" err="1"/>
            <a:t>tiếp</a:t>
          </a:r>
          <a:r>
            <a:rPr lang="en-AU" sz="2000" dirty="0"/>
            <a:t> </a:t>
          </a:r>
          <a:r>
            <a:rPr lang="en-AU" sz="2000" dirty="0" err="1"/>
            <a:t>theo</a:t>
          </a:r>
          <a:endParaRPr lang="en-AU" sz="2000" dirty="0"/>
        </a:p>
      </dgm:t>
    </dgm:pt>
    <dgm:pt modelId="{84630B15-7046-40FA-9903-0970A728DD1E}" type="parTrans" cxnId="{A08077D1-5F0D-40E3-9A9C-8B982A3FEB05}">
      <dgm:prSet/>
      <dgm:spPr/>
      <dgm:t>
        <a:bodyPr/>
        <a:lstStyle/>
        <a:p>
          <a:endParaRPr lang="en-AU" sz="2000"/>
        </a:p>
      </dgm:t>
    </dgm:pt>
    <dgm:pt modelId="{01A41957-C5F5-4CE7-A140-BBEAA24638D5}" type="sibTrans" cxnId="{A08077D1-5F0D-40E3-9A9C-8B982A3FEB05}">
      <dgm:prSet/>
      <dgm:spPr/>
      <dgm:t>
        <a:bodyPr/>
        <a:lstStyle/>
        <a:p>
          <a:endParaRPr lang="en-AU" sz="2000"/>
        </a:p>
      </dgm:t>
    </dgm:pt>
    <dgm:pt modelId="{82348DC1-EB76-4756-A556-C02B395CF795}" type="pres">
      <dgm:prSet presAssocID="{93165D28-CED9-4D7E-83B8-73D28608D42C}" presName="Name0" presStyleCnt="0">
        <dgm:presLayoutVars>
          <dgm:dir/>
          <dgm:animLvl val="lvl"/>
          <dgm:resizeHandles val="exact"/>
        </dgm:presLayoutVars>
      </dgm:prSet>
      <dgm:spPr/>
    </dgm:pt>
    <dgm:pt modelId="{571869B7-BC0B-452F-ADE5-68BDE63EDFAD}" type="pres">
      <dgm:prSet presAssocID="{65FA19C4-4684-4073-91D2-1B65CDF5A105}" presName="Name8" presStyleCnt="0"/>
      <dgm:spPr/>
    </dgm:pt>
    <dgm:pt modelId="{BC62AC01-F839-4A40-B364-DC0B326F277C}" type="pres">
      <dgm:prSet presAssocID="{65FA19C4-4684-4073-91D2-1B65CDF5A105}" presName="level" presStyleLbl="node1" presStyleIdx="0" presStyleCnt="4">
        <dgm:presLayoutVars>
          <dgm:chMax val="1"/>
          <dgm:bulletEnabled val="1"/>
        </dgm:presLayoutVars>
      </dgm:prSet>
      <dgm:spPr/>
    </dgm:pt>
    <dgm:pt modelId="{35E7D350-B5AC-4570-A4FE-2A407972D372}" type="pres">
      <dgm:prSet presAssocID="{65FA19C4-4684-4073-91D2-1B65CDF5A105}" presName="levelTx" presStyleLbl="revTx" presStyleIdx="0" presStyleCnt="0">
        <dgm:presLayoutVars>
          <dgm:chMax val="1"/>
          <dgm:bulletEnabled val="1"/>
        </dgm:presLayoutVars>
      </dgm:prSet>
      <dgm:spPr/>
    </dgm:pt>
    <dgm:pt modelId="{F804BC92-A667-4037-ABE4-4C904D62B893}" type="pres">
      <dgm:prSet presAssocID="{28E7FEB8-2D4F-41D4-B318-47CB353717A0}" presName="Name8" presStyleCnt="0"/>
      <dgm:spPr/>
    </dgm:pt>
    <dgm:pt modelId="{16FBBE2E-9815-48D5-83C6-D304D10CD3B0}" type="pres">
      <dgm:prSet presAssocID="{28E7FEB8-2D4F-41D4-B318-47CB353717A0}" presName="level" presStyleLbl="node1" presStyleIdx="1" presStyleCnt="4">
        <dgm:presLayoutVars>
          <dgm:chMax val="1"/>
          <dgm:bulletEnabled val="1"/>
        </dgm:presLayoutVars>
      </dgm:prSet>
      <dgm:spPr/>
    </dgm:pt>
    <dgm:pt modelId="{C523B624-945D-4EA2-AACE-8BBC9B3293A1}" type="pres">
      <dgm:prSet presAssocID="{28E7FEB8-2D4F-41D4-B318-47CB353717A0}" presName="levelTx" presStyleLbl="revTx" presStyleIdx="0" presStyleCnt="0">
        <dgm:presLayoutVars>
          <dgm:chMax val="1"/>
          <dgm:bulletEnabled val="1"/>
        </dgm:presLayoutVars>
      </dgm:prSet>
      <dgm:spPr/>
    </dgm:pt>
    <dgm:pt modelId="{654C8C19-E011-4D74-B6BE-272A9C99D78E}" type="pres">
      <dgm:prSet presAssocID="{33A008A5-FB5C-45A5-A19D-E458DC152242}" presName="Name8" presStyleCnt="0"/>
      <dgm:spPr/>
    </dgm:pt>
    <dgm:pt modelId="{7C4D2820-4A7D-4C0A-97DC-6F130A583DD9}" type="pres">
      <dgm:prSet presAssocID="{33A008A5-FB5C-45A5-A19D-E458DC152242}" presName="level" presStyleLbl="node1" presStyleIdx="2" presStyleCnt="4">
        <dgm:presLayoutVars>
          <dgm:chMax val="1"/>
          <dgm:bulletEnabled val="1"/>
        </dgm:presLayoutVars>
      </dgm:prSet>
      <dgm:spPr/>
    </dgm:pt>
    <dgm:pt modelId="{3076D5D2-2246-42D3-AB71-C36C382C5CCB}" type="pres">
      <dgm:prSet presAssocID="{33A008A5-FB5C-45A5-A19D-E458DC152242}" presName="levelTx" presStyleLbl="revTx" presStyleIdx="0" presStyleCnt="0">
        <dgm:presLayoutVars>
          <dgm:chMax val="1"/>
          <dgm:bulletEnabled val="1"/>
        </dgm:presLayoutVars>
      </dgm:prSet>
      <dgm:spPr/>
    </dgm:pt>
    <dgm:pt modelId="{6FEEE04C-8E79-4FE4-AB71-A02C1811ADD5}" type="pres">
      <dgm:prSet presAssocID="{7A59FBB8-E040-4011-9CE8-B2949599605E}" presName="Name8" presStyleCnt="0"/>
      <dgm:spPr/>
    </dgm:pt>
    <dgm:pt modelId="{9F046FA8-362A-4A49-A0FF-8D649D811437}" type="pres">
      <dgm:prSet presAssocID="{7A59FBB8-E040-4011-9CE8-B2949599605E}" presName="level" presStyleLbl="node1" presStyleIdx="3" presStyleCnt="4">
        <dgm:presLayoutVars>
          <dgm:chMax val="1"/>
          <dgm:bulletEnabled val="1"/>
        </dgm:presLayoutVars>
      </dgm:prSet>
      <dgm:spPr/>
    </dgm:pt>
    <dgm:pt modelId="{77A3FD58-DCAA-47F3-9D28-1C8C22BD3096}" type="pres">
      <dgm:prSet presAssocID="{7A59FBB8-E040-4011-9CE8-B2949599605E}" presName="levelTx" presStyleLbl="revTx" presStyleIdx="0" presStyleCnt="0">
        <dgm:presLayoutVars>
          <dgm:chMax val="1"/>
          <dgm:bulletEnabled val="1"/>
        </dgm:presLayoutVars>
      </dgm:prSet>
      <dgm:spPr/>
    </dgm:pt>
  </dgm:ptLst>
  <dgm:cxnLst>
    <dgm:cxn modelId="{EE1DA306-E18C-4938-85F9-39B5A3F1A10B}" type="presOf" srcId="{33A008A5-FB5C-45A5-A19D-E458DC152242}" destId="{7C4D2820-4A7D-4C0A-97DC-6F130A583DD9}" srcOrd="0" destOrd="0" presId="urn:microsoft.com/office/officeart/2005/8/layout/pyramid1#1"/>
    <dgm:cxn modelId="{0C7EBF06-38D5-41B6-8B7C-04B48F65FF6D}" type="presOf" srcId="{7A59FBB8-E040-4011-9CE8-B2949599605E}" destId="{9F046FA8-362A-4A49-A0FF-8D649D811437}" srcOrd="0" destOrd="0" presId="urn:microsoft.com/office/officeart/2005/8/layout/pyramid1#1"/>
    <dgm:cxn modelId="{BB9AD30F-F9F5-415F-89A9-2AC7D8F8C129}" type="presOf" srcId="{65FA19C4-4684-4073-91D2-1B65CDF5A105}" destId="{BC62AC01-F839-4A40-B364-DC0B326F277C}" srcOrd="0" destOrd="0" presId="urn:microsoft.com/office/officeart/2005/8/layout/pyramid1#1"/>
    <dgm:cxn modelId="{8F320119-264D-4811-A289-2561EE0624A7}" srcId="{93165D28-CED9-4D7E-83B8-73D28608D42C}" destId="{28E7FEB8-2D4F-41D4-B318-47CB353717A0}" srcOrd="1" destOrd="0" parTransId="{11E28586-E601-420C-B228-D782632301C4}" sibTransId="{7A7D0B19-CE97-4DBA-A412-6B051A85CA99}"/>
    <dgm:cxn modelId="{A752A51D-5569-4D5A-9E50-047D81A10465}" srcId="{93165D28-CED9-4D7E-83B8-73D28608D42C}" destId="{65FA19C4-4684-4073-91D2-1B65CDF5A105}" srcOrd="0" destOrd="0" parTransId="{7837E612-AAD9-450A-BDCA-34BE9B1B3CF3}" sibTransId="{D7D63D14-C29B-4C20-B3A0-EAF18290C585}"/>
    <dgm:cxn modelId="{963C8820-87F2-4B2B-8AE0-A9E2E92A79AE}" type="presOf" srcId="{33A008A5-FB5C-45A5-A19D-E458DC152242}" destId="{3076D5D2-2246-42D3-AB71-C36C382C5CCB}" srcOrd="1" destOrd="0" presId="urn:microsoft.com/office/officeart/2005/8/layout/pyramid1#1"/>
    <dgm:cxn modelId="{A2E18836-1153-448D-9C17-C3230E692859}" srcId="{93165D28-CED9-4D7E-83B8-73D28608D42C}" destId="{33A008A5-FB5C-45A5-A19D-E458DC152242}" srcOrd="2" destOrd="0" parTransId="{4D91972D-DAA3-4579-87F0-5015D3FC6495}" sibTransId="{7707AA39-C6CE-4628-B656-C395534C73A8}"/>
    <dgm:cxn modelId="{23C4396F-3465-4CF4-B0E3-D998B3F09069}" type="presOf" srcId="{93165D28-CED9-4D7E-83B8-73D28608D42C}" destId="{82348DC1-EB76-4756-A556-C02B395CF795}" srcOrd="0" destOrd="0" presId="urn:microsoft.com/office/officeart/2005/8/layout/pyramid1#1"/>
    <dgm:cxn modelId="{03897B58-5F36-4F4A-B1EA-11840AE29259}" type="presOf" srcId="{28E7FEB8-2D4F-41D4-B318-47CB353717A0}" destId="{C523B624-945D-4EA2-AACE-8BBC9B3293A1}" srcOrd="1" destOrd="0" presId="urn:microsoft.com/office/officeart/2005/8/layout/pyramid1#1"/>
    <dgm:cxn modelId="{B56F4596-7365-458D-8A67-6EEE8F9114E1}" type="presOf" srcId="{65FA19C4-4684-4073-91D2-1B65CDF5A105}" destId="{35E7D350-B5AC-4570-A4FE-2A407972D372}" srcOrd="1" destOrd="0" presId="urn:microsoft.com/office/officeart/2005/8/layout/pyramid1#1"/>
    <dgm:cxn modelId="{1EF3D1B2-3964-479F-8E88-386591573D89}" type="presOf" srcId="{28E7FEB8-2D4F-41D4-B318-47CB353717A0}" destId="{16FBBE2E-9815-48D5-83C6-D304D10CD3B0}" srcOrd="0" destOrd="0" presId="urn:microsoft.com/office/officeart/2005/8/layout/pyramid1#1"/>
    <dgm:cxn modelId="{A08077D1-5F0D-40E3-9A9C-8B982A3FEB05}" srcId="{93165D28-CED9-4D7E-83B8-73D28608D42C}" destId="{7A59FBB8-E040-4011-9CE8-B2949599605E}" srcOrd="3" destOrd="0" parTransId="{84630B15-7046-40FA-9903-0970A728DD1E}" sibTransId="{01A41957-C5F5-4CE7-A140-BBEAA24638D5}"/>
    <dgm:cxn modelId="{B44428F7-B95C-441F-8419-9C285F6B8A46}" type="presOf" srcId="{7A59FBB8-E040-4011-9CE8-B2949599605E}" destId="{77A3FD58-DCAA-47F3-9D28-1C8C22BD3096}" srcOrd="1" destOrd="0" presId="urn:microsoft.com/office/officeart/2005/8/layout/pyramid1#1"/>
    <dgm:cxn modelId="{46F41D83-2AF0-41E3-AF9C-6AB55F81353E}" type="presParOf" srcId="{82348DC1-EB76-4756-A556-C02B395CF795}" destId="{571869B7-BC0B-452F-ADE5-68BDE63EDFAD}" srcOrd="0" destOrd="0" presId="urn:microsoft.com/office/officeart/2005/8/layout/pyramid1#1"/>
    <dgm:cxn modelId="{7E16A216-4DE5-46B8-9ED3-AEBFE1E2CF60}" type="presParOf" srcId="{571869B7-BC0B-452F-ADE5-68BDE63EDFAD}" destId="{BC62AC01-F839-4A40-B364-DC0B326F277C}" srcOrd="0" destOrd="0" presId="urn:microsoft.com/office/officeart/2005/8/layout/pyramid1#1"/>
    <dgm:cxn modelId="{A48449F5-EB08-41DF-A649-82CBAA5F5DE2}" type="presParOf" srcId="{571869B7-BC0B-452F-ADE5-68BDE63EDFAD}" destId="{35E7D350-B5AC-4570-A4FE-2A407972D372}" srcOrd="1" destOrd="0" presId="urn:microsoft.com/office/officeart/2005/8/layout/pyramid1#1"/>
    <dgm:cxn modelId="{1801FE1E-EAA7-405F-9675-2A8534A5C4FE}" type="presParOf" srcId="{82348DC1-EB76-4756-A556-C02B395CF795}" destId="{F804BC92-A667-4037-ABE4-4C904D62B893}" srcOrd="1" destOrd="0" presId="urn:microsoft.com/office/officeart/2005/8/layout/pyramid1#1"/>
    <dgm:cxn modelId="{C71F4C82-2DFC-4DC0-83FA-48ED10144CFF}" type="presParOf" srcId="{F804BC92-A667-4037-ABE4-4C904D62B893}" destId="{16FBBE2E-9815-48D5-83C6-D304D10CD3B0}" srcOrd="0" destOrd="0" presId="urn:microsoft.com/office/officeart/2005/8/layout/pyramid1#1"/>
    <dgm:cxn modelId="{0B3374F4-DE14-43A6-8323-F71C0B103084}" type="presParOf" srcId="{F804BC92-A667-4037-ABE4-4C904D62B893}" destId="{C523B624-945D-4EA2-AACE-8BBC9B3293A1}" srcOrd="1" destOrd="0" presId="urn:microsoft.com/office/officeart/2005/8/layout/pyramid1#1"/>
    <dgm:cxn modelId="{CEA67A8B-F7AD-422E-B8FB-8761E6A26493}" type="presParOf" srcId="{82348DC1-EB76-4756-A556-C02B395CF795}" destId="{654C8C19-E011-4D74-B6BE-272A9C99D78E}" srcOrd="2" destOrd="0" presId="urn:microsoft.com/office/officeart/2005/8/layout/pyramid1#1"/>
    <dgm:cxn modelId="{2342DFFE-0A6D-4CD2-8295-62A4330254B3}" type="presParOf" srcId="{654C8C19-E011-4D74-B6BE-272A9C99D78E}" destId="{7C4D2820-4A7D-4C0A-97DC-6F130A583DD9}" srcOrd="0" destOrd="0" presId="urn:microsoft.com/office/officeart/2005/8/layout/pyramid1#1"/>
    <dgm:cxn modelId="{8E6419B2-998E-4AAE-890B-F4B56F94D463}" type="presParOf" srcId="{654C8C19-E011-4D74-B6BE-272A9C99D78E}" destId="{3076D5D2-2246-42D3-AB71-C36C382C5CCB}" srcOrd="1" destOrd="0" presId="urn:microsoft.com/office/officeart/2005/8/layout/pyramid1#1"/>
    <dgm:cxn modelId="{9D84A6FA-5AB4-47D7-946E-6030DDFEA761}" type="presParOf" srcId="{82348DC1-EB76-4756-A556-C02B395CF795}" destId="{6FEEE04C-8E79-4FE4-AB71-A02C1811ADD5}" srcOrd="3" destOrd="0" presId="urn:microsoft.com/office/officeart/2005/8/layout/pyramid1#1"/>
    <dgm:cxn modelId="{8AC6A257-0B13-4061-B517-0F547783FCDE}" type="presParOf" srcId="{6FEEE04C-8E79-4FE4-AB71-A02C1811ADD5}" destId="{9F046FA8-362A-4A49-A0FF-8D649D811437}" srcOrd="0" destOrd="0" presId="urn:microsoft.com/office/officeart/2005/8/layout/pyramid1#1"/>
    <dgm:cxn modelId="{23E81722-A8F1-4D4B-BCC4-9654BEF1C37B}" type="presParOf" srcId="{6FEEE04C-8E79-4FE4-AB71-A02C1811ADD5}" destId="{77A3FD58-DCAA-47F3-9D28-1C8C22BD3096}" srcOrd="1" destOrd="0" presId="urn:microsoft.com/office/officeart/2005/8/layout/pyramid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62AC01-F839-4A40-B364-DC0B326F277C}">
      <dsp:nvSpPr>
        <dsp:cNvPr id="0" name=""/>
        <dsp:cNvSpPr/>
      </dsp:nvSpPr>
      <dsp:spPr>
        <a:xfrm>
          <a:off x="3294366" y="0"/>
          <a:ext cx="2196244" cy="1330806"/>
        </a:xfrm>
        <a:prstGeom prst="trapezoid">
          <a:avLst>
            <a:gd name="adj" fmla="val 82516"/>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AU" sz="1800" kern="1200" dirty="0" err="1"/>
            <a:t>Thuốc</a:t>
          </a:r>
          <a:endParaRPr lang="en-AU" sz="1800" kern="1200" dirty="0"/>
        </a:p>
        <a:p>
          <a:pPr marL="0" lvl="0" indent="0" algn="ctr" defTabSz="800100">
            <a:lnSpc>
              <a:spcPct val="90000"/>
            </a:lnSpc>
            <a:spcBef>
              <a:spcPct val="0"/>
            </a:spcBef>
            <a:spcAft>
              <a:spcPct val="35000"/>
            </a:spcAft>
            <a:buNone/>
          </a:pPr>
          <a:r>
            <a:rPr lang="en-AU" sz="1800" kern="1200" dirty="0"/>
            <a:t> </a:t>
          </a:r>
          <a:r>
            <a:rPr lang="en-AU" sz="1800" kern="1200" dirty="0" err="1"/>
            <a:t>kháng</a:t>
          </a:r>
          <a:r>
            <a:rPr lang="en-AU" sz="1800" kern="1200" dirty="0"/>
            <a:t> vi </a:t>
          </a:r>
          <a:r>
            <a:rPr lang="en-AU" sz="1800" kern="1200" dirty="0" err="1"/>
            <a:t>rút</a:t>
          </a:r>
          <a:endParaRPr lang="en-AU" sz="1800" kern="1200" dirty="0"/>
        </a:p>
      </dsp:txBody>
      <dsp:txXfrm>
        <a:off x="3294366" y="0"/>
        <a:ext cx="2196244" cy="1330806"/>
      </dsp:txXfrm>
    </dsp:sp>
    <dsp:sp modelId="{16FBBE2E-9815-48D5-83C6-D304D10CD3B0}">
      <dsp:nvSpPr>
        <dsp:cNvPr id="0" name=""/>
        <dsp:cNvSpPr/>
      </dsp:nvSpPr>
      <dsp:spPr>
        <a:xfrm>
          <a:off x="2196244" y="1330806"/>
          <a:ext cx="4392488" cy="1330806"/>
        </a:xfrm>
        <a:prstGeom prst="trapezoid">
          <a:avLst>
            <a:gd name="adj" fmla="val 82516"/>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AU" sz="2000" kern="1200" dirty="0" err="1"/>
            <a:t>Huyết</a:t>
          </a:r>
          <a:r>
            <a:rPr lang="en-AU" sz="2000" kern="1200" dirty="0"/>
            <a:t> thanh </a:t>
          </a:r>
        </a:p>
        <a:p>
          <a:pPr marL="0" lvl="0" indent="0" algn="ctr" defTabSz="889000">
            <a:lnSpc>
              <a:spcPct val="90000"/>
            </a:lnSpc>
            <a:spcBef>
              <a:spcPct val="0"/>
            </a:spcBef>
            <a:spcAft>
              <a:spcPct val="35000"/>
            </a:spcAft>
            <a:buNone/>
          </a:pPr>
          <a:r>
            <a:rPr lang="en-AU" sz="2000" kern="1200" dirty="0" err="1"/>
            <a:t>kháng</a:t>
          </a:r>
          <a:r>
            <a:rPr lang="en-AU" sz="2000" kern="1200" dirty="0"/>
            <a:t> </a:t>
          </a:r>
          <a:r>
            <a:rPr lang="en-AU" sz="2000" kern="1200" dirty="0" err="1"/>
            <a:t>viêm</a:t>
          </a:r>
          <a:r>
            <a:rPr lang="en-AU" sz="2000" kern="1200" dirty="0"/>
            <a:t> </a:t>
          </a:r>
          <a:r>
            <a:rPr lang="en-AU" sz="2000" kern="1200" dirty="0" err="1"/>
            <a:t>gan</a:t>
          </a:r>
          <a:r>
            <a:rPr lang="en-AU" sz="2000" kern="1200" dirty="0"/>
            <a:t> B</a:t>
          </a:r>
        </a:p>
      </dsp:txBody>
      <dsp:txXfrm>
        <a:off x="2964929" y="1330806"/>
        <a:ext cx="2855117" cy="1330806"/>
      </dsp:txXfrm>
    </dsp:sp>
    <dsp:sp modelId="{7C4D2820-4A7D-4C0A-97DC-6F130A583DD9}">
      <dsp:nvSpPr>
        <dsp:cNvPr id="0" name=""/>
        <dsp:cNvSpPr/>
      </dsp:nvSpPr>
      <dsp:spPr>
        <a:xfrm>
          <a:off x="1098122" y="2661613"/>
          <a:ext cx="6588732" cy="1330806"/>
        </a:xfrm>
        <a:prstGeom prst="trapezoid">
          <a:avLst>
            <a:gd name="adj" fmla="val 82516"/>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AU" sz="2000" kern="1200" dirty="0" err="1"/>
            <a:t>Sàng</a:t>
          </a:r>
          <a:r>
            <a:rPr lang="en-AU" sz="2000" kern="1200" dirty="0"/>
            <a:t> </a:t>
          </a:r>
          <a:r>
            <a:rPr lang="en-AU" sz="2000" kern="1200" dirty="0" err="1"/>
            <a:t>lọc</a:t>
          </a:r>
          <a:r>
            <a:rPr lang="en-AU" sz="2000" kern="1200" dirty="0"/>
            <a:t>  </a:t>
          </a:r>
          <a:r>
            <a:rPr lang="en-AU" sz="2000" kern="1200" dirty="0" err="1"/>
            <a:t>HBsAg</a:t>
          </a:r>
          <a:r>
            <a:rPr lang="en-AU" sz="2000" kern="1200" dirty="0"/>
            <a:t> </a:t>
          </a:r>
          <a:r>
            <a:rPr lang="en-AU" sz="2000" kern="1200" dirty="0" err="1"/>
            <a:t>và</a:t>
          </a:r>
          <a:r>
            <a:rPr lang="en-AU" sz="2000" kern="1200" dirty="0"/>
            <a:t> </a:t>
          </a:r>
          <a:r>
            <a:rPr lang="en-AU" sz="2000" kern="1200" dirty="0" err="1"/>
            <a:t>chuyển</a:t>
          </a:r>
          <a:r>
            <a:rPr lang="en-AU" sz="2000" kern="1200" dirty="0"/>
            <a:t> </a:t>
          </a:r>
          <a:r>
            <a:rPr lang="en-AU" sz="2000" kern="1200" dirty="0" err="1"/>
            <a:t>gửi</a:t>
          </a:r>
          <a:r>
            <a:rPr lang="en-AU" sz="2000" kern="1200" dirty="0"/>
            <a:t> </a:t>
          </a:r>
          <a:r>
            <a:rPr lang="en-AU" sz="2000" kern="1200" dirty="0" err="1"/>
            <a:t>cơ</a:t>
          </a:r>
          <a:r>
            <a:rPr lang="en-AU" sz="2000" kern="1200" dirty="0"/>
            <a:t> </a:t>
          </a:r>
          <a:r>
            <a:rPr lang="en-AU" sz="2000" kern="1200" dirty="0" err="1"/>
            <a:t>sở</a:t>
          </a:r>
          <a:r>
            <a:rPr lang="en-AU" sz="2000" kern="1200" dirty="0"/>
            <a:t> </a:t>
          </a:r>
          <a:r>
            <a:rPr lang="en-AU" sz="2000" kern="1200" dirty="0" err="1"/>
            <a:t>điều</a:t>
          </a:r>
          <a:r>
            <a:rPr lang="en-AU" sz="2000" kern="1200" dirty="0"/>
            <a:t> </a:t>
          </a:r>
          <a:r>
            <a:rPr lang="en-AU" sz="2000" kern="1200" dirty="0" err="1"/>
            <a:t>trị</a:t>
          </a:r>
          <a:r>
            <a:rPr lang="en-AU" sz="2000" kern="1200" dirty="0"/>
            <a:t>, </a:t>
          </a:r>
          <a:r>
            <a:rPr lang="en-AU" sz="2000" kern="1200" dirty="0" err="1"/>
            <a:t>theo</a:t>
          </a:r>
          <a:r>
            <a:rPr lang="en-AU" sz="2000" kern="1200" dirty="0"/>
            <a:t> </a:t>
          </a:r>
          <a:r>
            <a:rPr lang="en-AU" sz="2000" kern="1200" dirty="0" err="1"/>
            <a:t>dõi</a:t>
          </a:r>
          <a:r>
            <a:rPr lang="en-AU" sz="2000" kern="1200" dirty="0"/>
            <a:t> </a:t>
          </a:r>
          <a:r>
            <a:rPr lang="en-AU" sz="2000" kern="1200" dirty="0" err="1"/>
            <a:t>trẻ</a:t>
          </a:r>
          <a:r>
            <a:rPr lang="en-AU" sz="2000" kern="1200" dirty="0"/>
            <a:t> </a:t>
          </a:r>
          <a:r>
            <a:rPr lang="en-AU" sz="2000" kern="1200" dirty="0" err="1"/>
            <a:t>sau</a:t>
          </a:r>
          <a:r>
            <a:rPr lang="en-AU" sz="2000" kern="1200" dirty="0"/>
            <a:t> sinh</a:t>
          </a:r>
        </a:p>
      </dsp:txBody>
      <dsp:txXfrm>
        <a:off x="2251150" y="2661613"/>
        <a:ext cx="4282675" cy="1330806"/>
      </dsp:txXfrm>
    </dsp:sp>
    <dsp:sp modelId="{9F046FA8-362A-4A49-A0FF-8D649D811437}">
      <dsp:nvSpPr>
        <dsp:cNvPr id="0" name=""/>
        <dsp:cNvSpPr/>
      </dsp:nvSpPr>
      <dsp:spPr>
        <a:xfrm>
          <a:off x="0" y="3992419"/>
          <a:ext cx="8784976" cy="1330806"/>
        </a:xfrm>
        <a:prstGeom prst="trapezoid">
          <a:avLst>
            <a:gd name="adj" fmla="val 82516"/>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AU" sz="2000" kern="1200" dirty="0" err="1"/>
            <a:t>Tiêm</a:t>
          </a:r>
          <a:r>
            <a:rPr lang="en-AU" sz="2000" kern="1200" dirty="0"/>
            <a:t> phòng VX </a:t>
          </a:r>
          <a:r>
            <a:rPr lang="en-AU" sz="2000" kern="1200" dirty="0" err="1"/>
            <a:t>viêm</a:t>
          </a:r>
          <a:r>
            <a:rPr lang="en-AU" sz="2000" kern="1200" dirty="0"/>
            <a:t> </a:t>
          </a:r>
          <a:r>
            <a:rPr lang="en-AU" sz="2000" kern="1200" dirty="0" err="1"/>
            <a:t>gan</a:t>
          </a:r>
          <a:r>
            <a:rPr lang="en-AU" sz="2000" kern="1200" dirty="0"/>
            <a:t> B </a:t>
          </a:r>
          <a:r>
            <a:rPr lang="en-AU" sz="2000" kern="1200" dirty="0" err="1"/>
            <a:t>và</a:t>
          </a:r>
          <a:r>
            <a:rPr lang="en-AU" sz="2000" kern="1200" dirty="0"/>
            <a:t> </a:t>
          </a:r>
          <a:r>
            <a:rPr lang="en-AU" sz="2000" kern="1200" dirty="0" err="1"/>
            <a:t>các</a:t>
          </a:r>
          <a:r>
            <a:rPr lang="en-AU" sz="2000" kern="1200" dirty="0"/>
            <a:t> </a:t>
          </a:r>
          <a:r>
            <a:rPr lang="en-AU" sz="2000" kern="1200" dirty="0" err="1"/>
            <a:t>mũi</a:t>
          </a:r>
          <a:r>
            <a:rPr lang="en-AU" sz="2000" kern="1200" dirty="0"/>
            <a:t> </a:t>
          </a:r>
          <a:r>
            <a:rPr lang="en-AU" sz="2000" kern="1200" dirty="0" err="1"/>
            <a:t>tiếp</a:t>
          </a:r>
          <a:r>
            <a:rPr lang="en-AU" sz="2000" kern="1200" dirty="0"/>
            <a:t> </a:t>
          </a:r>
          <a:r>
            <a:rPr lang="en-AU" sz="2000" kern="1200" dirty="0" err="1"/>
            <a:t>theo</a:t>
          </a:r>
          <a:endParaRPr lang="en-AU" sz="2000" kern="1200" dirty="0"/>
        </a:p>
      </dsp:txBody>
      <dsp:txXfrm>
        <a:off x="1537370" y="3992419"/>
        <a:ext cx="5710234" cy="1330806"/>
      </dsp:txXfrm>
    </dsp:sp>
  </dsp:spTree>
</dsp:drawing>
</file>

<file path=ppt/diagrams/layout1.xml><?xml version="1.0" encoding="utf-8"?>
<dgm:layoutDef xmlns:dgm="http://schemas.openxmlformats.org/drawingml/2006/diagram" xmlns:a="http://schemas.openxmlformats.org/drawingml/2006/main" uniqueId="urn:microsoft.com/office/officeart/2005/8/layout/pyramid1#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pyraLvlNode" val="level"/>
          <dgm:param type="pyraAcctTxNode" val="acctTx"/>
          <dgm:param type="pyraAcctBkgdNode" val="acctBkgd"/>
          <dgm:param type="linDir" val="fromB"/>
          <dgm:param type="txDir" val="fromT"/>
          <dgm:param type="pyraAcctPos" val="aft"/>
          <dgm:param type="pyraAcctTxMar" val="step"/>
        </dgm:alg>
      </dgm:if>
      <dgm:else name="Name3">
        <dgm:alg type="pyra">
          <dgm:param type="pyraLvlNode" val="level"/>
          <dgm:param type="pyraAcctTxNode" val="acctTx"/>
          <dgm:param type="pyraAcctBkgdNode" val="acctBkgd"/>
          <dgm:param type="linDir" val="fromB"/>
          <dgm:param type="txDir" val="fromT"/>
          <dgm:param type="pyraAcctPos" val="bef"/>
          <dgm:param type="pyraAcctTxMar" val="step"/>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rawings/drawing1.xml><?xml version="1.0" encoding="utf-8"?>
<c:userShapes xmlns:c="http://schemas.openxmlformats.org/drawingml/2006/chart">
  <cdr:relSizeAnchor xmlns:cdr="http://schemas.openxmlformats.org/drawingml/2006/chartDrawing">
    <cdr:from>
      <cdr:x>0.55</cdr:x>
      <cdr:y>0.375</cdr:y>
    </cdr:from>
    <cdr:to>
      <cdr:x>0.78333</cdr:x>
      <cdr:y>0.4679</cdr:y>
    </cdr:to>
    <cdr:sp macro="" textlink="">
      <cdr:nvSpPr>
        <cdr:cNvPr id="2" name="Oval 1"/>
        <cdr:cNvSpPr/>
      </cdr:nvSpPr>
      <cdr:spPr>
        <a:xfrm xmlns:a="http://schemas.openxmlformats.org/drawingml/2006/main">
          <a:off x="2514600" y="1371600"/>
          <a:ext cx="1066800" cy="339773"/>
        </a:xfrm>
        <a:prstGeom xmlns:a="http://schemas.openxmlformats.org/drawingml/2006/main" prst="ellipse">
          <a:avLst/>
        </a:prstGeom>
        <a:noFill xmlns:a="http://schemas.openxmlformats.org/drawingml/2006/main"/>
        <a:ln xmlns:a="http://schemas.openxmlformats.org/drawingml/2006/main">
          <a:solidFill>
            <a:schemeClr val="accent6"/>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horz" wrap="none" lIns="45720" tIns="45720" rIns="45720" bIns="45720" rtlCol="0" anchor="ctr" anchorCtr="0">
          <a:normAutofit/>
        </a:bodyP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AU"/>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7FAA4B-DADE-4495-AD4D-D91CAB32BA59}" type="datetimeFigureOut">
              <a:rPr lang="en-US" smtClean="0"/>
              <a:t>25-Jun-26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C1DB20-24DE-4378-9DCD-6074FDD41C25}" type="slidenum">
              <a:rPr lang="en-US" smtClean="0"/>
              <a:t>‹#›</a:t>
            </a:fld>
            <a:endParaRPr lang="en-US"/>
          </a:p>
        </p:txBody>
      </p:sp>
    </p:spTree>
    <p:extLst>
      <p:ext uri="{BB962C8B-B14F-4D97-AF65-F5344CB8AC3E}">
        <p14:creationId xmlns:p14="http://schemas.microsoft.com/office/powerpoint/2010/main" val="1231062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Việt Nam là quốc gia có gánh nặng viêm gan B cao tại khu vực Tây Thái Bình Dương. Ước tính năm 2024–2025 có khoảng 6,6–8 triệu người đang sống chung với viêm gan B mạn tính, tương ứng tỷ lệ HBsAg trong dân số khoảng 6–10%</a:t>
            </a:r>
            <a:r>
              <a:rPr lang="en-US" dirty="0"/>
              <a:t> (8-10%)</a:t>
            </a:r>
          </a:p>
        </p:txBody>
      </p:sp>
      <p:sp>
        <p:nvSpPr>
          <p:cNvPr id="4" name="Slide Number Placeholder 3"/>
          <p:cNvSpPr>
            <a:spLocks noGrp="1"/>
          </p:cNvSpPr>
          <p:nvPr>
            <p:ph type="sldNum" sz="quarter" idx="5"/>
          </p:nvPr>
        </p:nvSpPr>
        <p:spPr/>
        <p:txBody>
          <a:bodyPr/>
          <a:lstStyle/>
          <a:p>
            <a:fld id="{79C1DB20-24DE-4378-9DCD-6074FDD41C25}" type="slidenum">
              <a:rPr lang="en-US" smtClean="0"/>
              <a:t>4</a:t>
            </a:fld>
            <a:endParaRPr lang="en-US"/>
          </a:p>
        </p:txBody>
      </p:sp>
    </p:spTree>
    <p:extLst>
      <p:ext uri="{BB962C8B-B14F-4D97-AF65-F5344CB8AC3E}">
        <p14:creationId xmlns:p14="http://schemas.microsoft.com/office/powerpoint/2010/main" val="693261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hdr" sz="quarter"/>
          </p:nvPr>
        </p:nvSpPr>
        <p:spPr bwMode="auto">
          <a:ln>
            <a:miter lim="800000"/>
          </a:ln>
        </p:spPr>
        <p:txBody>
          <a:bodyPr wrap="square" numCol="1" anchor="t" anchorCtr="0" compatLnSpc="1"/>
          <a:lstStyle/>
          <a:p>
            <a:pPr fontAlgn="base">
              <a:spcBef>
                <a:spcPct val="0"/>
              </a:spcBef>
              <a:spcAft>
                <a:spcPct val="0"/>
              </a:spcAft>
              <a:defRPr/>
            </a:pPr>
            <a:r>
              <a:rPr lang="ko-KR" altLang="en-US"/>
              <a:t>54th AASLD Annual Meeting - SHOW</a:t>
            </a:r>
            <a:endParaRPr lang="en-US" altLang="ko-KR"/>
          </a:p>
        </p:txBody>
      </p:sp>
      <p:sp>
        <p:nvSpPr>
          <p:cNvPr id="155651" name="Rectangle 3"/>
          <p:cNvSpPr>
            <a:spLocks noGrp="1" noChangeArrowheads="1"/>
          </p:cNvSpPr>
          <p:nvPr>
            <p:ph type="dt" sz="quarter" idx="1"/>
          </p:nvPr>
        </p:nvSpPr>
        <p:spPr bwMode="auto">
          <a:ln>
            <a:miter lim="800000"/>
          </a:ln>
        </p:spPr>
        <p:txBody>
          <a:bodyPr wrap="square" numCol="1" anchor="t" anchorCtr="0" compatLnSpc="1"/>
          <a:lstStyle/>
          <a:p>
            <a:pPr fontAlgn="base">
              <a:spcBef>
                <a:spcPct val="0"/>
              </a:spcBef>
              <a:spcAft>
                <a:spcPct val="0"/>
              </a:spcAft>
              <a:defRPr/>
            </a:pPr>
            <a:r>
              <a:rPr lang="ko-KR" altLang="en-US"/>
              <a:t>10/27/03</a:t>
            </a:r>
            <a:endParaRPr lang="en-US" altLang="ko-KR"/>
          </a:p>
        </p:txBody>
      </p:sp>
      <p:sp>
        <p:nvSpPr>
          <p:cNvPr id="155652" name="Rectangle 6"/>
          <p:cNvSpPr>
            <a:spLocks noGrp="1" noChangeArrowheads="1"/>
          </p:cNvSpPr>
          <p:nvPr>
            <p:ph type="ftr" sz="quarter" idx="4"/>
          </p:nvPr>
        </p:nvSpPr>
        <p:spPr bwMode="auto">
          <a:ln>
            <a:miter lim="800000"/>
          </a:ln>
        </p:spPr>
        <p:txBody>
          <a:bodyPr wrap="square" numCol="1" anchorCtr="0" compatLnSpc="1"/>
          <a:lstStyle/>
          <a:p>
            <a:pPr fontAlgn="base">
              <a:spcBef>
                <a:spcPct val="0"/>
              </a:spcBef>
              <a:spcAft>
                <a:spcPct val="0"/>
              </a:spcAft>
              <a:defRPr/>
            </a:pPr>
            <a:r>
              <a:rPr lang="ko-KR" altLang="en-US"/>
              <a:t>Satellite Symposium - Boston, MA</a:t>
            </a:r>
            <a:endParaRPr lang="en-US" altLang="ko-KR"/>
          </a:p>
        </p:txBody>
      </p:sp>
      <p:sp>
        <p:nvSpPr>
          <p:cNvPr id="155653" name="Rectangle 9"/>
          <p:cNvSpPr>
            <a:spLocks noGrp="1" noChangeArrowheads="1"/>
          </p:cNvSpPr>
          <p:nvPr>
            <p:ph type="sldNum" sz="quarter" idx="5"/>
          </p:nvPr>
        </p:nvSpPr>
        <p:spPr bwMode="auto">
          <a:ln>
            <a:miter lim="800000"/>
          </a:ln>
        </p:spPr>
        <p:txBody>
          <a:bodyPr wrap="square" numCol="1" anchorCtr="0" compatLnSpc="1"/>
          <a:lstStyle/>
          <a:p>
            <a:pPr fontAlgn="base">
              <a:spcBef>
                <a:spcPct val="0"/>
              </a:spcBef>
              <a:spcAft>
                <a:spcPct val="0"/>
              </a:spcAft>
              <a:defRPr/>
            </a:pPr>
            <a:fld id="{92D2509D-3EF9-4DBD-9AF6-2C694BE4EFF9}" type="slidenum">
              <a:rPr lang="ko-KR" altLang="en-US" smtClean="0"/>
              <a:t>24</a:t>
            </a:fld>
            <a:endParaRPr lang="en-US" altLang="ko-KR"/>
          </a:p>
        </p:txBody>
      </p:sp>
      <p:sp>
        <p:nvSpPr>
          <p:cNvPr id="166918" name="Rectangle 7"/>
          <p:cNvSpPr txBox="1">
            <a:spLocks noGrp="1" noChangeArrowheads="1"/>
          </p:cNvSpPr>
          <p:nvPr/>
        </p:nvSpPr>
        <p:spPr bwMode="auto">
          <a:xfrm>
            <a:off x="3883025" y="8685213"/>
            <a:ext cx="2973388" cy="457200"/>
          </a:xfrm>
          <a:prstGeom prst="rect">
            <a:avLst/>
          </a:prstGeom>
          <a:noFill/>
          <a:ln w="9525">
            <a:noFill/>
            <a:miter lim="800000"/>
          </a:ln>
        </p:spPr>
        <p:txBody>
          <a:bodyPr lIns="93149" tIns="46575" rIns="93149" bIns="46575" anchor="b"/>
          <a:lstStyle/>
          <a:p>
            <a:pPr algn="r" defTabSz="930275"/>
            <a:fld id="{95AB060C-7104-4C4B-80A4-2F893F740251}" type="slidenum">
              <a:rPr lang="ko-KR" altLang="en-US" sz="1200">
                <a:latin typeface="Calibri" panose="020F0502020204030204" pitchFamily="34" charset="0"/>
                <a:ea typeface="ヒラギノ角ゴ Pro W3"/>
                <a:cs typeface="ヒラギノ角ゴ Pro W3"/>
              </a:rPr>
              <a:t>24</a:t>
            </a:fld>
            <a:endParaRPr lang="en-US" altLang="ko-KR" sz="1200" dirty="0">
              <a:latin typeface="Calibri" panose="020F0502020204030204" pitchFamily="34" charset="0"/>
              <a:ea typeface="ヒラギノ角ゴ Pro W3"/>
              <a:cs typeface="ヒラギノ角ゴ Pro W3"/>
            </a:endParaRPr>
          </a:p>
        </p:txBody>
      </p:sp>
      <p:sp>
        <p:nvSpPr>
          <p:cNvPr id="166919" name="Rectangle 2"/>
          <p:cNvSpPr>
            <a:spLocks noGrp="1" noRot="1" noChangeAspect="1" noChangeArrowheads="1" noTextEdit="1"/>
          </p:cNvSpPr>
          <p:nvPr>
            <p:ph type="sldImg"/>
          </p:nvPr>
        </p:nvSpPr>
        <p:spPr bwMode="auto">
          <a:xfrm>
            <a:off x="363538" y="665163"/>
            <a:ext cx="6169025" cy="3470275"/>
          </a:xfrm>
          <a:noFill/>
          <a:ln>
            <a:solidFill>
              <a:srgbClr val="000000"/>
            </a:solidFill>
            <a:miter lim="800000"/>
          </a:ln>
        </p:spPr>
      </p:sp>
      <p:sp>
        <p:nvSpPr>
          <p:cNvPr id="166920" name="Rectangle 3"/>
          <p:cNvSpPr>
            <a:spLocks noGrp="1" noChangeArrowheads="1"/>
          </p:cNvSpPr>
          <p:nvPr>
            <p:ph type="body" idx="1"/>
          </p:nvPr>
        </p:nvSpPr>
        <p:spPr bwMode="auto">
          <a:xfrm>
            <a:off x="701676" y="4356100"/>
            <a:ext cx="5540375" cy="4135438"/>
          </a:xfrm>
          <a:noFill/>
        </p:spPr>
        <p:txBody>
          <a:bodyPr wrap="square" lIns="93149" tIns="46575" rIns="93149" bIns="46575" numCol="1" anchor="t" anchorCtr="0" compatLnSpc="1"/>
          <a:lstStyle/>
          <a:p>
            <a:pPr eaLnBrk="1" hangingPunct="1">
              <a:spcBef>
                <a:spcPct val="0"/>
              </a:spcBef>
            </a:pPr>
            <a:endParaRPr lang="ko-KR" altLang="en-US" dirty="0">
              <a:latin typeface="Gulim" pitchFamily="34" charset="-127"/>
              <a:ea typeface="Gulim" pitchFamily="34" charset="-127"/>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eaLnBrk="1" hangingPunct="1"/>
            <a:r>
              <a:rPr lang="en-US" altLang="zh-CN" dirty="0">
                <a:solidFill>
                  <a:srgbClr val="3C8C93"/>
                </a:solidFill>
                <a:latin typeface="SimSun" panose="02010600030101010101" pitchFamily="2" charset="-122"/>
              </a:rPr>
              <a:t>Vi </a:t>
            </a:r>
            <a:r>
              <a:rPr lang="en-US" altLang="zh-CN" dirty="0" err="1">
                <a:solidFill>
                  <a:srgbClr val="3C8C93"/>
                </a:solidFill>
                <a:latin typeface="SimSun" panose="02010600030101010101" pitchFamily="2" charset="-122"/>
              </a:rPr>
              <a:t>rút</a:t>
            </a:r>
            <a:r>
              <a:rPr lang="en-US" altLang="zh-CN" dirty="0">
                <a:solidFill>
                  <a:srgbClr val="3C8C93"/>
                </a:solidFill>
                <a:latin typeface="SimSun" panose="02010600030101010101" pitchFamily="2" charset="-122"/>
              </a:rPr>
              <a:t> </a:t>
            </a:r>
            <a:r>
              <a:rPr lang="en-US" altLang="zh-CN" dirty="0" err="1">
                <a:solidFill>
                  <a:srgbClr val="3C8C93"/>
                </a:solidFill>
                <a:latin typeface="SimSun" panose="02010600030101010101" pitchFamily="2" charset="-122"/>
              </a:rPr>
              <a:t>viêm</a:t>
            </a:r>
            <a:r>
              <a:rPr lang="en-US" altLang="zh-CN" dirty="0">
                <a:solidFill>
                  <a:srgbClr val="3C8C93"/>
                </a:solidFill>
                <a:latin typeface="SimSun" panose="02010600030101010101" pitchFamily="2" charset="-122"/>
              </a:rPr>
              <a:t> </a:t>
            </a:r>
            <a:r>
              <a:rPr lang="en-US" altLang="zh-CN" dirty="0" err="1">
                <a:solidFill>
                  <a:srgbClr val="3C8C93"/>
                </a:solidFill>
                <a:latin typeface="SimSun" panose="02010600030101010101" pitchFamily="2" charset="-122"/>
              </a:rPr>
              <a:t>gan</a:t>
            </a:r>
            <a:r>
              <a:rPr lang="en-US" altLang="zh-CN" dirty="0">
                <a:solidFill>
                  <a:srgbClr val="3C8C93"/>
                </a:solidFill>
                <a:latin typeface="SimSun" panose="02010600030101010101" pitchFamily="2" charset="-122"/>
              </a:rPr>
              <a:t> B </a:t>
            </a:r>
            <a:r>
              <a:rPr lang="en-US" altLang="zh-CN" dirty="0" err="1">
                <a:solidFill>
                  <a:srgbClr val="3C8C93"/>
                </a:solidFill>
                <a:latin typeface="SimSun" panose="02010600030101010101" pitchFamily="2" charset="-122"/>
              </a:rPr>
              <a:t>gây</a:t>
            </a:r>
            <a:r>
              <a:rPr lang="en-US" altLang="zh-CN" dirty="0">
                <a:solidFill>
                  <a:srgbClr val="3C8C93"/>
                </a:solidFill>
                <a:latin typeface="SimSun" panose="02010600030101010101" pitchFamily="2" charset="-122"/>
              </a:rPr>
              <a:t> </a:t>
            </a:r>
            <a:r>
              <a:rPr lang="en-US" altLang="zh-CN" dirty="0" err="1">
                <a:solidFill>
                  <a:srgbClr val="3C8C93"/>
                </a:solidFill>
                <a:latin typeface="SimSun" panose="02010600030101010101" pitchFamily="2" charset="-122"/>
              </a:rPr>
              <a:t>ra</a:t>
            </a:r>
            <a:r>
              <a:rPr lang="en-US" altLang="zh-CN" dirty="0">
                <a:solidFill>
                  <a:srgbClr val="3C8C93"/>
                </a:solidFill>
                <a:latin typeface="SimSun" panose="02010600030101010101" pitchFamily="2" charset="-122"/>
              </a:rPr>
              <a:t> </a:t>
            </a:r>
            <a:r>
              <a:rPr lang="en-US" altLang="zh-CN" dirty="0" err="1">
                <a:solidFill>
                  <a:srgbClr val="3C8C93"/>
                </a:solidFill>
                <a:latin typeface="SimSun" panose="02010600030101010101" pitchFamily="2" charset="-122"/>
              </a:rPr>
              <a:t>xơ</a:t>
            </a:r>
            <a:r>
              <a:rPr lang="en-US" altLang="zh-CN" dirty="0">
                <a:solidFill>
                  <a:srgbClr val="3C8C93"/>
                </a:solidFill>
                <a:latin typeface="SimSun" panose="02010600030101010101" pitchFamily="2" charset="-122"/>
              </a:rPr>
              <a:t> </a:t>
            </a:r>
            <a:r>
              <a:rPr lang="en-US" altLang="zh-CN" dirty="0" err="1">
                <a:solidFill>
                  <a:srgbClr val="3C8C93"/>
                </a:solidFill>
                <a:latin typeface="SimSun" panose="02010600030101010101" pitchFamily="2" charset="-122"/>
              </a:rPr>
              <a:t>gan</a:t>
            </a:r>
            <a:r>
              <a:rPr lang="en-US" altLang="zh-CN" dirty="0">
                <a:solidFill>
                  <a:srgbClr val="3C8C93"/>
                </a:solidFill>
                <a:latin typeface="SimSun" panose="02010600030101010101" pitchFamily="2" charset="-122"/>
              </a:rPr>
              <a:t> </a:t>
            </a:r>
            <a:r>
              <a:rPr lang="en-US" altLang="zh-CN" dirty="0" err="1">
                <a:solidFill>
                  <a:srgbClr val="3C8C93"/>
                </a:solidFill>
                <a:latin typeface="SimSun" panose="02010600030101010101" pitchFamily="2" charset="-122"/>
              </a:rPr>
              <a:t>hoặc</a:t>
            </a:r>
            <a:r>
              <a:rPr lang="en-US" altLang="zh-CN" dirty="0">
                <a:solidFill>
                  <a:srgbClr val="3C8C93"/>
                </a:solidFill>
                <a:latin typeface="SimSun" panose="02010600030101010101" pitchFamily="2" charset="-122"/>
              </a:rPr>
              <a:t> </a:t>
            </a:r>
            <a:r>
              <a:rPr lang="en-US" altLang="zh-CN" dirty="0" err="1">
                <a:solidFill>
                  <a:srgbClr val="3C8C93"/>
                </a:solidFill>
                <a:latin typeface="SimSun" panose="02010600030101010101" pitchFamily="2" charset="-122"/>
              </a:rPr>
              <a:t>ung</a:t>
            </a:r>
            <a:r>
              <a:rPr lang="en-US" altLang="zh-CN" dirty="0">
                <a:solidFill>
                  <a:srgbClr val="3C8C93"/>
                </a:solidFill>
                <a:latin typeface="SimSun" panose="02010600030101010101" pitchFamily="2" charset="-122"/>
              </a:rPr>
              <a:t> </a:t>
            </a:r>
            <a:r>
              <a:rPr lang="en-US" altLang="zh-CN" dirty="0" err="1">
                <a:solidFill>
                  <a:srgbClr val="3C8C93"/>
                </a:solidFill>
                <a:latin typeface="SimSun" panose="02010600030101010101" pitchFamily="2" charset="-122"/>
              </a:rPr>
              <a:t>thư</a:t>
            </a:r>
            <a:r>
              <a:rPr lang="en-US" altLang="zh-CN" dirty="0">
                <a:solidFill>
                  <a:srgbClr val="3C8C93"/>
                </a:solidFill>
                <a:latin typeface="SimSun" panose="02010600030101010101" pitchFamily="2" charset="-122"/>
              </a:rPr>
              <a:t> </a:t>
            </a:r>
            <a:r>
              <a:rPr lang="en-US" altLang="zh-CN" dirty="0" err="1">
                <a:solidFill>
                  <a:srgbClr val="3C8C93"/>
                </a:solidFill>
                <a:latin typeface="SimSun" panose="02010600030101010101" pitchFamily="2" charset="-122"/>
              </a:rPr>
              <a:t>gan</a:t>
            </a:r>
            <a:r>
              <a:rPr lang="en-US" altLang="zh-CN" dirty="0">
                <a:solidFill>
                  <a:srgbClr val="3C8C93"/>
                </a:solidFill>
                <a:latin typeface="SimSun" panose="02010600030101010101" pitchFamily="2" charset="-122"/>
              </a:rPr>
              <a:t> </a:t>
            </a:r>
            <a:r>
              <a:rPr lang="en-US" altLang="zh-CN" dirty="0" err="1">
                <a:solidFill>
                  <a:srgbClr val="3C8C93"/>
                </a:solidFill>
                <a:latin typeface="SimSun" panose="02010600030101010101" pitchFamily="2" charset="-122"/>
              </a:rPr>
              <a:t>như</a:t>
            </a:r>
            <a:r>
              <a:rPr lang="en-US" altLang="zh-CN" dirty="0">
                <a:solidFill>
                  <a:srgbClr val="3C8C93"/>
                </a:solidFill>
                <a:latin typeface="SimSun" panose="02010600030101010101" pitchFamily="2" charset="-122"/>
              </a:rPr>
              <a:t> </a:t>
            </a:r>
            <a:r>
              <a:rPr lang="en-US" altLang="zh-CN" dirty="0" err="1">
                <a:solidFill>
                  <a:srgbClr val="3C8C93"/>
                </a:solidFill>
                <a:latin typeface="SimSun" panose="02010600030101010101" pitchFamily="2" charset="-122"/>
              </a:rPr>
              <a:t>thế</a:t>
            </a:r>
            <a:r>
              <a:rPr lang="en-US" altLang="zh-CN" dirty="0">
                <a:solidFill>
                  <a:srgbClr val="3C8C93"/>
                </a:solidFill>
                <a:latin typeface="SimSun" panose="02010600030101010101" pitchFamily="2" charset="-122"/>
              </a:rPr>
              <a:t> </a:t>
            </a:r>
            <a:r>
              <a:rPr lang="en-US" altLang="zh-CN" dirty="0" err="1">
                <a:solidFill>
                  <a:srgbClr val="3C8C93"/>
                </a:solidFill>
                <a:latin typeface="SimSun" panose="02010600030101010101" pitchFamily="2" charset="-122"/>
              </a:rPr>
              <a:t>nào</a:t>
            </a:r>
            <a:r>
              <a:rPr lang="en-US" altLang="zh-CN" dirty="0">
                <a:solidFill>
                  <a:srgbClr val="3C8C93"/>
                </a:solidFill>
                <a:latin typeface="SimSun" panose="02010600030101010101" pitchFamily="2" charset="-122"/>
              </a:rPr>
              <a:t>?</a:t>
            </a:r>
          </a:p>
          <a:p>
            <a:pPr eaLnBrk="1" hangingPunct="1"/>
            <a:r>
              <a:rPr lang="pt-BR" altLang="zh-CN" dirty="0">
                <a:solidFill>
                  <a:srgbClr val="3C8C93"/>
                </a:solidFill>
                <a:latin typeface="SimSun" panose="02010600030101010101" pitchFamily="2" charset="-122"/>
              </a:rPr>
              <a:t>Vi rút viêm gan B nhân lên trong gan, nhưng không trực tiếc hủy hoại tế nào gan. Nếu cơ thể không nhận diện và tấn công các tế bào nhiễm vi rút thì sẽ không gây ra tổn thương gan. Đó là lý do vì sao nhiều người mắc vi rút viêm gan B mãn tính không có triệu chứng và vẫn có kết quả xét nghiệm men gan bình thường. Tuy nhiên, tổn thương gan có thể dẫn đến xơ gan, và sau đó dẫn tới ung thư gan. </a:t>
            </a:r>
          </a:p>
          <a:p>
            <a:pPr eaLnBrk="1" hangingPunct="1"/>
            <a:r>
              <a:rPr lang="pt-BR" altLang="zh-CN" dirty="0">
                <a:solidFill>
                  <a:srgbClr val="3C8C93"/>
                </a:solidFill>
                <a:latin typeface="SimSun" panose="02010600030101010101" pitchFamily="2" charset="-122"/>
              </a:rPr>
              <a:t>Viêm gan B cũng có thể làm thay đổi các đặc điểm gen và dẫn đến ung thư gan mặc dù không có xơ gan.</a:t>
            </a:r>
            <a:endParaRPr lang="en-US" altLang="zh-CN" dirty="0">
              <a:solidFill>
                <a:srgbClr val="3C8C93"/>
              </a:solidFill>
              <a:latin typeface="SimSun" panose="02010600030101010101" pitchFamily="2" charset="-122"/>
            </a:endParaRPr>
          </a:p>
        </p:txBody>
      </p:sp>
      <p:sp>
        <p:nvSpPr>
          <p:cNvPr id="149508" name="Slide Number Placeholder 3"/>
          <p:cNvSpPr>
            <a:spLocks noGrp="1"/>
          </p:cNvSpPr>
          <p:nvPr>
            <p:ph type="sldNum" sz="quarter" idx="5"/>
          </p:nvPr>
        </p:nvSpPr>
        <p:spPr/>
        <p:txBody>
          <a:bodyPr/>
          <a:lstStyle/>
          <a:p>
            <a:pPr>
              <a:defRPr/>
            </a:pPr>
            <a:fld id="{6F4676A0-C1A3-4586-9057-ED40E1EAB714}" type="slidenum">
              <a:rPr lang="en-US" altLang="zh-CN" smtClean="0">
                <a:latin typeface="Arial" panose="020B0604020202020204" pitchFamily="34" charset="0"/>
              </a:rPr>
              <a:t>25</a:t>
            </a:fld>
            <a:endParaRPr lang="en-US" altLang="zh-CN">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685214"/>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nchor="b"/>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r" eaLnBrk="1" hangingPunct="1"/>
            <a:fld id="{01B15567-6879-40D6-A869-FF43ACBE4F50}" type="slidenum">
              <a:rPr lang="en-US" altLang="en-US" sz="1200">
                <a:latin typeface="Arial" panose="020B0604020202020204" pitchFamily="34" charset="0"/>
                <a:cs typeface="Arial" panose="020B0604020202020204" pitchFamily="34" charset="0"/>
              </a:rPr>
              <a:t>26</a:t>
            </a:fld>
            <a:endParaRPr lang="en-US" altLang="en-US" sz="1200">
              <a:latin typeface="Arial" panose="020B0604020202020204" pitchFamily="34" charset="0"/>
              <a:cs typeface="Arial" panose="020B0604020202020204" pitchFamily="34" charset="0"/>
            </a:endParaRPr>
          </a:p>
        </p:txBody>
      </p:sp>
      <p:sp>
        <p:nvSpPr>
          <p:cNvPr id="55299" name="Rectangle 2"/>
          <p:cNvSpPr>
            <a:spLocks noGrp="1" noRot="1" noChangeAspect="1" noChangeArrowheads="1" noTextEdit="1"/>
          </p:cNvSpPr>
          <p:nvPr>
            <p:ph type="sldImg"/>
          </p:nvPr>
        </p:nvSpPr>
        <p:spPr>
          <a:xfrm>
            <a:off x="382588" y="685800"/>
            <a:ext cx="6097587" cy="3430588"/>
          </a:xfrm>
        </p:spPr>
      </p:sp>
      <p:sp>
        <p:nvSpPr>
          <p:cNvPr id="55300" name="Rectangle 3"/>
          <p:cNvSpPr>
            <a:spLocks noGrp="1" noChangeArrowheads="1"/>
          </p:cNvSpPr>
          <p:nvPr>
            <p:ph type="body" idx="1"/>
          </p:nvPr>
        </p:nvSpPr>
        <p:spPr>
          <a:xfrm>
            <a:off x="681038" y="4341814"/>
            <a:ext cx="5478462" cy="4116387"/>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lstStyle/>
          <a:p>
            <a:pPr eaLnBrk="1" hangingPunct="1">
              <a:spcBef>
                <a:spcPct val="0"/>
              </a:spcBef>
            </a:pPr>
            <a:endParaRPr lang="en-US" altLang="en-US" sz="10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eaLnBrk="1" hangingPunct="1"/>
            <a:r>
              <a:rPr lang="vi-VN" altLang="zh-CN" dirty="0">
                <a:latin typeface="Arial" panose="020B0604020202020204" pitchFamily="34" charset="0"/>
              </a:rPr>
              <a:t>Nếu không thường xuyên theo dõi và điều trị kịp thời, 15-25% bệnh nhân mắc viêm gan B mạn tính sẽ tử vong do ung thư gan, xơ gan hoặc suy gan (1)</a:t>
            </a:r>
          </a:p>
          <a:p>
            <a:pPr eaLnBrk="1" hangingPunct="1"/>
            <a:r>
              <a:rPr lang="vi-VN" altLang="zh-CN" dirty="0">
                <a:latin typeface="Arial" panose="020B0604020202020204" pitchFamily="34" charset="0"/>
              </a:rPr>
              <a:t>Vì vậy, ngay cả những người mắc viêm gan B không có triệu chứng (còn gọi là người mang vi rút) cũng cần được theo dõi suốt đời. </a:t>
            </a:r>
          </a:p>
          <a:p>
            <a:pPr eaLnBrk="1" hangingPunct="1"/>
            <a:r>
              <a:rPr lang="vi-VN" altLang="zh-CN" dirty="0">
                <a:latin typeface="Arial" panose="020B0604020202020204" pitchFamily="34" charset="0"/>
              </a:rPr>
              <a:t>Một số nghiên cứu gần đây cho thấy việc theo dõi thường xuyên bệnh nhân mắc viêm gan B mãn tính không triệu chứng và điều trị kháng vi rút kịp thời khi có bằng chứng tổn thương gan có thể giảm 60-80% nguy cơ tử vong do các bệnh về gan liên quan đến vi rút viêm gan B (1)</a:t>
            </a:r>
          </a:p>
          <a:p>
            <a:pPr eaLnBrk="1" hangingPunct="1">
              <a:buFont typeface="Calibri" panose="020F0502020204030204" pitchFamily="34" charset="0"/>
              <a:buAutoNum type="arabicPeriod"/>
            </a:pPr>
            <a:r>
              <a:rPr lang="en-US" altLang="zh-CN" dirty="0">
                <a:solidFill>
                  <a:srgbClr val="3C8C93"/>
                </a:solidFill>
                <a:latin typeface="SimSun" panose="02010600030101010101" pitchFamily="2" charset="-122"/>
              </a:rPr>
              <a:t>World Health Organization.  </a:t>
            </a:r>
            <a:r>
              <a:rPr lang="en-US" altLang="zh-CN" dirty="0" err="1">
                <a:solidFill>
                  <a:srgbClr val="3C8C93"/>
                </a:solidFill>
                <a:latin typeface="SimSun" panose="02010600030101010101" pitchFamily="2" charset="-122"/>
              </a:rPr>
              <a:t>Lavanchy</a:t>
            </a:r>
            <a:r>
              <a:rPr lang="en-US" altLang="zh-CN" dirty="0">
                <a:solidFill>
                  <a:srgbClr val="3C8C93"/>
                </a:solidFill>
                <a:latin typeface="SimSun" panose="02010600030101010101" pitchFamily="2" charset="-122"/>
              </a:rPr>
              <a:t> D. Hepatitis B virus epidemiology, disease burden, treatment, and current and emerging prevention and control measures. Journal of Viral Hepatitis. 2004; 11(2): 97-107.</a:t>
            </a:r>
          </a:p>
          <a:p>
            <a:pPr eaLnBrk="1" hangingPunct="1">
              <a:buFont typeface="Calibri" panose="020F0502020204030204" pitchFamily="34" charset="0"/>
              <a:buAutoNum type="arabicPeriod"/>
            </a:pPr>
            <a:r>
              <a:rPr lang="en-US" altLang="zh-CN" dirty="0">
                <a:solidFill>
                  <a:srgbClr val="3C8C93"/>
                </a:solidFill>
                <a:latin typeface="SimSun" panose="02010600030101010101" pitchFamily="2" charset="-122"/>
              </a:rPr>
              <a:t>Toy M et al. Hepatology 2009; 50:743-751. </a:t>
            </a:r>
          </a:p>
          <a:p>
            <a:pPr eaLnBrk="1" hangingPunct="1"/>
            <a:endParaRPr lang="en-US" altLang="en-US" dirty="0">
              <a:latin typeface="Arial" panose="020B0604020202020204" pitchFamily="34" charset="0"/>
            </a:endParaRPr>
          </a:p>
        </p:txBody>
      </p:sp>
      <p:sp>
        <p:nvSpPr>
          <p:cNvPr id="151556" name="Slide Number Placeholder 3"/>
          <p:cNvSpPr>
            <a:spLocks noGrp="1"/>
          </p:cNvSpPr>
          <p:nvPr>
            <p:ph type="sldNum" sz="quarter" idx="5"/>
          </p:nvPr>
        </p:nvSpPr>
        <p:spPr/>
        <p:txBody>
          <a:bodyPr/>
          <a:lstStyle/>
          <a:p>
            <a:pPr>
              <a:defRPr/>
            </a:pPr>
            <a:fld id="{B4857949-5B2C-41C3-B264-B46F13F50C74}" type="slidenum">
              <a:rPr lang="en-US" altLang="zh-CN" smtClean="0">
                <a:latin typeface="Arial" panose="020B0604020202020204" pitchFamily="34" charset="0"/>
              </a:rPr>
              <a:t>27</a:t>
            </a:fld>
            <a:endParaRPr lang="en-US" altLang="zh-CN">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C1DB20-24DE-4378-9DCD-6074FDD41C25}" type="slidenum">
              <a:rPr lang="en-US" smtClean="0"/>
              <a:t>28</a:t>
            </a:fld>
            <a:endParaRPr lang="en-US"/>
          </a:p>
        </p:txBody>
      </p:sp>
    </p:spTree>
    <p:extLst>
      <p:ext uri="{BB962C8B-B14F-4D97-AF65-F5344CB8AC3E}">
        <p14:creationId xmlns:p14="http://schemas.microsoft.com/office/powerpoint/2010/main" val="32523095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bwMode="auto">
          <a:noFill/>
          <a:ln>
            <a:solidFill>
              <a:srgbClr val="000000"/>
            </a:solidFill>
            <a:miter lim="800000"/>
          </a:ln>
        </p:spPr>
      </p:sp>
      <p:sp>
        <p:nvSpPr>
          <p:cNvPr id="40962" name="Notes Placeholder 2"/>
          <p:cNvSpPr>
            <a:spLocks noGrp="1"/>
          </p:cNvSpPr>
          <p:nvPr>
            <p:ph type="body" idx="1"/>
          </p:nvPr>
        </p:nvSpPr>
        <p:spPr bwMode="auto">
          <a:noFill/>
        </p:spPr>
        <p:txBody>
          <a:bodyPr wrap="square" numCol="1" anchor="t" anchorCtr="0" compatLnSpc="1"/>
          <a:lstStyle/>
          <a:p>
            <a:pPr eaLnBrk="1" hangingPunct="1">
              <a:spcBef>
                <a:spcPct val="0"/>
              </a:spcBef>
            </a:pPr>
            <a:endParaRPr lang="en-GB"/>
          </a:p>
        </p:txBody>
      </p:sp>
      <p:sp>
        <p:nvSpPr>
          <p:cNvPr id="40963" name="Slide Number Placeholder 3"/>
          <p:cNvSpPr>
            <a:spLocks noGrp="1"/>
          </p:cNvSpPr>
          <p:nvPr>
            <p:ph type="sldNum" sz="quarter" idx="5"/>
          </p:nvPr>
        </p:nvSpPr>
        <p:spPr bwMode="auto">
          <a:noFill/>
          <a:ln>
            <a:miter lim="800000"/>
          </a:ln>
        </p:spPr>
        <p:txBody>
          <a:bodyPr/>
          <a:lstStyle/>
          <a:p>
            <a:fld id="{CA39EB02-7CC6-4084-9471-DB88DCE1CA88}" type="slidenum">
              <a:rPr lang="en-US"/>
              <a:t>30</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05BD25B0-BBAA-42C3-8184-13FFACDF3C51}" type="slidenum">
              <a:rPr lang="en-AU" smtClean="0"/>
              <a:t>33</a:t>
            </a:fld>
            <a:endParaRPr lang="en-A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EDC74700-83F3-4116-A1DF-53B24D83E542}" type="slidenum">
              <a:rPr lang="en-AU" smtClean="0"/>
              <a:t>35</a:t>
            </a:fld>
            <a:endParaRPr lang="en-A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1" dirty="0"/>
              <a:t>1. Nguyên tắc chung</a:t>
            </a:r>
          </a:p>
          <a:p>
            <a:r>
              <a:rPr lang="vi-VN" dirty="0"/>
              <a:t>Chẩn đoán xơ gan dựa trên </a:t>
            </a:r>
            <a:r>
              <a:rPr lang="vi-VN" b="1" dirty="0"/>
              <a:t>tổng hợp 3 nhóm tiêu chí</a:t>
            </a:r>
            <a:r>
              <a:rPr lang="vi-VN" dirty="0"/>
              <a:t>:</a:t>
            </a:r>
          </a:p>
          <a:p>
            <a:pPr>
              <a:buFont typeface="+mj-lt"/>
              <a:buAutoNum type="arabicPeriod"/>
            </a:pPr>
            <a:r>
              <a:rPr lang="vi-VN" dirty="0"/>
              <a:t>Lâm sàng </a:t>
            </a:r>
          </a:p>
          <a:p>
            <a:pPr>
              <a:buFont typeface="+mj-lt"/>
              <a:buAutoNum type="arabicPeriod"/>
            </a:pPr>
            <a:r>
              <a:rPr lang="vi-VN" dirty="0"/>
              <a:t>Cận lâm sàng </a:t>
            </a:r>
          </a:p>
          <a:p>
            <a:pPr>
              <a:buFont typeface="+mj-lt"/>
              <a:buAutoNum type="arabicPeriod"/>
            </a:pPr>
            <a:r>
              <a:rPr lang="vi-VN" dirty="0"/>
              <a:t>Hình ảnh hoặc mô học </a:t>
            </a:r>
          </a:p>
          <a:p>
            <a:r>
              <a:rPr lang="en-US" dirty="0"/>
              <a:t>👉 </a:t>
            </a:r>
            <a:r>
              <a:rPr lang="vi-VN" b="1" dirty="0"/>
              <a:t>Không bắt buộc phải sinh thiết</a:t>
            </a:r>
            <a:r>
              <a:rPr lang="vi-VN" dirty="0"/>
              <a:t> nếu có bằng chứng rõ trên lâm sàng + hình ảnh.</a:t>
            </a:r>
          </a:p>
          <a:p>
            <a:endParaRPr lang="en-US" dirty="0"/>
          </a:p>
        </p:txBody>
      </p:sp>
      <p:sp>
        <p:nvSpPr>
          <p:cNvPr id="4" name="Slide Number Placeholder 3"/>
          <p:cNvSpPr>
            <a:spLocks noGrp="1"/>
          </p:cNvSpPr>
          <p:nvPr>
            <p:ph type="sldNum" sz="quarter" idx="5"/>
          </p:nvPr>
        </p:nvSpPr>
        <p:spPr/>
        <p:txBody>
          <a:bodyPr/>
          <a:lstStyle/>
          <a:p>
            <a:fld id="{79C1DB20-24DE-4378-9DCD-6074FDD41C25}" type="slidenum">
              <a:rPr lang="en-US" smtClean="0"/>
              <a:t>37</a:t>
            </a:fld>
            <a:endParaRPr lang="en-US"/>
          </a:p>
        </p:txBody>
      </p:sp>
    </p:spTree>
    <p:extLst>
      <p:ext uri="{BB962C8B-B14F-4D97-AF65-F5344CB8AC3E}">
        <p14:creationId xmlns:p14="http://schemas.microsoft.com/office/powerpoint/2010/main" val="27275197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solidFill>
                  <a:srgbClr val="000000"/>
                </a:solidFill>
                <a:latin typeface="Calibri" panose="020F0502020204030204" pitchFamily="34" charset="0"/>
                <a:ea typeface="Geneva"/>
                <a:cs typeface="Calibri" panose="020F0502020204030204" pitchFamily="34" charset="0"/>
              </a:rPr>
              <a:t>Là </a:t>
            </a:r>
            <a:r>
              <a:rPr lang="en-US" altLang="en-US" sz="1200" dirty="0" err="1">
                <a:solidFill>
                  <a:srgbClr val="000000"/>
                </a:solidFill>
                <a:latin typeface="Calibri" panose="020F0502020204030204" pitchFamily="34" charset="0"/>
                <a:ea typeface="Geneva"/>
                <a:cs typeface="Calibri" panose="020F0502020204030204" pitchFamily="34" charset="0"/>
              </a:rPr>
              <a:t>đường</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lây</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truyền</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phô</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biến</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nhất</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tại</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Việt</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nam</a:t>
            </a:r>
            <a:endParaRPr lang="en-US" altLang="zh-CN" sz="1200" dirty="0">
              <a:latin typeface="Calibri" panose="020F0502020204030204" pitchFamily="34" charset="0"/>
              <a:ea typeface="黑体" pitchFamily="49" charset="-122"/>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err="1">
                <a:solidFill>
                  <a:srgbClr val="000000"/>
                </a:solidFill>
                <a:latin typeface="Calibri" panose="020F0502020204030204" pitchFamily="34" charset="0"/>
                <a:ea typeface="Geneva"/>
                <a:cs typeface="Calibri" panose="020F0502020204030204" pitchFamily="34" charset="0"/>
              </a:rPr>
              <a:t>Mẹ</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mắc</a:t>
            </a:r>
            <a:r>
              <a:rPr lang="en-US" altLang="en-US" sz="1200" dirty="0">
                <a:solidFill>
                  <a:srgbClr val="000000"/>
                </a:solidFill>
                <a:latin typeface="Calibri" panose="020F0502020204030204" pitchFamily="34" charset="0"/>
                <a:ea typeface="Geneva"/>
                <a:cs typeface="Calibri" panose="020F0502020204030204" pitchFamily="34" charset="0"/>
              </a:rPr>
              <a:t> VGB </a:t>
            </a:r>
            <a:r>
              <a:rPr lang="en-US" altLang="en-US" sz="1200" dirty="0" err="1">
                <a:solidFill>
                  <a:srgbClr val="000000"/>
                </a:solidFill>
                <a:latin typeface="Calibri" panose="020F0502020204030204" pitchFamily="34" charset="0"/>
                <a:ea typeface="Geneva"/>
                <a:cs typeface="Calibri" panose="020F0502020204030204" pitchFamily="34" charset="0"/>
              </a:rPr>
              <a:t>mạn</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tính</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nếu</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không</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tiêm</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phòng</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vắc</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xin</a:t>
            </a:r>
            <a:r>
              <a:rPr lang="en-US" altLang="en-US" sz="1200" dirty="0">
                <a:solidFill>
                  <a:srgbClr val="000000"/>
                </a:solidFill>
                <a:latin typeface="Calibri" panose="020F0502020204030204" pitchFamily="34" charset="0"/>
                <a:ea typeface="Geneva"/>
                <a:cs typeface="Calibri" panose="020F0502020204030204" pitchFamily="34" charset="0"/>
              </a:rPr>
              <a:t> VGB </a:t>
            </a:r>
            <a:r>
              <a:rPr lang="en-US" altLang="en-US" sz="1200" dirty="0" err="1">
                <a:solidFill>
                  <a:srgbClr val="000000"/>
                </a:solidFill>
                <a:latin typeface="Calibri" panose="020F0502020204030204" pitchFamily="34" charset="0"/>
                <a:ea typeface="Geneva"/>
                <a:cs typeface="Calibri" panose="020F0502020204030204" pitchFamily="34" charset="0"/>
              </a:rPr>
              <a:t>cho</a:t>
            </a:r>
            <a:r>
              <a:rPr lang="en-US" altLang="en-US" sz="1200" dirty="0">
                <a:solidFill>
                  <a:srgbClr val="000000"/>
                </a:solidFill>
                <a:latin typeface="Calibri" panose="020F0502020204030204" pitchFamily="34" charset="0"/>
                <a:ea typeface="Geneva"/>
                <a:cs typeface="Calibri" panose="020F0502020204030204" pitchFamily="34" charset="0"/>
              </a:rPr>
              <a:t> con </a:t>
            </a:r>
            <a:r>
              <a:rPr lang="en-US" altLang="en-US" sz="1200" dirty="0" err="1">
                <a:solidFill>
                  <a:srgbClr val="000000"/>
                </a:solidFill>
                <a:latin typeface="Calibri" panose="020F0502020204030204" pitchFamily="34" charset="0"/>
                <a:ea typeface="Geneva"/>
                <a:cs typeface="Calibri" panose="020F0502020204030204" pitchFamily="34" charset="0"/>
              </a:rPr>
              <a:t>khi</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sinh</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a:solidFill>
                  <a:srgbClr val="3366FF"/>
                </a:solidFill>
                <a:latin typeface="Calibri" panose="020F0502020204030204" pitchFamily="34" charset="0"/>
                <a:ea typeface="Geneva"/>
                <a:cs typeface="Calibri" panose="020F0502020204030204" pitchFamily="34" charset="0"/>
              </a:rPr>
              <a:t>90% </a:t>
            </a:r>
            <a:r>
              <a:rPr lang="en-US" altLang="en-US" sz="1200" dirty="0" err="1">
                <a:solidFill>
                  <a:srgbClr val="000000"/>
                </a:solidFill>
                <a:latin typeface="Calibri" panose="020F0502020204030204" pitchFamily="34" charset="0"/>
                <a:ea typeface="Geneva"/>
                <a:cs typeface="Calibri" panose="020F0502020204030204" pitchFamily="34" charset="0"/>
              </a:rPr>
              <a:t>trẻ</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sơ</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sinh</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sẽ</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bị</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mắc</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viêm</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gan</a:t>
            </a:r>
            <a:r>
              <a:rPr lang="en-US" altLang="en-US" sz="1200" dirty="0">
                <a:solidFill>
                  <a:srgbClr val="000000"/>
                </a:solidFill>
                <a:latin typeface="Calibri" panose="020F0502020204030204" pitchFamily="34" charset="0"/>
                <a:ea typeface="Geneva"/>
                <a:cs typeface="Calibri" panose="020F0502020204030204" pitchFamily="34" charset="0"/>
              </a:rPr>
              <a:t> B </a:t>
            </a:r>
            <a:r>
              <a:rPr lang="en-US" altLang="en-US" sz="1200" dirty="0" err="1">
                <a:solidFill>
                  <a:srgbClr val="000000"/>
                </a:solidFill>
                <a:latin typeface="Calibri" panose="020F0502020204030204" pitchFamily="34" charset="0"/>
                <a:ea typeface="Geneva"/>
                <a:cs typeface="Calibri" panose="020F0502020204030204" pitchFamily="34" charset="0"/>
              </a:rPr>
              <a:t>mạn</a:t>
            </a:r>
            <a:r>
              <a:rPr lang="en-US" altLang="en-US" sz="1200" dirty="0">
                <a:solidFill>
                  <a:srgbClr val="000000"/>
                </a:solidFill>
                <a:latin typeface="Calibri" panose="020F0502020204030204" pitchFamily="34" charset="0"/>
                <a:ea typeface="Geneva"/>
                <a:cs typeface="Calibri" panose="020F0502020204030204" pitchFamily="34" charset="0"/>
              </a:rPr>
              <a:t> </a:t>
            </a:r>
            <a:r>
              <a:rPr lang="en-US" altLang="en-US" sz="1200" dirty="0" err="1">
                <a:solidFill>
                  <a:srgbClr val="000000"/>
                </a:solidFill>
                <a:latin typeface="Calibri" panose="020F0502020204030204" pitchFamily="34" charset="0"/>
                <a:ea typeface="Geneva"/>
                <a:cs typeface="Calibri" panose="020F0502020204030204" pitchFamily="34" charset="0"/>
              </a:rPr>
              <a:t>tính</a:t>
            </a:r>
            <a:endParaRPr lang="en-US" altLang="en-US" sz="1200" dirty="0">
              <a:solidFill>
                <a:srgbClr val="000000"/>
              </a:solidFill>
              <a:latin typeface="Calibri" panose="020F0502020204030204" pitchFamily="34" charset="0"/>
              <a:ea typeface="Geneva"/>
              <a:cs typeface="Calibri" panose="020F0502020204030204" pitchFamily="34" charset="0"/>
            </a:endParaRPr>
          </a:p>
          <a:p>
            <a:pPr eaLnBrk="1" hangingPunct="1"/>
            <a:r>
              <a:rPr lang="pt-BR" altLang="zh-CN" sz="1200" dirty="0">
                <a:solidFill>
                  <a:srgbClr val="3C8C93"/>
                </a:solidFill>
                <a:latin typeface="SimSun" panose="02010600030101010101" pitchFamily="2" charset="-122"/>
              </a:rPr>
              <a:t>Nếu không được tiêm phòng khi sinh, khoảng 90% trẻ sinh ra từ mẹ nhiễm vi rút viêm gan B sẽ mắc nhiễm trùng mãn tính. Vì hầu hết trẻ không có biểu hiện triệu chứng, nếu không có xét nghiệm máu sẽ không thể biết trẻ có nhiễm vi rút hay không.</a:t>
            </a:r>
          </a:p>
          <a:p>
            <a:pPr eaLnBrk="1" hangingPunct="1"/>
            <a:r>
              <a:rPr lang="pt-BR" altLang="zh-CN" sz="1200" dirty="0">
                <a:solidFill>
                  <a:srgbClr val="3C8C93"/>
                </a:solidFill>
                <a:latin typeface="SimSun" panose="02010600030101010101" pitchFamily="2" charset="-122"/>
              </a:rPr>
              <a:t>Tại Việt nam, đa số các trường hợp mắc viêm gan B mạn tính là do bị lây nhiễm từ mẹ lúc sinh. </a:t>
            </a:r>
          </a:p>
          <a:p>
            <a:pPr eaLnBrk="1" hangingPunct="1"/>
            <a:endParaRPr lang="en-US" altLang="zh-CN" sz="1200" dirty="0">
              <a:latin typeface="Arial" panose="020B0604020202020204" pitchFamily="34" charset="0"/>
            </a:endParaRPr>
          </a:p>
          <a:p>
            <a:pPr eaLnBrk="1" hangingPunct="1"/>
            <a:r>
              <a:rPr lang="en-US" altLang="zh-CN" sz="1200" dirty="0">
                <a:solidFill>
                  <a:srgbClr val="3C8C93"/>
                </a:solidFill>
                <a:latin typeface="SimSun" panose="02010600030101010101" pitchFamily="2" charset="-122"/>
              </a:rPr>
              <a:t>1. </a:t>
            </a:r>
            <a:r>
              <a:rPr lang="en-US" altLang="zh-CN" sz="1200" dirty="0" err="1">
                <a:solidFill>
                  <a:srgbClr val="3C8C93"/>
                </a:solidFill>
                <a:latin typeface="SimSun" panose="02010600030101010101" pitchFamily="2" charset="-122"/>
              </a:rPr>
              <a:t>Hipgrave</a:t>
            </a:r>
            <a:r>
              <a:rPr lang="en-US" altLang="zh-CN" sz="1200" dirty="0">
                <a:solidFill>
                  <a:srgbClr val="3C8C93"/>
                </a:solidFill>
                <a:latin typeface="SimSun" panose="02010600030101010101" pitchFamily="2" charset="-122"/>
              </a:rPr>
              <a:t> DB et al. Am J Trop Med </a:t>
            </a:r>
            <a:r>
              <a:rPr lang="en-US" altLang="zh-CN" sz="1200" dirty="0" err="1">
                <a:solidFill>
                  <a:srgbClr val="3C8C93"/>
                </a:solidFill>
                <a:latin typeface="SimSun" panose="02010600030101010101" pitchFamily="2" charset="-122"/>
              </a:rPr>
              <a:t>Hyg</a:t>
            </a:r>
            <a:r>
              <a:rPr lang="en-US" altLang="zh-CN" sz="1200" dirty="0">
                <a:solidFill>
                  <a:srgbClr val="3C8C93"/>
                </a:solidFill>
                <a:latin typeface="SimSun" panose="02010600030101010101" pitchFamily="2" charset="-122"/>
              </a:rPr>
              <a:t> 69(3), 2003; 288-294 – added 11/24/2014, reference from Vietnam paper-Dr. So</a:t>
            </a:r>
          </a:p>
          <a:p>
            <a:pPr eaLnBrk="1" hangingPunct="1"/>
            <a:endParaRPr lang="en-US" altLang="zh-CN" sz="1200" dirty="0">
              <a:latin typeface="Arial" panose="020B0604020202020204" pitchFamily="34" charset="0"/>
            </a:endParaRPr>
          </a:p>
          <a:p>
            <a:pPr eaLnBrk="1" hangingPunct="1"/>
            <a:r>
              <a:rPr lang="en-US" altLang="zh-CN" sz="1200" dirty="0">
                <a:latin typeface="Arial" panose="020B0604020202020204" pitchFamily="34" charset="0"/>
              </a:rPr>
              <a:t>(Needs additional reference if available) </a:t>
            </a:r>
            <a:endParaRPr lang="en-US" altLang="zh-CN" sz="1200" dirty="0">
              <a:solidFill>
                <a:srgbClr val="3C8C93"/>
              </a:solidFill>
              <a:latin typeface="SimSu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sz="1200" dirty="0">
              <a:latin typeface="Calibri" panose="020F0502020204030204" pitchFamily="34" charset="0"/>
              <a:ea typeface="黑体" pitchFamily="49" charset="-122"/>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79C1DB20-24DE-4378-9DCD-6074FDD41C25}" type="slidenum">
              <a:rPr lang="en-US" smtClean="0"/>
              <a:t>44</a:t>
            </a:fld>
            <a:endParaRPr lang="en-US"/>
          </a:p>
        </p:txBody>
      </p:sp>
    </p:spTree>
    <p:extLst>
      <p:ext uri="{BB962C8B-B14F-4D97-AF65-F5344CB8AC3E}">
        <p14:creationId xmlns:p14="http://schemas.microsoft.com/office/powerpoint/2010/main" val="2062012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08685">
              <a:defRPr/>
            </a:pPr>
            <a:r>
              <a:rPr lang="en-US" dirty="0"/>
              <a:t>Most due to liver cirrhosis (720 000 deaths) and liver cancer (470 000 deaths) associated with HBV and HCV </a:t>
            </a:r>
          </a:p>
          <a:p>
            <a:endParaRPr lang="en-US" dirty="0"/>
          </a:p>
        </p:txBody>
      </p:sp>
      <p:sp>
        <p:nvSpPr>
          <p:cNvPr id="4" name="Slide Number Placeholder 3"/>
          <p:cNvSpPr>
            <a:spLocks noGrp="1"/>
          </p:cNvSpPr>
          <p:nvPr>
            <p:ph type="sldNum" sz="quarter" idx="10"/>
          </p:nvPr>
        </p:nvSpPr>
        <p:spPr/>
        <p:txBody>
          <a:bodyPr/>
          <a:lstStyle/>
          <a:p>
            <a:fld id="{EB4F2701-2C25-4338-ADD9-3FC64F5156DF}" type="slidenum">
              <a:rPr lang="en-US" smtClean="0"/>
              <a:t>5</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err="1"/>
              <a:t>Tiêm</a:t>
            </a:r>
            <a:r>
              <a:rPr lang="en-AU" sz="1200" dirty="0"/>
              <a:t> </a:t>
            </a:r>
            <a:r>
              <a:rPr lang="en-AU" sz="1200" dirty="0" err="1"/>
              <a:t>vắc</a:t>
            </a:r>
            <a:r>
              <a:rPr lang="en-AU" sz="1200" dirty="0"/>
              <a:t> </a:t>
            </a:r>
            <a:r>
              <a:rPr lang="en-AU" sz="1200" dirty="0" err="1"/>
              <a:t>xin</a:t>
            </a:r>
            <a:r>
              <a:rPr lang="en-AU" sz="1200" dirty="0"/>
              <a:t> </a:t>
            </a:r>
            <a:r>
              <a:rPr lang="en-AU" sz="1200" dirty="0" err="1"/>
              <a:t>viêm</a:t>
            </a:r>
            <a:r>
              <a:rPr lang="en-AU" sz="1200" dirty="0"/>
              <a:t> </a:t>
            </a:r>
            <a:r>
              <a:rPr lang="en-AU" sz="1200" dirty="0" err="1"/>
              <a:t>gan</a:t>
            </a:r>
            <a:r>
              <a:rPr lang="en-AU" sz="1200" dirty="0"/>
              <a:t> vi </a:t>
            </a:r>
            <a:r>
              <a:rPr lang="en-AU" sz="1200" dirty="0" err="1"/>
              <a:t>rút</a:t>
            </a:r>
            <a:r>
              <a:rPr lang="en-AU" sz="1200" dirty="0"/>
              <a:t> B </a:t>
            </a:r>
            <a:r>
              <a:rPr lang="en-AU" sz="1200" dirty="0" err="1"/>
              <a:t>cho</a:t>
            </a:r>
            <a:r>
              <a:rPr lang="en-AU" sz="1200" dirty="0"/>
              <a:t> </a:t>
            </a:r>
            <a:r>
              <a:rPr lang="en-AU" sz="1200" dirty="0" err="1"/>
              <a:t>tất</a:t>
            </a:r>
            <a:r>
              <a:rPr lang="en-AU" sz="1200" dirty="0"/>
              <a:t> </a:t>
            </a:r>
            <a:r>
              <a:rPr lang="en-AU" sz="1200" dirty="0" err="1"/>
              <a:t>cả</a:t>
            </a:r>
            <a:r>
              <a:rPr lang="en-AU" sz="1200" dirty="0"/>
              <a:t> </a:t>
            </a:r>
            <a:r>
              <a:rPr lang="en-AU" sz="1200" dirty="0" err="1"/>
              <a:t>trẻ</a:t>
            </a:r>
            <a:r>
              <a:rPr lang="en-AU" sz="1200" dirty="0"/>
              <a:t> </a:t>
            </a:r>
            <a:r>
              <a:rPr lang="en-AU" sz="1200" dirty="0" err="1"/>
              <a:t>em</a:t>
            </a:r>
            <a:r>
              <a:rPr lang="en-AU" sz="1200" dirty="0"/>
              <a:t> </a:t>
            </a:r>
            <a:r>
              <a:rPr lang="en-AU" sz="1200" dirty="0" err="1"/>
              <a:t>trong</a:t>
            </a:r>
            <a:r>
              <a:rPr lang="en-AU" sz="1200" dirty="0"/>
              <a:t> </a:t>
            </a:r>
            <a:r>
              <a:rPr lang="en-AU" sz="1200" dirty="0" err="1"/>
              <a:t>vòng</a:t>
            </a:r>
            <a:r>
              <a:rPr lang="en-AU" sz="1200" dirty="0"/>
              <a:t> 24 </a:t>
            </a:r>
            <a:r>
              <a:rPr lang="en-AU" sz="1200" dirty="0" err="1"/>
              <a:t>giờ</a:t>
            </a:r>
            <a:r>
              <a:rPr lang="en-AU" sz="1200" dirty="0"/>
              <a:t> </a:t>
            </a:r>
            <a:r>
              <a:rPr lang="en-AU" sz="1200" dirty="0" err="1"/>
              <a:t>sau</a:t>
            </a:r>
            <a:r>
              <a:rPr lang="en-AU" sz="1200" dirty="0"/>
              <a:t> </a:t>
            </a:r>
            <a:r>
              <a:rPr lang="en-AU" sz="1200" dirty="0" err="1"/>
              <a:t>sinh</a:t>
            </a:r>
            <a:r>
              <a:rPr lang="en-AU" sz="1200" dirty="0"/>
              <a:t> </a:t>
            </a:r>
            <a:r>
              <a:rPr lang="en-AU" sz="1200" dirty="0" err="1"/>
              <a:t>không</a:t>
            </a:r>
            <a:r>
              <a:rPr lang="en-AU" sz="1200" dirty="0"/>
              <a:t> </a:t>
            </a:r>
            <a:r>
              <a:rPr lang="en-AU" sz="1200" dirty="0" err="1"/>
              <a:t>phụ</a:t>
            </a:r>
            <a:r>
              <a:rPr lang="en-AU" sz="1200" dirty="0"/>
              <a:t> </a:t>
            </a:r>
            <a:r>
              <a:rPr lang="en-AU" sz="1200" dirty="0" err="1"/>
              <a:t>thuộc</a:t>
            </a:r>
            <a:r>
              <a:rPr lang="en-AU" sz="1200" dirty="0"/>
              <a:t> </a:t>
            </a:r>
            <a:r>
              <a:rPr lang="en-AU" sz="1200" dirty="0" err="1"/>
              <a:t>tình</a:t>
            </a:r>
            <a:r>
              <a:rPr lang="en-AU" sz="1200" dirty="0"/>
              <a:t> </a:t>
            </a:r>
            <a:r>
              <a:rPr lang="en-AU" sz="1200" dirty="0" err="1"/>
              <a:t>trạng</a:t>
            </a:r>
            <a:r>
              <a:rPr lang="en-AU" sz="1200" dirty="0"/>
              <a:t> HBV </a:t>
            </a:r>
            <a:r>
              <a:rPr lang="en-AU" sz="1200" dirty="0" err="1"/>
              <a:t>của</a:t>
            </a:r>
            <a:r>
              <a:rPr lang="en-AU" sz="1200" dirty="0"/>
              <a:t> </a:t>
            </a:r>
            <a:r>
              <a:rPr lang="en-AU" sz="1200" dirty="0" err="1"/>
              <a:t>mẹ</a:t>
            </a:r>
            <a:r>
              <a:rPr lang="en-AU" sz="1200" dirty="0"/>
              <a:t> </a:t>
            </a:r>
            <a:r>
              <a:rPr lang="en-AU" sz="1200" dirty="0" err="1"/>
              <a:t>và</a:t>
            </a:r>
            <a:r>
              <a:rPr lang="en-AU" sz="1200" dirty="0"/>
              <a:t> </a:t>
            </a:r>
            <a:r>
              <a:rPr lang="en-AU" sz="1200" dirty="0" err="1"/>
              <a:t>các</a:t>
            </a:r>
            <a:r>
              <a:rPr lang="en-AU" sz="1200" dirty="0"/>
              <a:t> </a:t>
            </a:r>
            <a:r>
              <a:rPr lang="en-AU" sz="1200" dirty="0" err="1"/>
              <a:t>mũi</a:t>
            </a:r>
            <a:r>
              <a:rPr lang="en-AU" sz="1200" dirty="0"/>
              <a:t> </a:t>
            </a:r>
            <a:r>
              <a:rPr lang="en-AU" sz="1200" dirty="0" err="1"/>
              <a:t>tiếp</a:t>
            </a:r>
            <a:r>
              <a:rPr lang="en-AU" sz="1200" dirty="0"/>
              <a:t> </a:t>
            </a:r>
            <a:r>
              <a:rPr lang="en-AU" sz="1200" dirty="0" err="1"/>
              <a:t>theo</a:t>
            </a:r>
            <a:r>
              <a:rPr lang="en-AU" sz="1200" dirty="0"/>
              <a:t> </a:t>
            </a:r>
            <a:r>
              <a:rPr lang="en-AU" sz="1200" dirty="0" err="1"/>
              <a:t>lúc</a:t>
            </a:r>
            <a:r>
              <a:rPr lang="en-AU" sz="1200" dirty="0"/>
              <a:t> 2, 3 </a:t>
            </a:r>
            <a:r>
              <a:rPr lang="en-AU" sz="1200" dirty="0" err="1"/>
              <a:t>và</a:t>
            </a:r>
            <a:r>
              <a:rPr lang="en-AU" sz="1200" dirty="0"/>
              <a:t> 4 </a:t>
            </a:r>
            <a:r>
              <a:rPr lang="en-AU" sz="1200" dirty="0" err="1"/>
              <a:t>tháng</a:t>
            </a:r>
            <a:r>
              <a:rPr lang="en-AU" sz="1200" dirty="0"/>
              <a:t> </a:t>
            </a:r>
            <a:r>
              <a:rPr lang="en-AU" sz="1200" dirty="0" err="1"/>
              <a:t>tuổi</a:t>
            </a:r>
            <a:r>
              <a:rPr lang="en-AU" sz="12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err="1"/>
              <a:t>Sử</a:t>
            </a:r>
            <a:r>
              <a:rPr lang="en-AU" sz="1200" dirty="0"/>
              <a:t> </a:t>
            </a:r>
            <a:r>
              <a:rPr lang="en-AU" sz="1200" dirty="0" err="1"/>
              <a:t>dụng</a:t>
            </a:r>
            <a:r>
              <a:rPr lang="en-AU" sz="1200" dirty="0"/>
              <a:t> </a:t>
            </a:r>
            <a:r>
              <a:rPr lang="en-AU" sz="1200" dirty="0" err="1"/>
              <a:t>vắc</a:t>
            </a:r>
            <a:r>
              <a:rPr lang="en-AU" sz="1200" dirty="0"/>
              <a:t> </a:t>
            </a:r>
            <a:r>
              <a:rPr lang="en-AU" sz="1200" dirty="0" err="1"/>
              <a:t>xin</a:t>
            </a:r>
            <a:r>
              <a:rPr lang="en-AU" sz="1200" dirty="0"/>
              <a:t> </a:t>
            </a:r>
            <a:r>
              <a:rPr lang="en-AU" sz="1200" dirty="0" err="1"/>
              <a:t>viêm</a:t>
            </a:r>
            <a:r>
              <a:rPr lang="en-AU" sz="1200" dirty="0"/>
              <a:t> </a:t>
            </a:r>
            <a:r>
              <a:rPr lang="en-AU" sz="1200" dirty="0" err="1"/>
              <a:t>gan</a:t>
            </a:r>
            <a:r>
              <a:rPr lang="en-AU" sz="1200" dirty="0"/>
              <a:t> B </a:t>
            </a:r>
            <a:r>
              <a:rPr lang="en-AU" sz="1200" dirty="0" err="1"/>
              <a:t>và</a:t>
            </a:r>
            <a:r>
              <a:rPr lang="en-AU" sz="1200" dirty="0"/>
              <a:t> </a:t>
            </a:r>
            <a:r>
              <a:rPr lang="en-AU" sz="1200" dirty="0" err="1"/>
              <a:t>kháng</a:t>
            </a:r>
            <a:r>
              <a:rPr lang="en-AU" sz="1200" dirty="0"/>
              <a:t> </a:t>
            </a:r>
            <a:r>
              <a:rPr lang="en-AU" sz="1200" dirty="0" err="1"/>
              <a:t>huyết</a:t>
            </a:r>
            <a:r>
              <a:rPr lang="en-AU" sz="1200" dirty="0"/>
              <a:t> </a:t>
            </a:r>
            <a:r>
              <a:rPr lang="en-AU" sz="1200" dirty="0" err="1"/>
              <a:t>thanh</a:t>
            </a:r>
            <a:r>
              <a:rPr lang="en-AU" sz="1200" dirty="0"/>
              <a:t> </a:t>
            </a:r>
            <a:r>
              <a:rPr lang="en-AU" sz="1200" dirty="0" err="1"/>
              <a:t>như</a:t>
            </a:r>
            <a:r>
              <a:rPr lang="en-AU" sz="1200" dirty="0"/>
              <a:t> </a:t>
            </a:r>
            <a:r>
              <a:rPr lang="en-AU" sz="1200" dirty="0" err="1"/>
              <a:t>sau</a:t>
            </a:r>
            <a:r>
              <a:rPr lang="en-AU" sz="1200" dirty="0"/>
              <a:t> </a:t>
            </a:r>
            <a:r>
              <a:rPr lang="en-AU" sz="1200" dirty="0" err="1"/>
              <a:t>cho</a:t>
            </a:r>
            <a:r>
              <a:rPr lang="en-AU" sz="1200" dirty="0"/>
              <a:t> con </a:t>
            </a:r>
            <a:r>
              <a:rPr lang="en-AU" sz="1200" dirty="0" err="1"/>
              <a:t>nếu</a:t>
            </a:r>
            <a:r>
              <a:rPr lang="en-AU" sz="1200" dirty="0"/>
              <a:t> </a:t>
            </a:r>
            <a:r>
              <a:rPr lang="en-AU" sz="1200" dirty="0" err="1"/>
              <a:t>mẹ</a:t>
            </a:r>
            <a:r>
              <a:rPr lang="en-AU" sz="1200" dirty="0"/>
              <a:t> </a:t>
            </a:r>
            <a:r>
              <a:rPr lang="en-AU" sz="1200" dirty="0" err="1"/>
              <a:t>có</a:t>
            </a:r>
            <a:r>
              <a:rPr lang="en-AU" sz="1200" dirty="0"/>
              <a:t> HBsAg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a:p>
          <a:p>
            <a:endParaRPr lang="en-US" dirty="0"/>
          </a:p>
        </p:txBody>
      </p:sp>
      <p:sp>
        <p:nvSpPr>
          <p:cNvPr id="4" name="Slide Number Placeholder 3"/>
          <p:cNvSpPr>
            <a:spLocks noGrp="1"/>
          </p:cNvSpPr>
          <p:nvPr>
            <p:ph type="sldNum" sz="quarter" idx="5"/>
          </p:nvPr>
        </p:nvSpPr>
        <p:spPr/>
        <p:txBody>
          <a:bodyPr/>
          <a:lstStyle/>
          <a:p>
            <a:fld id="{79C1DB20-24DE-4378-9DCD-6074FDD41C25}" type="slidenum">
              <a:rPr lang="en-US" smtClean="0"/>
              <a:t>49</a:t>
            </a:fld>
            <a:endParaRPr lang="en-US"/>
          </a:p>
        </p:txBody>
      </p:sp>
    </p:spTree>
    <p:extLst>
      <p:ext uri="{BB962C8B-B14F-4D97-AF65-F5344CB8AC3E}">
        <p14:creationId xmlns:p14="http://schemas.microsoft.com/office/powerpoint/2010/main" val="6176156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vacc</a:t>
            </a:r>
            <a:endParaRPr lang="en-US" dirty="0"/>
          </a:p>
        </p:txBody>
      </p:sp>
      <p:sp>
        <p:nvSpPr>
          <p:cNvPr id="4" name="Slide Number Placeholder 3"/>
          <p:cNvSpPr>
            <a:spLocks noGrp="1"/>
          </p:cNvSpPr>
          <p:nvPr>
            <p:ph type="sldNum" sz="quarter" idx="5"/>
          </p:nvPr>
        </p:nvSpPr>
        <p:spPr/>
        <p:txBody>
          <a:bodyPr/>
          <a:lstStyle/>
          <a:p>
            <a:fld id="{79C1DB20-24DE-4378-9DCD-6074FDD41C25}" type="slidenum">
              <a:rPr lang="en-US" smtClean="0"/>
              <a:t>50</a:t>
            </a:fld>
            <a:endParaRPr lang="en-US"/>
          </a:p>
        </p:txBody>
      </p:sp>
    </p:spTree>
    <p:extLst>
      <p:ext uri="{BB962C8B-B14F-4D97-AF65-F5344CB8AC3E}">
        <p14:creationId xmlns:p14="http://schemas.microsoft.com/office/powerpoint/2010/main" val="25906556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1" dirty="0"/>
              <a:t>Tenofovir disoproxil fumarate (TDF) là lựa chọn ưu tiên.</a:t>
            </a:r>
            <a:endParaRPr lang="vi-VN" dirty="0"/>
          </a:p>
          <a:p>
            <a:r>
              <a:rPr lang="vi-VN" dirty="0"/>
              <a:t>Chỉ định khi:</a:t>
            </a:r>
          </a:p>
          <a:p>
            <a:pPr>
              <a:buFont typeface="Arial" panose="020B0604020202020204" pitchFamily="34" charset="0"/>
              <a:buChar char="•"/>
            </a:pPr>
            <a:r>
              <a:rPr lang="vi-VN" b="1" dirty="0"/>
              <a:t>HBV DNA ≥ 200.000 IU/mL (≥ 5,3 log10 IU/mL)</a:t>
            </a:r>
            <a:r>
              <a:rPr lang="vi-VN" dirty="0"/>
              <a:t> </a:t>
            </a:r>
          </a:p>
          <a:p>
            <a:r>
              <a:rPr lang="vi-VN" dirty="0"/>
              <a:t>Bắt đầu:</a:t>
            </a:r>
            <a:r>
              <a:rPr lang="en-US" dirty="0"/>
              <a:t> </a:t>
            </a:r>
            <a:r>
              <a:rPr lang="vi-VN" dirty="0"/>
              <a:t>Khoảng </a:t>
            </a:r>
            <a:r>
              <a:rPr lang="vi-VN" b="1" dirty="0"/>
              <a:t>28–32 tuần thai</a:t>
            </a:r>
            <a:r>
              <a:rPr lang="vi-VN" dirty="0"/>
              <a:t> </a:t>
            </a:r>
          </a:p>
          <a:p>
            <a:r>
              <a:rPr lang="vi-VN" dirty="0"/>
              <a:t>Tiếp tục:</a:t>
            </a:r>
          </a:p>
          <a:p>
            <a:pPr>
              <a:buFont typeface="Arial" panose="020B0604020202020204" pitchFamily="34" charset="0"/>
              <a:buChar char="•"/>
            </a:pPr>
            <a:r>
              <a:rPr lang="vi-VN" dirty="0"/>
              <a:t>Ít nhất đến lúc sinh; nhiều hướng dẫn tiếp tục 4–12 tuần sau sinh rồi đánh giá lại. </a:t>
            </a:r>
          </a:p>
          <a:p>
            <a:r>
              <a:rPr lang="vi-VN" dirty="0"/>
              <a:t>Đây là điểm được ACOG, SMFM, WHO và FIGO đồng thuận nhất hiện nay. </a:t>
            </a:r>
          </a:p>
          <a:p>
            <a:endParaRPr lang="en-US" dirty="0"/>
          </a:p>
        </p:txBody>
      </p:sp>
      <p:sp>
        <p:nvSpPr>
          <p:cNvPr id="4" name="Slide Number Placeholder 3"/>
          <p:cNvSpPr>
            <a:spLocks noGrp="1"/>
          </p:cNvSpPr>
          <p:nvPr>
            <p:ph type="sldNum" sz="quarter" idx="5"/>
          </p:nvPr>
        </p:nvSpPr>
        <p:spPr/>
        <p:txBody>
          <a:bodyPr/>
          <a:lstStyle/>
          <a:p>
            <a:fld id="{79C1DB20-24DE-4378-9DCD-6074FDD41C25}" type="slidenum">
              <a:rPr lang="en-US" smtClean="0"/>
              <a:t>53</a:t>
            </a:fld>
            <a:endParaRPr lang="en-US"/>
          </a:p>
        </p:txBody>
      </p:sp>
    </p:spTree>
    <p:extLst>
      <p:ext uri="{BB962C8B-B14F-4D97-AF65-F5344CB8AC3E}">
        <p14:creationId xmlns:p14="http://schemas.microsoft.com/office/powerpoint/2010/main" val="4045284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C1DB20-24DE-4378-9DCD-6074FDD41C25}" type="slidenum">
              <a:rPr lang="en-US" smtClean="0"/>
              <a:t>54</a:t>
            </a:fld>
            <a:endParaRPr lang="en-US"/>
          </a:p>
        </p:txBody>
      </p:sp>
    </p:spTree>
    <p:extLst>
      <p:ext uri="{BB962C8B-B14F-4D97-AF65-F5344CB8AC3E}">
        <p14:creationId xmlns:p14="http://schemas.microsoft.com/office/powerpoint/2010/main" val="32151824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C1DB20-24DE-4378-9DCD-6074FDD41C25}" type="slidenum">
              <a:rPr lang="en-US" smtClean="0"/>
              <a:t>55</a:t>
            </a:fld>
            <a:endParaRPr lang="en-US"/>
          </a:p>
        </p:txBody>
      </p:sp>
    </p:spTree>
    <p:extLst>
      <p:ext uri="{BB962C8B-B14F-4D97-AF65-F5344CB8AC3E}">
        <p14:creationId xmlns:p14="http://schemas.microsoft.com/office/powerpoint/2010/main" val="19276237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C1DB20-24DE-4378-9DCD-6074FDD41C25}" type="slidenum">
              <a:rPr lang="en-US" smtClean="0"/>
              <a:t>56</a:t>
            </a:fld>
            <a:endParaRPr lang="en-US"/>
          </a:p>
        </p:txBody>
      </p:sp>
    </p:spTree>
    <p:extLst>
      <p:ext uri="{BB962C8B-B14F-4D97-AF65-F5344CB8AC3E}">
        <p14:creationId xmlns:p14="http://schemas.microsoft.com/office/powerpoint/2010/main" val="12335729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vi-VN" dirty="0"/>
              <a:t>Nếu mẹ đã dùng TDF (HBV DNA cao):</a:t>
            </a:r>
          </a:p>
          <a:p>
            <a:pPr>
              <a:buFont typeface="Arial" panose="020B0604020202020204" pitchFamily="34" charset="0"/>
              <a:buNone/>
            </a:pPr>
            <a:r>
              <a:rPr lang="vi-VN" dirty="0"/>
              <a:t>Tải lượng virus giảm mạnh trước sinh</a:t>
            </a:r>
          </a:p>
          <a:p>
            <a:pPr>
              <a:buFont typeface="Arial" panose="020B0604020202020204" pitchFamily="34" charset="0"/>
              <a:buNone/>
            </a:pPr>
            <a:r>
              <a:rPr lang="vi-VN" dirty="0"/>
              <a:t>→ Giảm nguy cơ lây ngay cả khi tiêm trễ</a:t>
            </a:r>
          </a:p>
          <a:p>
            <a:r>
              <a:rPr lang="en-US" dirty="0"/>
              <a:t>👉 </a:t>
            </a:r>
            <a:r>
              <a:rPr lang="vi-VN" dirty="0"/>
              <a:t>Nếu mẹ KHÔNG điều trị:</a:t>
            </a:r>
          </a:p>
          <a:p>
            <a:pPr>
              <a:buFont typeface="Arial" panose="020B0604020202020204" pitchFamily="34" charset="0"/>
              <a:buNone/>
            </a:pPr>
            <a:r>
              <a:rPr lang="vi-VN" dirty="0"/>
              <a:t>Tiêm trễ → nguy cơ tăng rõ rệt</a:t>
            </a:r>
          </a:p>
          <a:p>
            <a:endParaRPr lang="en-US" dirty="0"/>
          </a:p>
        </p:txBody>
      </p:sp>
      <p:sp>
        <p:nvSpPr>
          <p:cNvPr id="4" name="Slide Number Placeholder 3"/>
          <p:cNvSpPr>
            <a:spLocks noGrp="1"/>
          </p:cNvSpPr>
          <p:nvPr>
            <p:ph type="sldNum" sz="quarter" idx="5"/>
          </p:nvPr>
        </p:nvSpPr>
        <p:spPr/>
        <p:txBody>
          <a:bodyPr/>
          <a:lstStyle/>
          <a:p>
            <a:fld id="{79C1DB20-24DE-4378-9DCD-6074FDD41C25}" type="slidenum">
              <a:rPr lang="en-US" smtClean="0"/>
              <a:t>60</a:t>
            </a:fld>
            <a:endParaRPr lang="en-US"/>
          </a:p>
        </p:txBody>
      </p:sp>
    </p:spTree>
    <p:extLst>
      <p:ext uri="{BB962C8B-B14F-4D97-AF65-F5344CB8AC3E}">
        <p14:creationId xmlns:p14="http://schemas.microsoft.com/office/powerpoint/2010/main" val="5731341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a:t>Tình</a:t>
            </a:r>
            <a:r>
              <a:rPr lang="en-US" b="1" dirty="0"/>
              <a:t> </a:t>
            </a:r>
            <a:r>
              <a:rPr lang="en-US" b="1" dirty="0" err="1"/>
              <a:t>huống</a:t>
            </a:r>
            <a:r>
              <a:rPr lang="en-US" b="1" dirty="0"/>
              <a:t> 1: </a:t>
            </a:r>
            <a:r>
              <a:rPr lang="en-US" b="1" dirty="0" err="1"/>
              <a:t>phát</a:t>
            </a:r>
            <a:r>
              <a:rPr lang="en-US" b="1" dirty="0"/>
              <a:t> </a:t>
            </a:r>
            <a:r>
              <a:rPr lang="en-US" b="1" dirty="0" err="1"/>
              <a:t>hiện</a:t>
            </a:r>
            <a:r>
              <a:rPr lang="en-US" b="1" dirty="0"/>
              <a:t> </a:t>
            </a:r>
            <a:r>
              <a:rPr lang="en-US" b="1" dirty="0" err="1"/>
              <a:t>trễ</a:t>
            </a:r>
            <a:r>
              <a:rPr lang="en-US" b="1" dirty="0"/>
              <a:t> </a:t>
            </a:r>
            <a:r>
              <a:rPr lang="en-US" b="1" dirty="0" err="1"/>
              <a:t>vài</a:t>
            </a:r>
            <a:r>
              <a:rPr lang="en-US" b="1" dirty="0"/>
              <a:t> </a:t>
            </a:r>
            <a:r>
              <a:rPr lang="en-US" b="1" dirty="0" err="1"/>
              <a:t>giờ</a:t>
            </a:r>
            <a:r>
              <a:rPr lang="en-US" b="1" dirty="0"/>
              <a:t> (12–24h)</a:t>
            </a:r>
          </a:p>
          <a:p>
            <a:pPr>
              <a:buFont typeface="Arial" panose="020B0604020202020204" pitchFamily="34" charset="0"/>
              <a:buChar char="•"/>
            </a:pPr>
            <a:r>
              <a:rPr lang="en-US" dirty="0" err="1"/>
              <a:t>Tiêm</a:t>
            </a:r>
            <a:r>
              <a:rPr lang="en-US" dirty="0"/>
              <a:t> </a:t>
            </a:r>
            <a:r>
              <a:rPr lang="en-US" dirty="0" err="1"/>
              <a:t>ngay</a:t>
            </a:r>
            <a:r>
              <a:rPr lang="en-US" dirty="0"/>
              <a:t>:</a:t>
            </a:r>
          </a:p>
          <a:p>
            <a:pPr marL="742950" lvl="1" indent="-285750">
              <a:buFont typeface="Arial" panose="020B0604020202020204" pitchFamily="34" charset="0"/>
              <a:buChar char="•"/>
            </a:pPr>
            <a:r>
              <a:rPr lang="en-US" dirty="0"/>
              <a:t>Vaccine</a:t>
            </a:r>
          </a:p>
          <a:p>
            <a:pPr marL="742950" lvl="1" indent="-285750">
              <a:buFont typeface="Arial" panose="020B0604020202020204" pitchFamily="34" charset="0"/>
              <a:buChar char="•"/>
            </a:pPr>
            <a:r>
              <a:rPr lang="en-US" dirty="0"/>
              <a:t>IMMUNO</a:t>
            </a:r>
          </a:p>
          <a:p>
            <a:pPr>
              <a:buFont typeface="Arial" panose="020B0604020202020204" pitchFamily="34" charset="0"/>
              <a:buChar char="•"/>
            </a:pPr>
            <a:r>
              <a:rPr lang="en-US" dirty="0" err="1"/>
              <a:t>Không</a:t>
            </a:r>
            <a:r>
              <a:rPr lang="en-US" dirty="0"/>
              <a:t> </a:t>
            </a:r>
            <a:r>
              <a:rPr lang="en-US" dirty="0" err="1"/>
              <a:t>thay</a:t>
            </a:r>
            <a:r>
              <a:rPr lang="en-US" dirty="0"/>
              <a:t> </a:t>
            </a:r>
            <a:r>
              <a:rPr lang="en-US" dirty="0" err="1"/>
              <a:t>đổi</a:t>
            </a:r>
            <a:r>
              <a:rPr lang="en-US" dirty="0"/>
              <a:t> </a:t>
            </a:r>
            <a:r>
              <a:rPr lang="en-US" dirty="0" err="1"/>
              <a:t>phác</a:t>
            </a:r>
            <a:r>
              <a:rPr lang="en-US" dirty="0"/>
              <a:t> </a:t>
            </a:r>
            <a:r>
              <a:rPr lang="en-US" dirty="0" err="1"/>
              <a:t>đồ</a:t>
            </a:r>
            <a:endParaRPr lang="en-US" dirty="0"/>
          </a:p>
          <a:p>
            <a:endParaRPr lang="en-US" dirty="0"/>
          </a:p>
        </p:txBody>
      </p:sp>
      <p:sp>
        <p:nvSpPr>
          <p:cNvPr id="4" name="Slide Number Placeholder 3"/>
          <p:cNvSpPr>
            <a:spLocks noGrp="1"/>
          </p:cNvSpPr>
          <p:nvPr>
            <p:ph type="sldNum" sz="quarter" idx="5"/>
          </p:nvPr>
        </p:nvSpPr>
        <p:spPr/>
        <p:txBody>
          <a:bodyPr/>
          <a:lstStyle/>
          <a:p>
            <a:fld id="{79C1DB20-24DE-4378-9DCD-6074FDD41C25}" type="slidenum">
              <a:rPr lang="en-US" smtClean="0"/>
              <a:t>64</a:t>
            </a:fld>
            <a:endParaRPr lang="en-US"/>
          </a:p>
        </p:txBody>
      </p:sp>
    </p:spTree>
    <p:extLst>
      <p:ext uri="{BB962C8B-B14F-4D97-AF65-F5344CB8AC3E}">
        <p14:creationId xmlns:p14="http://schemas.microsoft.com/office/powerpoint/2010/main" val="42046394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1" dirty="0"/>
              <a:t>Tình huống 2: phát hiện sau 24h</a:t>
            </a:r>
          </a:p>
          <a:p>
            <a:pPr>
              <a:buFont typeface="Arial" panose="020B0604020202020204" pitchFamily="34" charset="0"/>
              <a:buChar char="•"/>
            </a:pPr>
            <a:r>
              <a:rPr lang="vi-VN" dirty="0"/>
              <a:t>Vẫn tiêm:</a:t>
            </a:r>
          </a:p>
          <a:p>
            <a:pPr marL="742950" lvl="1" indent="-285750">
              <a:buFont typeface="Arial" panose="020B0604020202020204" pitchFamily="34" charset="0"/>
              <a:buChar char="•"/>
            </a:pPr>
            <a:r>
              <a:rPr lang="vi-VN" dirty="0"/>
              <a:t>Vaccine ngay</a:t>
            </a:r>
          </a:p>
          <a:p>
            <a:pPr marL="742950" lvl="1" indent="-285750">
              <a:buFont typeface="Arial" panose="020B0604020202020204" pitchFamily="34" charset="0"/>
              <a:buChar char="•"/>
            </a:pPr>
            <a:r>
              <a:rPr lang="vi-VN" dirty="0"/>
              <a:t>HBIG càng sớm càng tốt (trong 7 ngày)</a:t>
            </a:r>
          </a:p>
          <a:p>
            <a:r>
              <a:rPr lang="en-US" dirty="0"/>
              <a:t>👉 </a:t>
            </a:r>
            <a:r>
              <a:rPr lang="vi-VN" dirty="0"/>
              <a:t>Đồng thời:</a:t>
            </a:r>
          </a:p>
          <a:p>
            <a:pPr>
              <a:buFont typeface="Arial" panose="020B0604020202020204" pitchFamily="34" charset="0"/>
              <a:buChar char="•"/>
            </a:pPr>
            <a:r>
              <a:rPr lang="vi-VN" dirty="0"/>
              <a:t>Tư vấn nguy cơ tăng</a:t>
            </a:r>
          </a:p>
          <a:p>
            <a:pPr>
              <a:buFont typeface="Arial" panose="020B0604020202020204" pitchFamily="34" charset="0"/>
              <a:buChar char="•"/>
            </a:pPr>
            <a:r>
              <a:rPr lang="vi-VN" dirty="0"/>
              <a:t>Theo dõi sát sau này</a:t>
            </a:r>
          </a:p>
          <a:p>
            <a:endParaRPr lang="en-US" dirty="0"/>
          </a:p>
        </p:txBody>
      </p:sp>
      <p:sp>
        <p:nvSpPr>
          <p:cNvPr id="4" name="Slide Number Placeholder 3"/>
          <p:cNvSpPr>
            <a:spLocks noGrp="1"/>
          </p:cNvSpPr>
          <p:nvPr>
            <p:ph type="sldNum" sz="quarter" idx="5"/>
          </p:nvPr>
        </p:nvSpPr>
        <p:spPr/>
        <p:txBody>
          <a:bodyPr/>
          <a:lstStyle/>
          <a:p>
            <a:fld id="{79C1DB20-24DE-4378-9DCD-6074FDD41C25}" type="slidenum">
              <a:rPr lang="en-US" smtClean="0"/>
              <a:t>65</a:t>
            </a:fld>
            <a:endParaRPr lang="en-US"/>
          </a:p>
        </p:txBody>
      </p:sp>
    </p:spTree>
    <p:extLst>
      <p:ext uri="{BB962C8B-B14F-4D97-AF65-F5344CB8AC3E}">
        <p14:creationId xmlns:p14="http://schemas.microsoft.com/office/powerpoint/2010/main" val="29089794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1" dirty="0"/>
              <a:t>Tình huống 3: bỏ sót hoàn toàn HBIG</a:t>
            </a:r>
          </a:p>
          <a:p>
            <a:pPr>
              <a:buFont typeface="Arial" panose="020B0604020202020204" pitchFamily="34" charset="0"/>
              <a:buChar char="•"/>
            </a:pPr>
            <a:r>
              <a:rPr lang="vi-VN" dirty="0"/>
              <a:t>Tiêm vaccine càng sớm càng tốt</a:t>
            </a:r>
          </a:p>
          <a:p>
            <a:pPr>
              <a:buFont typeface="Arial" panose="020B0604020202020204" pitchFamily="34" charset="0"/>
              <a:buChar char="•"/>
            </a:pPr>
            <a:r>
              <a:rPr lang="vi-VN" dirty="0"/>
              <a:t>Có thể:</a:t>
            </a:r>
          </a:p>
          <a:p>
            <a:pPr marL="742950" lvl="1" indent="-285750">
              <a:buFont typeface="Arial" panose="020B0604020202020204" pitchFamily="34" charset="0"/>
              <a:buChar char="•"/>
            </a:pPr>
            <a:r>
              <a:rPr lang="vi-VN" dirty="0"/>
              <a:t>Xét nghiệm sớm hơn</a:t>
            </a:r>
          </a:p>
          <a:p>
            <a:pPr marL="742950" lvl="1" indent="-285750">
              <a:buFont typeface="Arial" panose="020B0604020202020204" pitchFamily="34" charset="0"/>
              <a:buChar char="•"/>
            </a:pPr>
            <a:r>
              <a:rPr lang="vi-VN" dirty="0"/>
              <a:t>Theo dõi chặt anti-HBs</a:t>
            </a:r>
          </a:p>
          <a:p>
            <a:endParaRPr lang="en-US" dirty="0"/>
          </a:p>
        </p:txBody>
      </p:sp>
      <p:sp>
        <p:nvSpPr>
          <p:cNvPr id="4" name="Slide Number Placeholder 3"/>
          <p:cNvSpPr>
            <a:spLocks noGrp="1"/>
          </p:cNvSpPr>
          <p:nvPr>
            <p:ph type="sldNum" sz="quarter" idx="5"/>
          </p:nvPr>
        </p:nvSpPr>
        <p:spPr/>
        <p:txBody>
          <a:bodyPr/>
          <a:lstStyle/>
          <a:p>
            <a:fld id="{79C1DB20-24DE-4378-9DCD-6074FDD41C25}" type="slidenum">
              <a:rPr lang="en-US" smtClean="0"/>
              <a:t>66</a:t>
            </a:fld>
            <a:endParaRPr lang="en-US"/>
          </a:p>
        </p:txBody>
      </p:sp>
    </p:spTree>
    <p:extLst>
      <p:ext uri="{BB962C8B-B14F-4D97-AF65-F5344CB8AC3E}">
        <p14:creationId xmlns:p14="http://schemas.microsoft.com/office/powerpoint/2010/main" val="406957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9699" name="Rectangle 3"/>
          <p:cNvSpPr>
            <a:spLocks noGrp="1" noChangeArrowheads="1"/>
          </p:cNvSpPr>
          <p:nvPr>
            <p:ph type="body" idx="1"/>
          </p:nvPr>
        </p:nvSpPr>
        <p:spPr bwMode="auto">
          <a:xfrm>
            <a:off x="915988" y="4343400"/>
            <a:ext cx="5026025"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a:spcBef>
                <a:spcPct val="0"/>
              </a:spcBef>
            </a:pPr>
            <a:endParaRPr lang="en-GB" altLang="en-US">
              <a:latin typeface="Arial" panose="020B0604020202020204" pitchFamily="34" charset="0"/>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err="1">
                <a:latin typeface="Arial" panose="020B0604020202020204" pitchFamily="34" charset="0"/>
                <a:cs typeface="Arial" panose="020B0604020202020204" pitchFamily="34" charset="0"/>
              </a:rPr>
              <a:t>Kết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dính</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vào</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màng</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tế</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bào</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gan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ký</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chủ</a:t>
            </a:r>
            <a:endParaRPr lang="en-AU"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Xâm</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nhập</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vào</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tế</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bào</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gan</a:t>
            </a:r>
            <a:endParaRPr lang="en-AU"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Xâm</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nhập</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bộ</a:t>
            </a:r>
            <a:r>
              <a:rPr lang="en-US" sz="1200" dirty="0">
                <a:latin typeface="Arial" panose="020B0604020202020204" pitchFamily="34" charset="0"/>
                <a:cs typeface="Arial" panose="020B0604020202020204" pitchFamily="34" charset="0"/>
              </a:rPr>
              <a:t> gen </a:t>
            </a:r>
            <a:r>
              <a:rPr lang="en-US" sz="1200" dirty="0" err="1">
                <a:latin typeface="Arial" panose="020B0604020202020204" pitchFamily="34" charset="0"/>
                <a:cs typeface="Arial" panose="020B0604020202020204" pitchFamily="34" charset="0"/>
              </a:rPr>
              <a:t>vào</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tế</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bào</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gan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ký</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chủ</a:t>
            </a:r>
            <a:endParaRPr lang="en-AU"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Tăng</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sinh</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và</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phát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triển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bộ</a:t>
            </a:r>
            <a:r>
              <a:rPr lang="en-US" sz="1200" dirty="0">
                <a:latin typeface="Arial" panose="020B0604020202020204" pitchFamily="34" charset="0"/>
                <a:cs typeface="Arial" panose="020B0604020202020204" pitchFamily="34" charset="0"/>
              </a:rPr>
              <a:t> gen </a:t>
            </a:r>
            <a:r>
              <a:rPr lang="en-US" sz="1200" dirty="0" err="1">
                <a:latin typeface="Arial" panose="020B0604020202020204" pitchFamily="34" charset="0"/>
                <a:cs typeface="Arial" panose="020B0604020202020204" pitchFamily="34" charset="0"/>
              </a:rPr>
              <a:t>trong</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tế</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bào</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gan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ký</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chủ</a:t>
            </a:r>
            <a:endParaRPr lang="en-AU"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a:t>
            </a:r>
            <a:r>
              <a:rPr lang="en-US" sz="1200" dirty="0" err="1">
                <a:latin typeface="Arial" panose="020B0604020202020204" pitchFamily="34" charset="0"/>
                <a:cs typeface="Arial" panose="020B0604020202020204" pitchFamily="34" charset="0"/>
              </a:rPr>
              <a:t>Tập</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hợp</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và</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hình</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thành</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hạt</a:t>
            </a:r>
            <a:r>
              <a:rPr lang="en-US" sz="1200" dirty="0">
                <a:latin typeface="Arial" panose="020B0604020202020204" pitchFamily="34" charset="0"/>
                <a:cs typeface="Arial" panose="020B0604020202020204" pitchFamily="34" charset="0"/>
              </a:rPr>
              <a:t> vi </a:t>
            </a:r>
            <a:r>
              <a:rPr lang="en-US" sz="1200" dirty="0" err="1">
                <a:latin typeface="Arial" panose="020B0604020202020204" pitchFamily="34" charset="0"/>
                <a:cs typeface="Arial" panose="020B0604020202020204" pitchFamily="34" charset="0"/>
              </a:rPr>
              <a:t>rút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toàn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vẹn</a:t>
            </a:r>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a:t>
            </a:r>
            <a:r>
              <a:rPr lang="en-US" sz="1200" dirty="0" err="1">
                <a:latin typeface="Arial" panose="020B0604020202020204" pitchFamily="34" charset="0"/>
                <a:cs typeface="Arial" panose="020B0604020202020204" pitchFamily="34" charset="0"/>
              </a:rPr>
              <a:t>Thoát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ra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khỏi</a:t>
            </a:r>
            <a:r>
              <a:rPr lang="en-US" sz="1200" dirty="0">
                <a:latin typeface="Arial" panose="020B0604020202020204" pitchFamily="34" charset="0"/>
                <a:cs typeface="Arial" panose="020B0604020202020204" pitchFamily="34" charset="0"/>
              </a:rPr>
              <a:t> TB </a:t>
            </a:r>
            <a:r>
              <a:rPr lang="en-US" sz="1200" dirty="0" err="1">
                <a:latin typeface="Arial" panose="020B0604020202020204" pitchFamily="34" charset="0"/>
                <a:cs typeface="Arial" panose="020B0604020202020204" pitchFamily="34" charset="0"/>
              </a:rPr>
              <a:t>gan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gây</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nhiễm</a:t>
            </a:r>
            <a:r>
              <a:rPr lang="en-US" sz="1200" dirty="0">
                <a:latin typeface="Arial" panose="020B0604020202020204" pitchFamily="34" charset="0"/>
                <a:cs typeface="Arial" panose="020B0604020202020204" pitchFamily="34" charset="0"/>
              </a:rPr>
              <a:t> TB </a:t>
            </a:r>
            <a:r>
              <a:rPr lang="en-US" sz="1200" dirty="0" err="1">
                <a:latin typeface="Arial" panose="020B0604020202020204" pitchFamily="34" charset="0"/>
                <a:cs typeface="Arial" panose="020B0604020202020204" pitchFamily="34" charset="0"/>
              </a:rPr>
              <a:t>gan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khác</a:t>
            </a:r>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79C1DB20-24DE-4378-9DCD-6074FDD41C25}" type="slidenum">
              <a:rPr lang="en-US" smtClean="0"/>
              <a:t>10</a:t>
            </a:fld>
            <a:endParaRPr lang="en-US"/>
          </a:p>
        </p:txBody>
      </p:sp>
    </p:spTree>
    <p:extLst>
      <p:ext uri="{BB962C8B-B14F-4D97-AF65-F5344CB8AC3E}">
        <p14:creationId xmlns:p14="http://schemas.microsoft.com/office/powerpoint/2010/main" val="2678840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588513E-1CB7-4797-96B6-C3015A8C4BD2}" type="slidenum">
              <a:rPr lang="en-US" smtClean="0"/>
              <a:t>13</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6FA994-DEF1-477A-A64D-89B7BD44435F}" type="slidenum">
              <a:rPr lang="en-US" smtClean="0"/>
              <a:t>20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DC74700-83F3-4116-A1DF-53B24D83E542}" type="slidenum">
              <a:rPr lang="en-AU" smtClean="0"/>
              <a:t>21</a:t>
            </a:fld>
            <a:endParaRPr lang="en-A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4818" name="Notes Placeholder 2"/>
          <p:cNvSpPr>
            <a:spLocks noGrp="1"/>
          </p:cNvSpPr>
          <p:nvPr>
            <p:ph type="body" idx="1"/>
          </p:nvPr>
        </p:nvSpPr>
        <p:spPr/>
        <p:txBody>
          <a:bodyPr/>
          <a:lstStyle/>
          <a:p>
            <a:pPr eaLnBrk="1" hangingPunct="1"/>
            <a:r>
              <a:rPr lang="pt-BR" altLang="en-US" sz="1400" dirty="0">
                <a:latin typeface="Arial" panose="020B0604020202020204" pitchFamily="34" charset="0"/>
              </a:rPr>
              <a:t>Khi lần đầu tiên một người bị nhiễm vi-rút vi </a:t>
            </a:r>
            <a:r>
              <a:rPr lang="en-US" altLang="en-US" dirty="0" err="1">
                <a:latin typeface="Arial" panose="020B0604020202020204" pitchFamily="34" charset="0"/>
              </a:rPr>
              <a:t>rút</a:t>
            </a:r>
            <a:r>
              <a:rPr lang="en-US" altLang="en-US" dirty="0">
                <a:latin typeface="Arial" panose="020B0604020202020204" pitchFamily="34" charset="0"/>
              </a:rPr>
              <a:t> </a:t>
            </a:r>
            <a:r>
              <a:rPr lang="en-US" altLang="en-US" dirty="0" err="1">
                <a:latin typeface="Arial" panose="020B0604020202020204" pitchFamily="34" charset="0"/>
              </a:rPr>
              <a:t>viêm</a:t>
            </a:r>
            <a:r>
              <a:rPr lang="en-US" altLang="en-US" dirty="0">
                <a:latin typeface="Arial" panose="020B0604020202020204" pitchFamily="34" charset="0"/>
              </a:rPr>
              <a:t> </a:t>
            </a:r>
            <a:r>
              <a:rPr lang="en-US" altLang="en-US" dirty="0" err="1">
                <a:latin typeface="Arial" panose="020B0604020202020204" pitchFamily="34" charset="0"/>
              </a:rPr>
              <a:t>gan</a:t>
            </a:r>
            <a:r>
              <a:rPr lang="pt-BR" altLang="en-US" sz="1400" dirty="0">
                <a:latin typeface="Arial" panose="020B0604020202020204" pitchFamily="34" charset="0"/>
              </a:rPr>
              <a:t> B, có </a:t>
            </a:r>
            <a:r>
              <a:rPr lang="en-US" altLang="en-US" sz="1400" dirty="0" err="1">
                <a:latin typeface="Arial" panose="020B0604020202020204" pitchFamily="34" charset="0"/>
              </a:rPr>
              <a:t>thể</a:t>
            </a:r>
            <a:r>
              <a:rPr lang="en-US" altLang="en-US" sz="1400" dirty="0">
                <a:latin typeface="Arial" panose="020B0604020202020204" pitchFamily="34" charset="0"/>
              </a:rPr>
              <a:t> </a:t>
            </a:r>
            <a:r>
              <a:rPr lang="en-US" altLang="en-US" sz="1400" dirty="0" err="1">
                <a:latin typeface="Arial" panose="020B0604020202020204" pitchFamily="34" charset="0"/>
              </a:rPr>
              <a:t>dẫn</a:t>
            </a:r>
            <a:r>
              <a:rPr lang="en-US" altLang="en-US" sz="1400" dirty="0">
                <a:latin typeface="Arial" panose="020B0604020202020204" pitchFamily="34" charset="0"/>
              </a:rPr>
              <a:t> </a:t>
            </a:r>
            <a:r>
              <a:rPr lang="en-US" altLang="en-US" sz="1400" dirty="0" err="1">
                <a:latin typeface="Arial" panose="020B0604020202020204" pitchFamily="34" charset="0"/>
              </a:rPr>
              <a:t>tới</a:t>
            </a:r>
            <a:r>
              <a:rPr lang="en-US" altLang="en-US" sz="1400" dirty="0">
                <a:latin typeface="Arial" panose="020B0604020202020204" pitchFamily="34" charset="0"/>
              </a:rPr>
              <a:t> 1 </a:t>
            </a:r>
            <a:r>
              <a:rPr lang="en-US" altLang="en-US" sz="1400" dirty="0" err="1">
                <a:latin typeface="Arial" panose="020B0604020202020204" pitchFamily="34" charset="0"/>
              </a:rPr>
              <a:t>trong</a:t>
            </a:r>
            <a:r>
              <a:rPr lang="en-US" altLang="en-US" sz="1400" dirty="0">
                <a:latin typeface="Arial" panose="020B0604020202020204" pitchFamily="34" charset="0"/>
              </a:rPr>
              <a:t> 3</a:t>
            </a:r>
            <a:r>
              <a:rPr lang="pt-BR" altLang="en-US" sz="1400" dirty="0">
                <a:latin typeface="Arial" panose="020B0604020202020204" pitchFamily="34" charset="0"/>
              </a:rPr>
              <a:t> kết quả sau:</a:t>
            </a:r>
          </a:p>
          <a:p>
            <a:pPr eaLnBrk="1" hangingPunct="1">
              <a:buFont typeface="Calibri" panose="020F0502020204030204" pitchFamily="34" charset="0"/>
              <a:buAutoNum type="arabicPeriod"/>
            </a:pPr>
            <a:r>
              <a:rPr lang="en-US" altLang="en-US" sz="1400" dirty="0" err="1">
                <a:latin typeface="Arial" panose="020B0604020202020204" pitchFamily="34" charset="0"/>
              </a:rPr>
              <a:t>Phục</a:t>
            </a:r>
            <a:r>
              <a:rPr lang="en-US" altLang="en-US" sz="1400" dirty="0">
                <a:latin typeface="Arial" panose="020B0604020202020204" pitchFamily="34" charset="0"/>
              </a:rPr>
              <a:t> </a:t>
            </a:r>
            <a:r>
              <a:rPr lang="en-US" altLang="en-US" sz="1400" dirty="0" err="1">
                <a:latin typeface="Arial" panose="020B0604020202020204" pitchFamily="34" charset="0"/>
              </a:rPr>
              <a:t>hồi</a:t>
            </a:r>
            <a:r>
              <a:rPr lang="en-US" altLang="en-US" sz="1400" dirty="0">
                <a:latin typeface="Arial" panose="020B0604020202020204" pitchFamily="34" charset="0"/>
              </a:rPr>
              <a:t> </a:t>
            </a:r>
            <a:r>
              <a:rPr lang="en-US" altLang="en-US" sz="1400" dirty="0" err="1">
                <a:latin typeface="Arial" panose="020B0604020202020204" pitchFamily="34" charset="0"/>
              </a:rPr>
              <a:t>sau</a:t>
            </a:r>
            <a:r>
              <a:rPr lang="en-US" altLang="en-US" sz="1400" dirty="0">
                <a:latin typeface="Arial" panose="020B0604020202020204" pitchFamily="34" charset="0"/>
              </a:rPr>
              <a:t> </a:t>
            </a:r>
            <a:r>
              <a:rPr lang="en-US" altLang="en-US" sz="1400" dirty="0" err="1">
                <a:latin typeface="Arial" panose="020B0604020202020204" pitchFamily="34" charset="0"/>
              </a:rPr>
              <a:t>khi</a:t>
            </a:r>
            <a:r>
              <a:rPr lang="en-US" altLang="en-US" sz="1400" dirty="0">
                <a:latin typeface="Arial" panose="020B0604020202020204" pitchFamily="34" charset="0"/>
              </a:rPr>
              <a:t> </a:t>
            </a:r>
            <a:r>
              <a:rPr lang="en-US" altLang="en-US" sz="1400" dirty="0" err="1">
                <a:latin typeface="Arial" panose="020B0604020202020204" pitchFamily="34" charset="0"/>
              </a:rPr>
              <a:t>nhiễm</a:t>
            </a:r>
            <a:r>
              <a:rPr lang="en-US" altLang="en-US" sz="1400" dirty="0">
                <a:latin typeface="Arial" panose="020B0604020202020204" pitchFamily="34" charset="0"/>
              </a:rPr>
              <a:t> </a:t>
            </a:r>
            <a:r>
              <a:rPr lang="en-US" altLang="en-US" sz="1400" dirty="0" err="1">
                <a:latin typeface="Arial" panose="020B0604020202020204" pitchFamily="34" charset="0"/>
              </a:rPr>
              <a:t>trùng</a:t>
            </a:r>
            <a:r>
              <a:rPr lang="ro-RO" altLang="en-US" sz="1400" dirty="0">
                <a:latin typeface="Arial" panose="020B0604020202020204" pitchFamily="34" charset="0"/>
              </a:rPr>
              <a:t> (có thể triệu chứng hoặc không triệu chứng) và </a:t>
            </a:r>
            <a:r>
              <a:rPr lang="en-US" altLang="en-US" sz="1400" dirty="0" err="1">
                <a:latin typeface="Arial" panose="020B0604020202020204" pitchFamily="34" charset="0"/>
              </a:rPr>
              <a:t>tạo</a:t>
            </a:r>
            <a:r>
              <a:rPr lang="en-US" altLang="en-US" sz="1400" dirty="0">
                <a:latin typeface="Arial" panose="020B0604020202020204" pitchFamily="34" charset="0"/>
              </a:rPr>
              <a:t> </a:t>
            </a:r>
            <a:r>
              <a:rPr lang="en-US" altLang="en-US" sz="1400" dirty="0" err="1">
                <a:latin typeface="Arial" panose="020B0604020202020204" pitchFamily="34" charset="0"/>
              </a:rPr>
              <a:t>được</a:t>
            </a:r>
            <a:r>
              <a:rPr lang="en-US" altLang="en-US" sz="1400" dirty="0">
                <a:latin typeface="Arial" panose="020B0604020202020204" pitchFamily="34" charset="0"/>
              </a:rPr>
              <a:t> k</a:t>
            </a:r>
            <a:r>
              <a:rPr lang="ro-RO" altLang="en-US" sz="1400" dirty="0">
                <a:latin typeface="Arial" panose="020B0604020202020204" pitchFamily="34" charset="0"/>
              </a:rPr>
              <a:t>hả năng </a:t>
            </a:r>
            <a:r>
              <a:rPr lang="en-US" altLang="en-US" sz="1400" dirty="0" err="1">
                <a:latin typeface="Arial" panose="020B0604020202020204" pitchFamily="34" charset="0"/>
              </a:rPr>
              <a:t>miễn</a:t>
            </a:r>
            <a:r>
              <a:rPr lang="en-US" altLang="en-US" sz="1400" dirty="0">
                <a:latin typeface="Arial" panose="020B0604020202020204" pitchFamily="34" charset="0"/>
              </a:rPr>
              <a:t> </a:t>
            </a:r>
            <a:r>
              <a:rPr lang="en-US" altLang="en-US" sz="1400" dirty="0" err="1">
                <a:latin typeface="Arial" panose="020B0604020202020204" pitchFamily="34" charset="0"/>
              </a:rPr>
              <a:t>dịch</a:t>
            </a:r>
            <a:r>
              <a:rPr lang="en-US" altLang="en-US" sz="1400" dirty="0">
                <a:latin typeface="Arial" panose="020B0604020202020204" pitchFamily="34" charset="0"/>
              </a:rPr>
              <a:t> </a:t>
            </a:r>
            <a:r>
              <a:rPr lang="en-US" altLang="en-US" sz="1400" dirty="0" err="1">
                <a:latin typeface="Arial" panose="020B0604020202020204" pitchFamily="34" charset="0"/>
              </a:rPr>
              <a:t>hoặc</a:t>
            </a:r>
            <a:r>
              <a:rPr lang="en-US" altLang="en-US" sz="1400" dirty="0">
                <a:latin typeface="Arial" panose="020B0604020202020204" pitchFamily="34" charset="0"/>
              </a:rPr>
              <a:t> </a:t>
            </a:r>
            <a:r>
              <a:rPr lang="en-US" altLang="en-US" sz="1400" dirty="0" err="1">
                <a:latin typeface="Arial" panose="020B0604020202020204" pitchFamily="34" charset="0"/>
              </a:rPr>
              <a:t>bảo</a:t>
            </a:r>
            <a:r>
              <a:rPr lang="en-US" altLang="en-US" sz="1400" dirty="0">
                <a:latin typeface="Arial" panose="020B0604020202020204" pitchFamily="34" charset="0"/>
              </a:rPr>
              <a:t> </a:t>
            </a:r>
            <a:r>
              <a:rPr lang="en-US" altLang="en-US" sz="1400" dirty="0" err="1">
                <a:latin typeface="Arial" panose="020B0604020202020204" pitchFamily="34" charset="0"/>
              </a:rPr>
              <a:t>vệ</a:t>
            </a:r>
            <a:r>
              <a:rPr lang="en-US" altLang="en-US" sz="1400" dirty="0">
                <a:latin typeface="Arial" panose="020B0604020202020204" pitchFamily="34" charset="0"/>
              </a:rPr>
              <a:t> </a:t>
            </a:r>
            <a:r>
              <a:rPr lang="en-US" altLang="en-US" sz="1400" dirty="0" err="1">
                <a:latin typeface="Arial" panose="020B0604020202020204" pitchFamily="34" charset="0"/>
              </a:rPr>
              <a:t>suốt</a:t>
            </a:r>
            <a:r>
              <a:rPr lang="en-US" altLang="en-US" sz="1400" dirty="0">
                <a:latin typeface="Arial" panose="020B0604020202020204" pitchFamily="34" charset="0"/>
              </a:rPr>
              <a:t> </a:t>
            </a:r>
            <a:r>
              <a:rPr lang="en-US" altLang="en-US" sz="1400" dirty="0" err="1">
                <a:latin typeface="Arial" panose="020B0604020202020204" pitchFamily="34" charset="0"/>
              </a:rPr>
              <a:t>đời</a:t>
            </a:r>
            <a:r>
              <a:rPr lang="en-US" altLang="en-US" sz="1400" dirty="0">
                <a:latin typeface="Arial" panose="020B0604020202020204" pitchFamily="34" charset="0"/>
              </a:rPr>
              <a:t>.</a:t>
            </a:r>
            <a:endParaRPr lang="ro-RO" altLang="en-US" sz="1400" dirty="0">
              <a:latin typeface="Arial" panose="020B0604020202020204" pitchFamily="34" charset="0"/>
            </a:endParaRPr>
          </a:p>
          <a:p>
            <a:pPr eaLnBrk="1" hangingPunct="1">
              <a:buFont typeface="Calibri" panose="020F0502020204030204" pitchFamily="34" charset="0"/>
              <a:buAutoNum type="arabicPeriod"/>
            </a:pPr>
            <a:r>
              <a:rPr lang="es-ES_tradnl" altLang="en-US" sz="1400" dirty="0" err="1">
                <a:latin typeface="Arial" panose="020B0604020202020204" pitchFamily="34" charset="0"/>
              </a:rPr>
              <a:t>Sau</a:t>
            </a:r>
            <a:r>
              <a:rPr lang="es-ES_tradnl" altLang="en-US" sz="1400" dirty="0">
                <a:latin typeface="Arial" panose="020B0604020202020204" pitchFamily="34" charset="0"/>
              </a:rPr>
              <a:t> </a:t>
            </a:r>
            <a:r>
              <a:rPr lang="es-ES_tradnl" altLang="en-US" sz="1400" dirty="0" err="1">
                <a:latin typeface="Arial" panose="020B0604020202020204" pitchFamily="34" charset="0"/>
              </a:rPr>
              <a:t>khi</a:t>
            </a:r>
            <a:r>
              <a:rPr lang="es-ES_tradnl" altLang="en-US" sz="1400" dirty="0">
                <a:latin typeface="Arial" panose="020B0604020202020204" pitchFamily="34" charset="0"/>
              </a:rPr>
              <a:t> </a:t>
            </a:r>
            <a:r>
              <a:rPr lang="es-ES_tradnl" altLang="en-US" sz="1400" dirty="0" err="1">
                <a:latin typeface="Arial" panose="020B0604020202020204" pitchFamily="34" charset="0"/>
              </a:rPr>
              <a:t>bị</a:t>
            </a:r>
            <a:r>
              <a:rPr lang="es-ES_tradnl" altLang="en-US" sz="1400" dirty="0">
                <a:latin typeface="Arial" panose="020B0604020202020204" pitchFamily="34" charset="0"/>
              </a:rPr>
              <a:t> </a:t>
            </a:r>
            <a:r>
              <a:rPr lang="es-ES_tradnl" altLang="en-US" sz="1400" dirty="0" err="1">
                <a:latin typeface="Arial" panose="020B0604020202020204" pitchFamily="34" charset="0"/>
              </a:rPr>
              <a:t>nhiễm</a:t>
            </a:r>
            <a:r>
              <a:rPr lang="es-ES_tradnl" altLang="en-US" sz="1400" dirty="0">
                <a:latin typeface="Arial" panose="020B0604020202020204" pitchFamily="34" charset="0"/>
              </a:rPr>
              <a:t> </a:t>
            </a:r>
            <a:r>
              <a:rPr lang="es-ES_tradnl" altLang="en-US" sz="1400" dirty="0" err="1">
                <a:latin typeface="Arial" panose="020B0604020202020204" pitchFamily="34" charset="0"/>
              </a:rPr>
              <a:t>trùng</a:t>
            </a:r>
            <a:r>
              <a:rPr lang="es-ES_tradnl" altLang="en-US" sz="1400" dirty="0">
                <a:latin typeface="Arial" panose="020B0604020202020204" pitchFamily="34" charset="0"/>
              </a:rPr>
              <a:t> (</a:t>
            </a:r>
            <a:r>
              <a:rPr lang="es-ES_tradnl" altLang="en-US" sz="1400" dirty="0" err="1">
                <a:latin typeface="Arial" panose="020B0604020202020204" pitchFamily="34" charset="0"/>
              </a:rPr>
              <a:t>có</a:t>
            </a:r>
            <a:r>
              <a:rPr lang="es-ES_tradnl" altLang="en-US" sz="1400" dirty="0">
                <a:latin typeface="Arial" panose="020B0604020202020204" pitchFamily="34" charset="0"/>
              </a:rPr>
              <a:t> </a:t>
            </a:r>
            <a:r>
              <a:rPr lang="es-ES_tradnl" altLang="en-US" sz="1400" dirty="0" err="1">
                <a:latin typeface="Arial" panose="020B0604020202020204" pitchFamily="34" charset="0"/>
              </a:rPr>
              <a:t>triệu</a:t>
            </a:r>
            <a:r>
              <a:rPr lang="es-ES_tradnl" altLang="en-US" sz="1400" dirty="0">
                <a:latin typeface="Arial" panose="020B0604020202020204" pitchFamily="34" charset="0"/>
              </a:rPr>
              <a:t> </a:t>
            </a:r>
            <a:r>
              <a:rPr lang="es-ES_tradnl" altLang="en-US" sz="1400" dirty="0" err="1">
                <a:latin typeface="Arial" panose="020B0604020202020204" pitchFamily="34" charset="0"/>
              </a:rPr>
              <a:t>chứng</a:t>
            </a:r>
            <a:r>
              <a:rPr lang="es-ES_tradnl" altLang="en-US" sz="1400" dirty="0">
                <a:latin typeface="Arial" panose="020B0604020202020204" pitchFamily="34" charset="0"/>
              </a:rPr>
              <a:t> </a:t>
            </a:r>
            <a:r>
              <a:rPr lang="es-ES_tradnl" altLang="en-US" sz="1400" dirty="0" err="1">
                <a:latin typeface="Arial" panose="020B0604020202020204" pitchFamily="34" charset="0"/>
              </a:rPr>
              <a:t>hoặc</a:t>
            </a:r>
            <a:r>
              <a:rPr lang="es-ES_tradnl" altLang="en-US" sz="1400" dirty="0">
                <a:latin typeface="Arial" panose="020B0604020202020204" pitchFamily="34" charset="0"/>
              </a:rPr>
              <a:t> </a:t>
            </a:r>
            <a:r>
              <a:rPr lang="es-ES_tradnl" altLang="en-US" sz="1400" dirty="0" err="1">
                <a:latin typeface="Arial" panose="020B0604020202020204" pitchFamily="34" charset="0"/>
              </a:rPr>
              <a:t>không</a:t>
            </a:r>
            <a:r>
              <a:rPr lang="es-ES_tradnl" altLang="en-US" sz="1400" dirty="0">
                <a:latin typeface="Arial" panose="020B0604020202020204" pitchFamily="34" charset="0"/>
              </a:rPr>
              <a:t> </a:t>
            </a:r>
            <a:r>
              <a:rPr lang="es-ES_tradnl" altLang="en-US" sz="1400" dirty="0" err="1">
                <a:latin typeface="Arial" panose="020B0604020202020204" pitchFamily="34" charset="0"/>
              </a:rPr>
              <a:t>triệu</a:t>
            </a:r>
            <a:r>
              <a:rPr lang="es-ES_tradnl" altLang="en-US" sz="1400" dirty="0">
                <a:latin typeface="Arial" panose="020B0604020202020204" pitchFamily="34" charset="0"/>
              </a:rPr>
              <a:t> </a:t>
            </a:r>
            <a:r>
              <a:rPr lang="es-ES_tradnl" altLang="en-US" sz="1400" dirty="0" err="1">
                <a:latin typeface="Arial" panose="020B0604020202020204" pitchFamily="34" charset="0"/>
              </a:rPr>
              <a:t>chứng</a:t>
            </a:r>
            <a:r>
              <a:rPr lang="es-ES_tradnl" altLang="en-US" sz="1400" dirty="0">
                <a:latin typeface="Arial" panose="020B0604020202020204" pitchFamily="34" charset="0"/>
              </a:rPr>
              <a:t>), </a:t>
            </a:r>
            <a:r>
              <a:rPr lang="es-ES_tradnl" altLang="en-US" sz="1400" dirty="0" err="1">
                <a:latin typeface="Arial" panose="020B0604020202020204" pitchFamily="34" charset="0"/>
              </a:rPr>
              <a:t>sẽ</a:t>
            </a:r>
            <a:r>
              <a:rPr lang="es-ES_tradnl" altLang="en-US" sz="1400" dirty="0">
                <a:latin typeface="Arial" panose="020B0604020202020204" pitchFamily="34" charset="0"/>
              </a:rPr>
              <a:t> </a:t>
            </a:r>
            <a:r>
              <a:rPr lang="es-ES_tradnl" altLang="en-US" sz="1400" dirty="0" err="1">
                <a:latin typeface="Arial" panose="020B0604020202020204" pitchFamily="34" charset="0"/>
              </a:rPr>
              <a:t>chuyển</a:t>
            </a:r>
            <a:r>
              <a:rPr lang="es-ES_tradnl" altLang="en-US" sz="1400" dirty="0">
                <a:latin typeface="Arial" panose="020B0604020202020204" pitchFamily="34" charset="0"/>
              </a:rPr>
              <a:t> </a:t>
            </a:r>
            <a:r>
              <a:rPr lang="es-ES_tradnl" altLang="en-US" sz="1400" dirty="0" err="1">
                <a:latin typeface="Arial" panose="020B0604020202020204" pitchFamily="34" charset="0"/>
              </a:rPr>
              <a:t>thành</a:t>
            </a:r>
            <a:r>
              <a:rPr lang="es-ES_tradnl" altLang="en-US" sz="1400" dirty="0">
                <a:latin typeface="Arial" panose="020B0604020202020204" pitchFamily="34" charset="0"/>
              </a:rPr>
              <a:t> </a:t>
            </a:r>
            <a:r>
              <a:rPr lang="es-ES_tradnl" altLang="en-US" sz="1400" dirty="0" err="1">
                <a:latin typeface="Arial" panose="020B0604020202020204" pitchFamily="34" charset="0"/>
              </a:rPr>
              <a:t>mắc</a:t>
            </a:r>
            <a:r>
              <a:rPr lang="es-ES_tradnl" altLang="en-US" sz="1400" dirty="0">
                <a:latin typeface="Arial" panose="020B0604020202020204" pitchFamily="34" charset="0"/>
              </a:rPr>
              <a:t> </a:t>
            </a:r>
            <a:r>
              <a:rPr lang="es-ES_tradnl" altLang="en-US" sz="1400" dirty="0" err="1">
                <a:latin typeface="Arial" panose="020B0604020202020204" pitchFamily="34" charset="0"/>
              </a:rPr>
              <a:t>viêm</a:t>
            </a:r>
            <a:r>
              <a:rPr lang="es-ES_tradnl" altLang="en-US" sz="1400" dirty="0">
                <a:latin typeface="Arial" panose="020B0604020202020204" pitchFamily="34" charset="0"/>
              </a:rPr>
              <a:t> </a:t>
            </a:r>
            <a:r>
              <a:rPr lang="es-ES_tradnl" altLang="en-US" sz="1400" dirty="0" err="1">
                <a:latin typeface="Arial" panose="020B0604020202020204" pitchFamily="34" charset="0"/>
              </a:rPr>
              <a:t>gan</a:t>
            </a:r>
            <a:r>
              <a:rPr lang="es-ES_tradnl" altLang="en-US" sz="1400" dirty="0">
                <a:latin typeface="Arial" panose="020B0604020202020204" pitchFamily="34" charset="0"/>
              </a:rPr>
              <a:t> </a:t>
            </a:r>
            <a:r>
              <a:rPr lang="es-ES_tradnl" altLang="en-US" sz="1400" dirty="0" err="1">
                <a:latin typeface="Arial" panose="020B0604020202020204" pitchFamily="34" charset="0"/>
              </a:rPr>
              <a:t>mãn</a:t>
            </a:r>
            <a:r>
              <a:rPr lang="es-ES_tradnl" altLang="en-US" sz="1400" dirty="0">
                <a:latin typeface="Arial" panose="020B0604020202020204" pitchFamily="34" charset="0"/>
              </a:rPr>
              <a:t> </a:t>
            </a:r>
            <a:r>
              <a:rPr lang="es-ES_tradnl" altLang="en-US" sz="1400" dirty="0" err="1">
                <a:latin typeface="Arial" panose="020B0604020202020204" pitchFamily="34" charset="0"/>
              </a:rPr>
              <a:t>tính</a:t>
            </a:r>
            <a:r>
              <a:rPr lang="es-ES_tradnl" altLang="en-US" sz="1400" dirty="0">
                <a:latin typeface="Arial" panose="020B0604020202020204" pitchFamily="34" charset="0"/>
              </a:rPr>
              <a:t> </a:t>
            </a:r>
            <a:r>
              <a:rPr lang="es-ES_tradnl" altLang="en-US" sz="1400" dirty="0" err="1">
                <a:latin typeface="Arial" panose="020B0604020202020204" pitchFamily="34" charset="0"/>
              </a:rPr>
              <a:t>suốt</a:t>
            </a:r>
            <a:r>
              <a:rPr lang="es-ES_tradnl" altLang="en-US" sz="1400" dirty="0">
                <a:latin typeface="Arial" panose="020B0604020202020204" pitchFamily="34" charset="0"/>
              </a:rPr>
              <a:t> </a:t>
            </a:r>
            <a:r>
              <a:rPr lang="es-ES_tradnl" altLang="en-US" sz="1400" dirty="0" err="1">
                <a:latin typeface="Arial" panose="020B0604020202020204" pitchFamily="34" charset="0"/>
              </a:rPr>
              <a:t>đời</a:t>
            </a:r>
            <a:r>
              <a:rPr lang="it-IT" altLang="en-US" sz="1400" dirty="0">
                <a:latin typeface="Arial" panose="020B0604020202020204" pitchFamily="34" charset="0"/>
              </a:rPr>
              <a:t>. </a:t>
            </a:r>
          </a:p>
          <a:p>
            <a:pPr eaLnBrk="1" hangingPunct="1">
              <a:buFont typeface="Calibri" panose="020F0502020204030204" pitchFamily="34" charset="0"/>
              <a:buAutoNum type="arabicPeriod"/>
            </a:pPr>
            <a:r>
              <a:rPr lang="en-US" altLang="en-US" sz="1400" dirty="0" err="1">
                <a:latin typeface="Arial" panose="020B0604020202020204" pitchFamily="34" charset="0"/>
              </a:rPr>
              <a:t>Bệnh</a:t>
            </a:r>
            <a:r>
              <a:rPr lang="en-US" altLang="en-US" sz="1400" dirty="0">
                <a:latin typeface="Arial" panose="020B0604020202020204" pitchFamily="34" charset="0"/>
              </a:rPr>
              <a:t> </a:t>
            </a:r>
            <a:r>
              <a:rPr lang="en-US" altLang="en-US" sz="1400" dirty="0" err="1">
                <a:latin typeface="Arial" panose="020B0604020202020204" pitchFamily="34" charset="0"/>
              </a:rPr>
              <a:t>rất</a:t>
            </a:r>
            <a:r>
              <a:rPr lang="en-US" altLang="en-US" sz="1400" dirty="0">
                <a:latin typeface="Arial" panose="020B0604020202020204" pitchFamily="34" charset="0"/>
              </a:rPr>
              <a:t> </a:t>
            </a:r>
            <a:r>
              <a:rPr lang="hr-HR" altLang="en-US" sz="1400" dirty="0">
                <a:latin typeface="Arial" panose="020B0604020202020204" pitchFamily="34" charset="0"/>
              </a:rPr>
              <a:t>nặng và </a:t>
            </a:r>
            <a:r>
              <a:rPr lang="en-US" altLang="en-US" sz="1400" dirty="0" err="1">
                <a:latin typeface="Arial" panose="020B0604020202020204" pitchFamily="34" charset="0"/>
              </a:rPr>
              <a:t>tử</a:t>
            </a:r>
            <a:r>
              <a:rPr lang="en-US" altLang="en-US" sz="1400" dirty="0">
                <a:latin typeface="Arial" panose="020B0604020202020204" pitchFamily="34" charset="0"/>
              </a:rPr>
              <a:t> </a:t>
            </a:r>
            <a:r>
              <a:rPr lang="en-US" altLang="en-US" sz="1400" dirty="0" err="1">
                <a:latin typeface="Arial" panose="020B0604020202020204" pitchFamily="34" charset="0"/>
              </a:rPr>
              <a:t>vong</a:t>
            </a:r>
            <a:r>
              <a:rPr lang="en-US" altLang="en-US" sz="1400" dirty="0">
                <a:latin typeface="Arial" panose="020B0604020202020204" pitchFamily="34" charset="0"/>
              </a:rPr>
              <a:t> do </a:t>
            </a:r>
            <a:r>
              <a:rPr lang="hr-HR" altLang="en-US" sz="1400" dirty="0">
                <a:latin typeface="Arial" panose="020B0604020202020204" pitchFamily="34" charset="0"/>
              </a:rPr>
              <a:t>suy gan</a:t>
            </a:r>
            <a:r>
              <a:rPr lang="en-US" altLang="en-US" sz="1400" dirty="0">
                <a:latin typeface="Arial" panose="020B0604020202020204" pitchFamily="34" charset="0"/>
              </a:rPr>
              <a:t> </a:t>
            </a:r>
            <a:r>
              <a:rPr lang="en-US" altLang="en-US" sz="1400" dirty="0" err="1">
                <a:latin typeface="Arial" panose="020B0604020202020204" pitchFamily="34" charset="0"/>
              </a:rPr>
              <a:t>cấp</a:t>
            </a:r>
            <a:r>
              <a:rPr lang="hr-HR" altLang="en-US" sz="1400" dirty="0">
                <a:latin typeface="Arial" panose="020B0604020202020204" pitchFamily="34" charset="0"/>
              </a:rPr>
              <a:t>. </a:t>
            </a:r>
            <a:r>
              <a:rPr lang="en-US" altLang="en-US" sz="1400" dirty="0" err="1">
                <a:latin typeface="Arial" panose="020B0604020202020204" pitchFamily="34" charset="0"/>
              </a:rPr>
              <a:t>Rất</a:t>
            </a:r>
            <a:r>
              <a:rPr lang="en-US" altLang="en-US" sz="1400" dirty="0">
                <a:latin typeface="Arial" panose="020B0604020202020204" pitchFamily="34" charset="0"/>
              </a:rPr>
              <a:t> may là </a:t>
            </a:r>
            <a:r>
              <a:rPr lang="en-US" altLang="en-US" sz="1400" dirty="0" err="1">
                <a:latin typeface="Arial" panose="020B0604020202020204" pitchFamily="34" charset="0"/>
              </a:rPr>
              <a:t>điều</a:t>
            </a:r>
            <a:r>
              <a:rPr lang="en-US" altLang="en-US" sz="1400" dirty="0">
                <a:latin typeface="Arial" panose="020B0604020202020204" pitchFamily="34" charset="0"/>
              </a:rPr>
              <a:t> </a:t>
            </a:r>
            <a:r>
              <a:rPr lang="en-US" altLang="en-US" sz="1400" dirty="0" err="1">
                <a:latin typeface="Arial" panose="020B0604020202020204" pitchFamily="34" charset="0"/>
              </a:rPr>
              <a:t>này</a:t>
            </a:r>
            <a:r>
              <a:rPr lang="en-US" altLang="en-US" sz="1400" dirty="0">
                <a:latin typeface="Arial" panose="020B0604020202020204" pitchFamily="34" charset="0"/>
              </a:rPr>
              <a:t> </a:t>
            </a:r>
            <a:r>
              <a:rPr lang="en-US" altLang="en-US" sz="1400" dirty="0" err="1">
                <a:latin typeface="Arial" panose="020B0604020202020204" pitchFamily="34" charset="0"/>
              </a:rPr>
              <a:t>chỉ</a:t>
            </a:r>
            <a:r>
              <a:rPr lang="en-US" altLang="en-US" sz="1400" dirty="0">
                <a:latin typeface="Arial" panose="020B0604020202020204" pitchFamily="34" charset="0"/>
              </a:rPr>
              <a:t> </a:t>
            </a:r>
            <a:r>
              <a:rPr lang="en-US" altLang="en-US" sz="1400" dirty="0" err="1">
                <a:latin typeface="Arial" panose="020B0604020202020204" pitchFamily="34" charset="0"/>
              </a:rPr>
              <a:t>xảy</a:t>
            </a:r>
            <a:r>
              <a:rPr lang="en-US" altLang="en-US" sz="1400" dirty="0">
                <a:latin typeface="Arial" panose="020B0604020202020204" pitchFamily="34" charset="0"/>
              </a:rPr>
              <a:t> </a:t>
            </a:r>
            <a:r>
              <a:rPr lang="en-US" altLang="en-US" sz="1400" dirty="0" err="1">
                <a:latin typeface="Arial" panose="020B0604020202020204" pitchFamily="34" charset="0"/>
              </a:rPr>
              <a:t>ra</a:t>
            </a:r>
            <a:r>
              <a:rPr lang="en-US" altLang="en-US" sz="1400" dirty="0">
                <a:latin typeface="Arial" panose="020B0604020202020204" pitchFamily="34" charset="0"/>
              </a:rPr>
              <a:t> ở </a:t>
            </a:r>
            <a:r>
              <a:rPr lang="en-US" altLang="en-US" sz="1400" dirty="0" err="1">
                <a:latin typeface="Arial" panose="020B0604020202020204" pitchFamily="34" charset="0"/>
              </a:rPr>
              <a:t>một</a:t>
            </a:r>
            <a:r>
              <a:rPr lang="en-US" altLang="en-US" sz="1400" dirty="0">
                <a:latin typeface="Arial" panose="020B0604020202020204" pitchFamily="34" charset="0"/>
              </a:rPr>
              <a:t> </a:t>
            </a:r>
            <a:r>
              <a:rPr lang="en-US" altLang="en-US" sz="1400" dirty="0" err="1">
                <a:latin typeface="Arial" panose="020B0604020202020204" pitchFamily="34" charset="0"/>
              </a:rPr>
              <a:t>tỷ</a:t>
            </a:r>
            <a:r>
              <a:rPr lang="en-US" altLang="en-US" sz="1400" dirty="0">
                <a:latin typeface="Arial" panose="020B0604020202020204" pitchFamily="34" charset="0"/>
              </a:rPr>
              <a:t> </a:t>
            </a:r>
            <a:r>
              <a:rPr lang="en-US" altLang="en-US" sz="1400" dirty="0" err="1">
                <a:latin typeface="Arial" panose="020B0604020202020204" pitchFamily="34" charset="0"/>
              </a:rPr>
              <a:t>lệ</a:t>
            </a:r>
            <a:r>
              <a:rPr lang="en-US" altLang="en-US" sz="1400" dirty="0">
                <a:latin typeface="Arial" panose="020B0604020202020204" pitchFamily="34" charset="0"/>
              </a:rPr>
              <a:t> </a:t>
            </a:r>
            <a:r>
              <a:rPr lang="en-US" altLang="en-US" sz="1400" dirty="0" err="1">
                <a:latin typeface="Arial" panose="020B0604020202020204" pitchFamily="34" charset="0"/>
              </a:rPr>
              <a:t>thấp</a:t>
            </a:r>
            <a:r>
              <a:rPr lang="en-US" altLang="en-US" sz="1400" dirty="0">
                <a:latin typeface="Arial" panose="020B0604020202020204" pitchFamily="34" charset="0"/>
              </a:rPr>
              <a:t>, </a:t>
            </a:r>
            <a:r>
              <a:rPr lang="en-US" altLang="en-US" sz="1400" dirty="0" err="1">
                <a:latin typeface="Arial" panose="020B0604020202020204" pitchFamily="34" charset="0"/>
              </a:rPr>
              <a:t>dưới</a:t>
            </a:r>
            <a:r>
              <a:rPr lang="en-US" altLang="en-US" sz="1400" dirty="0">
                <a:latin typeface="Arial" panose="020B0604020202020204" pitchFamily="34" charset="0"/>
              </a:rPr>
              <a:t> 1% </a:t>
            </a:r>
            <a:r>
              <a:rPr lang="en-US" altLang="en-US" sz="1400" dirty="0" err="1">
                <a:latin typeface="Arial" panose="020B0604020202020204" pitchFamily="34" charset="0"/>
              </a:rPr>
              <a:t>các</a:t>
            </a:r>
            <a:r>
              <a:rPr lang="en-US" altLang="en-US" sz="1400" dirty="0">
                <a:latin typeface="Arial" panose="020B0604020202020204" pitchFamily="34" charset="0"/>
              </a:rPr>
              <a:t> </a:t>
            </a:r>
            <a:r>
              <a:rPr lang="en-US" altLang="en-US" sz="1400" dirty="0" err="1">
                <a:latin typeface="Arial" panose="020B0604020202020204" pitchFamily="34" charset="0"/>
              </a:rPr>
              <a:t>trường</a:t>
            </a:r>
            <a:r>
              <a:rPr lang="en-US" altLang="en-US" sz="1400" dirty="0">
                <a:latin typeface="Arial" panose="020B0604020202020204" pitchFamily="34" charset="0"/>
              </a:rPr>
              <a:t> </a:t>
            </a:r>
            <a:r>
              <a:rPr lang="en-US" altLang="en-US" sz="1400" dirty="0" err="1">
                <a:latin typeface="Arial" panose="020B0604020202020204" pitchFamily="34" charset="0"/>
              </a:rPr>
              <a:t>hợp</a:t>
            </a:r>
            <a:r>
              <a:rPr lang="en-US" altLang="en-US" sz="1400" dirty="0">
                <a:latin typeface="Arial" panose="020B0604020202020204" pitchFamily="34" charset="0"/>
              </a:rPr>
              <a:t> </a:t>
            </a:r>
            <a:r>
              <a:rPr lang="en-US" altLang="en-US" sz="1400" dirty="0" err="1">
                <a:latin typeface="Arial" panose="020B0604020202020204" pitchFamily="34" charset="0"/>
              </a:rPr>
              <a:t>mắc</a:t>
            </a:r>
            <a:r>
              <a:rPr lang="en-US" altLang="en-US" sz="1400" dirty="0">
                <a:latin typeface="Arial" panose="020B0604020202020204" pitchFamily="34" charset="0"/>
              </a:rPr>
              <a:t>.</a:t>
            </a:r>
          </a:p>
          <a:p>
            <a:pPr eaLnBrk="1" hangingPunct="1"/>
            <a:r>
              <a:rPr lang="en-US" altLang="zh-CN" sz="1400" dirty="0">
                <a:solidFill>
                  <a:srgbClr val="3C8C93"/>
                </a:solidFill>
                <a:latin typeface="SimSun" panose="02010600030101010101" pitchFamily="2" charset="-122"/>
              </a:rPr>
              <a:t>Reference</a:t>
            </a:r>
          </a:p>
          <a:p>
            <a:pPr eaLnBrk="1" hangingPunct="1">
              <a:buFont typeface="Calibri" panose="020F0502020204030204" pitchFamily="34" charset="0"/>
              <a:buAutoNum type="arabicPeriod"/>
            </a:pPr>
            <a:r>
              <a:rPr lang="en-US" altLang="zh-CN" dirty="0">
                <a:solidFill>
                  <a:srgbClr val="3C8C93"/>
                </a:solidFill>
                <a:latin typeface="SimSun" panose="02010600030101010101" pitchFamily="2" charset="-122"/>
              </a:rPr>
              <a:t>Asian Liver Center at Stanford University, USA. 2011 Physician’s Guide to Hepatitis B.</a:t>
            </a:r>
          </a:p>
          <a:p>
            <a:pPr eaLnBrk="1" hangingPunct="1">
              <a:buFont typeface="Calibri" panose="020F0502020204030204" pitchFamily="34" charset="0"/>
              <a:buAutoNum type="arabicPeriod"/>
            </a:pPr>
            <a:r>
              <a:rPr lang="en-US" altLang="zh-CN" dirty="0">
                <a:solidFill>
                  <a:srgbClr val="3C8C93"/>
                </a:solidFill>
                <a:latin typeface="SimSun" panose="02010600030101010101" pitchFamily="2" charset="-122"/>
              </a:rPr>
              <a:t>CDC. Daniels et al.  Surveillance Data for Acute Viral Hepatitis – United States, 2008. MMWR 2009;58(SS-3)</a:t>
            </a:r>
            <a:r>
              <a:rPr lang="zh-CN" altLang="en-US" dirty="0">
                <a:solidFill>
                  <a:srgbClr val="3C8C93"/>
                </a:solidFill>
                <a:latin typeface="SimSun" panose="02010600030101010101" pitchFamily="2" charset="-122"/>
              </a:rPr>
              <a:t> </a:t>
            </a:r>
          </a:p>
        </p:txBody>
      </p:sp>
      <p:sp>
        <p:nvSpPr>
          <p:cNvPr id="137220" name="Slide Number Placeholder 3"/>
          <p:cNvSpPr>
            <a:spLocks noGrp="1"/>
          </p:cNvSpPr>
          <p:nvPr>
            <p:ph type="sldNum" sz="quarter" idx="5"/>
          </p:nvPr>
        </p:nvSpPr>
        <p:spPr/>
        <p:txBody>
          <a:bodyPr/>
          <a:lstStyle/>
          <a:p>
            <a:pPr>
              <a:defRPr/>
            </a:pPr>
            <a:fld id="{66891436-538B-46BC-9F82-DF3E308BA35A}" type="slidenum">
              <a:rPr lang="zh-CN" altLang="en-US" smtClean="0">
                <a:latin typeface="Arial" panose="020B0604020202020204" pitchFamily="34" charset="0"/>
              </a:rPr>
              <a:t>22</a:t>
            </a:fld>
            <a:endParaRPr lang="en-US" altLang="zh-CN">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6866" name="Rectangle 3"/>
          <p:cNvSpPr>
            <a:spLocks noGrp="1"/>
          </p:cNvSpPr>
          <p:nvPr>
            <p:ph type="body" idx="1"/>
          </p:nvPr>
        </p:nvSpPr>
        <p:spPr/>
        <p:txBody>
          <a:bodyPr/>
          <a:lstStyle/>
          <a:p>
            <a:pPr eaLnBrk="1" hangingPunct="1">
              <a:defRPr/>
            </a:pPr>
            <a:r>
              <a:rPr lang="pt-BR" altLang="zh-CN" sz="1400" dirty="0">
                <a:solidFill>
                  <a:schemeClr val="accent1">
                    <a:lumMod val="50000"/>
                  </a:schemeClr>
                </a:solidFill>
                <a:latin typeface="+mn-ea"/>
              </a:rPr>
              <a:t>Độ tuổi khi nhiễm vi rút viêm gan B là yếu tố quan trọng ảnh hưởng đến việc người đó có tiến triển thành viêm gan mãn tính hay không. </a:t>
            </a:r>
          </a:p>
          <a:p>
            <a:pPr eaLnBrk="1" hangingPunct="1">
              <a:defRPr/>
            </a:pPr>
            <a:r>
              <a:rPr lang="pt-BR" altLang="zh-CN" sz="1400" dirty="0">
                <a:solidFill>
                  <a:schemeClr val="accent1">
                    <a:lumMod val="50000"/>
                  </a:schemeClr>
                </a:solidFill>
                <a:latin typeface="+mn-ea"/>
              </a:rPr>
              <a:t>Biểu đồ này cho thấy, trẻ sơ sinh và trẻ nhỏ nhiễm vi rút viêm gan B thường dễ chuyển thành mắc viêm gan mãn tính hơn nhiều hơn so với trẻ lớn và người trưởng thành. Biểu đồ này cũng cho thấy độ tuổi nhiễm vi rút có liên quan đến việc người nhiễm đó có xuất hiện các triệu chứng sau khi nhiễm vi rút hay không. Nói một cách khác, hầu hết trẻ sơ sinh và trẻ nhỏ không có triệu chứng, nhưng ở người lớn khoảng 1/3 sẽ có triệu chứng viêm gan cấp như vàng da, mệt mỏi. </a:t>
            </a:r>
            <a:endParaRPr lang="zh-CN" altLang="en-US" sz="1400" dirty="0">
              <a:solidFill>
                <a:schemeClr val="accent1">
                  <a:lumMod val="50000"/>
                </a:schemeClr>
              </a:solidFill>
              <a:latin typeface="+mn-ea"/>
            </a:endParaRPr>
          </a:p>
          <a:p>
            <a:pPr marL="228600" indent="-228600">
              <a:buFont typeface="+mj-lt"/>
              <a:buAutoNum type="arabicPeriod"/>
              <a:defRPr/>
            </a:pPr>
            <a:r>
              <a:rPr lang="en-US" dirty="0">
                <a:solidFill>
                  <a:schemeClr val="accent1">
                    <a:lumMod val="50000"/>
                  </a:schemeClr>
                </a:solidFill>
                <a:latin typeface="+mn-ea"/>
              </a:rPr>
              <a:t>World Health Organization.  </a:t>
            </a:r>
            <a:r>
              <a:rPr lang="en-US" dirty="0" err="1">
                <a:solidFill>
                  <a:schemeClr val="accent1">
                    <a:lumMod val="50000"/>
                  </a:schemeClr>
                </a:solidFill>
                <a:latin typeface="+mn-ea"/>
              </a:rPr>
              <a:t>Lavanchy</a:t>
            </a:r>
            <a:r>
              <a:rPr lang="en-US" dirty="0">
                <a:solidFill>
                  <a:schemeClr val="accent1">
                    <a:lumMod val="50000"/>
                  </a:schemeClr>
                </a:solidFill>
                <a:latin typeface="+mn-ea"/>
              </a:rPr>
              <a:t> D. Hepatitis B virus epidemiology, disease burden, treatment, and current and emerging prevention and control measures. Journal of Viral Hepatitis. 2004; 11(2): 97-107.</a:t>
            </a:r>
          </a:p>
          <a:p>
            <a:pPr marL="228600" indent="-228600">
              <a:buFont typeface="+mj-lt"/>
              <a:buAutoNum type="arabicPeriod"/>
              <a:defRPr/>
            </a:pPr>
            <a:r>
              <a:rPr lang="en-US" dirty="0">
                <a:solidFill>
                  <a:schemeClr val="accent1">
                    <a:lumMod val="50000"/>
                  </a:schemeClr>
                </a:solidFill>
                <a:latin typeface="+mn-ea"/>
              </a:rPr>
              <a:t>World Health Organization. Western Pacific regional plan for hepatitis B control through vaccination. 2007.</a:t>
            </a:r>
          </a:p>
          <a:p>
            <a:pPr marL="228600" indent="-228600">
              <a:buFont typeface="+mj-lt"/>
              <a:buAutoNum type="arabicPeriod"/>
              <a:defRPr/>
            </a:pPr>
            <a:r>
              <a:rPr lang="en-US" dirty="0">
                <a:solidFill>
                  <a:schemeClr val="accent1">
                    <a:lumMod val="50000"/>
                  </a:schemeClr>
                </a:solidFill>
                <a:latin typeface="+mn-ea"/>
              </a:rPr>
              <a:t>Asian Liver Center at Stanford University, USA. 2011 Physician’s Guide to Hepatitis B.</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3951492-21DF-4F69-959E-A1831ED5D2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6D2337FB-D4B8-48AF-9FDC-D802A5A578F8}"/>
              </a:ext>
            </a:extLst>
          </p:cNvPr>
          <p:cNvSpPr>
            <a:spLocks noGrp="1"/>
          </p:cNvSpPr>
          <p:nvPr>
            <p:ph type="dt" sz="half" idx="10"/>
          </p:nvPr>
        </p:nvSpPr>
        <p:spPr/>
        <p:txBody>
          <a:bodyPr/>
          <a:lstStyle/>
          <a:p>
            <a:fld id="{D14E4617-6A66-4CBC-9675-4D09A6AE073E}" type="datetimeFigureOut">
              <a:rPr lang="en-US" smtClean="0"/>
              <a:t>25-Jun-26</a:t>
            </a:fld>
            <a:endParaRPr lang="en-US"/>
          </a:p>
        </p:txBody>
      </p:sp>
      <p:sp>
        <p:nvSpPr>
          <p:cNvPr id="5" name="Footer Placeholder 4">
            <a:extLst>
              <a:ext uri="{FF2B5EF4-FFF2-40B4-BE49-F238E27FC236}">
                <a16:creationId xmlns:a16="http://schemas.microsoft.com/office/drawing/2014/main" id="{55792353-B04A-456F-86F0-9CEB51BFA0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E0D0D3-DBC6-4ADE-9264-FA3044CF1417}"/>
              </a:ext>
            </a:extLst>
          </p:cNvPr>
          <p:cNvSpPr>
            <a:spLocks noGrp="1"/>
          </p:cNvSpPr>
          <p:nvPr>
            <p:ph type="sldNum" sz="quarter" idx="12"/>
          </p:nvPr>
        </p:nvSpPr>
        <p:spPr/>
        <p:txBody>
          <a:bodyPr/>
          <a:lstStyle/>
          <a:p>
            <a:fld id="{F307472C-5D22-473A-8260-CB1F48BF2451}" type="slidenum">
              <a:rPr lang="en-US" smtClean="0"/>
              <a:t>‹#›</a:t>
            </a:fld>
            <a:endParaRPr lang="en-US"/>
          </a:p>
        </p:txBody>
      </p:sp>
      <p:sp>
        <p:nvSpPr>
          <p:cNvPr id="7" name="Title 6">
            <a:extLst>
              <a:ext uri="{FF2B5EF4-FFF2-40B4-BE49-F238E27FC236}">
                <a16:creationId xmlns:a16="http://schemas.microsoft.com/office/drawing/2014/main" id="{6A3B3D5E-6218-A11F-A7E1-4D54AA87B119}"/>
              </a:ext>
            </a:extLst>
          </p:cNvPr>
          <p:cNvSpPr>
            <a:spLocks noGrp="1"/>
          </p:cNvSpPr>
          <p:nvPr>
            <p:ph type="title"/>
          </p:nvPr>
        </p:nvSpPr>
        <p:spPr/>
        <p:txBody>
          <a:bodyPr>
            <a:normAutofit/>
          </a:bodyPr>
          <a:lstStyle>
            <a:lvl1pPr algn="ctr">
              <a:defRPr sz="4400">
                <a:solidFill>
                  <a:srgbClr val="FF0000"/>
                </a:solidFill>
              </a:defRPr>
            </a:lvl1pPr>
          </a:lstStyle>
          <a:p>
            <a:r>
              <a:rPr lang="en-US" dirty="0"/>
              <a:t>Click to edit Master title style</a:t>
            </a:r>
          </a:p>
        </p:txBody>
      </p:sp>
    </p:spTree>
    <p:extLst>
      <p:ext uri="{BB962C8B-B14F-4D97-AF65-F5344CB8AC3E}">
        <p14:creationId xmlns:p14="http://schemas.microsoft.com/office/powerpoint/2010/main" val="2466428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C0E2D-E0AC-43AC-815C-D4EA5757516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5919233-852C-4EE1-8DCF-699918D0548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9C7B3E-BBB0-417E-9D38-54F8316323BC}"/>
              </a:ext>
            </a:extLst>
          </p:cNvPr>
          <p:cNvSpPr>
            <a:spLocks noGrp="1"/>
          </p:cNvSpPr>
          <p:nvPr>
            <p:ph type="dt" sz="half" idx="10"/>
          </p:nvPr>
        </p:nvSpPr>
        <p:spPr/>
        <p:txBody>
          <a:bodyPr/>
          <a:lstStyle/>
          <a:p>
            <a:fld id="{D14E4617-6A66-4CBC-9675-4D09A6AE073E}" type="datetimeFigureOut">
              <a:rPr lang="en-US" smtClean="0"/>
              <a:t>25-Jun-26</a:t>
            </a:fld>
            <a:endParaRPr lang="en-US"/>
          </a:p>
        </p:txBody>
      </p:sp>
      <p:sp>
        <p:nvSpPr>
          <p:cNvPr id="5" name="Footer Placeholder 4">
            <a:extLst>
              <a:ext uri="{FF2B5EF4-FFF2-40B4-BE49-F238E27FC236}">
                <a16:creationId xmlns:a16="http://schemas.microsoft.com/office/drawing/2014/main" id="{89119D11-5677-4F1D-A1FE-340DBA8F3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ACDD36-2AAA-4852-91F7-7843CC37598F}"/>
              </a:ext>
            </a:extLst>
          </p:cNvPr>
          <p:cNvSpPr>
            <a:spLocks noGrp="1"/>
          </p:cNvSpPr>
          <p:nvPr>
            <p:ph type="sldNum" sz="quarter" idx="12"/>
          </p:nvPr>
        </p:nvSpPr>
        <p:spPr/>
        <p:txBody>
          <a:bodyPr/>
          <a:lstStyle/>
          <a:p>
            <a:fld id="{F307472C-5D22-473A-8260-CB1F48BF2451}" type="slidenum">
              <a:rPr lang="en-US" smtClean="0"/>
              <a:t>‹#›</a:t>
            </a:fld>
            <a:endParaRPr lang="en-US"/>
          </a:p>
        </p:txBody>
      </p:sp>
    </p:spTree>
    <p:extLst>
      <p:ext uri="{BB962C8B-B14F-4D97-AF65-F5344CB8AC3E}">
        <p14:creationId xmlns:p14="http://schemas.microsoft.com/office/powerpoint/2010/main" val="1270621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5EC949-6219-4978-83F5-61F7E3A36C3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C5DB631-D895-4164-9155-57C54D994ED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CE41A3-7B98-4504-B843-0D6E2191EC7E}"/>
              </a:ext>
            </a:extLst>
          </p:cNvPr>
          <p:cNvSpPr>
            <a:spLocks noGrp="1"/>
          </p:cNvSpPr>
          <p:nvPr>
            <p:ph type="dt" sz="half" idx="10"/>
          </p:nvPr>
        </p:nvSpPr>
        <p:spPr/>
        <p:txBody>
          <a:bodyPr/>
          <a:lstStyle/>
          <a:p>
            <a:fld id="{D14E4617-6A66-4CBC-9675-4D09A6AE073E}" type="datetimeFigureOut">
              <a:rPr lang="en-US" smtClean="0"/>
              <a:t>25-Jun-26</a:t>
            </a:fld>
            <a:endParaRPr lang="en-US"/>
          </a:p>
        </p:txBody>
      </p:sp>
      <p:sp>
        <p:nvSpPr>
          <p:cNvPr id="5" name="Footer Placeholder 4">
            <a:extLst>
              <a:ext uri="{FF2B5EF4-FFF2-40B4-BE49-F238E27FC236}">
                <a16:creationId xmlns:a16="http://schemas.microsoft.com/office/drawing/2014/main" id="{1B8C7405-D2A3-4CF6-88CE-9E156E2675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608C06-1BAC-4E11-8777-7BE14F5F8635}"/>
              </a:ext>
            </a:extLst>
          </p:cNvPr>
          <p:cNvSpPr>
            <a:spLocks noGrp="1"/>
          </p:cNvSpPr>
          <p:nvPr>
            <p:ph type="sldNum" sz="quarter" idx="12"/>
          </p:nvPr>
        </p:nvSpPr>
        <p:spPr/>
        <p:txBody>
          <a:bodyPr/>
          <a:lstStyle/>
          <a:p>
            <a:fld id="{F307472C-5D22-473A-8260-CB1F48BF2451}" type="slidenum">
              <a:rPr lang="en-US" smtClean="0"/>
              <a:t>‹#›</a:t>
            </a:fld>
            <a:endParaRPr lang="en-US"/>
          </a:p>
        </p:txBody>
      </p:sp>
    </p:spTree>
    <p:extLst>
      <p:ext uri="{BB962C8B-B14F-4D97-AF65-F5344CB8AC3E}">
        <p14:creationId xmlns:p14="http://schemas.microsoft.com/office/powerpoint/2010/main" val="1042386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58213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2203582"/>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174625"/>
            <a:ext cx="10972800" cy="750888"/>
          </a:xfrm>
        </p:spPr>
        <p:txBody>
          <a:bodyPr/>
          <a:lstStyle/>
          <a:p>
            <a:r>
              <a:rPr lang="en-US"/>
              <a:t>Click to edit Master title style</a:t>
            </a:r>
            <a:endParaRPr lang="en-GB"/>
          </a:p>
        </p:txBody>
      </p:sp>
      <p:sp>
        <p:nvSpPr>
          <p:cNvPr id="3" name="Table Placeholder 2"/>
          <p:cNvSpPr>
            <a:spLocks noGrp="1"/>
          </p:cNvSpPr>
          <p:nvPr>
            <p:ph type="tbl" idx="1"/>
          </p:nvPr>
        </p:nvSpPr>
        <p:spPr>
          <a:xfrm>
            <a:off x="609600" y="1238251"/>
            <a:ext cx="10972800" cy="4887913"/>
          </a:xfrm>
        </p:spPr>
        <p:txBody>
          <a:bodyPr rtlCol="0">
            <a:normAutofit/>
          </a:bodyPr>
          <a:lstStyle/>
          <a:p>
            <a:pPr lvl="0"/>
            <a:endParaRPr lang="en-GB" noProof="0"/>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5F18B2DF-2EA1-490E-9136-98E5C7900390}" type="slidenum">
              <a:rPr lang="en-US"/>
              <a:t>‹#›</a:t>
            </a:fld>
            <a:endParaRPr lang="en-US"/>
          </a:p>
        </p:txBody>
      </p:sp>
    </p:spTree>
    <p:extLst>
      <p:ext uri="{BB962C8B-B14F-4D97-AF65-F5344CB8AC3E}">
        <p14:creationId xmlns:p14="http://schemas.microsoft.com/office/powerpoint/2010/main" val="2033474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Shape 56"/>
          <p:cNvSpPr>
            <a:spLocks noGrp="1"/>
          </p:cNvSpPr>
          <p:nvPr>
            <p:ph type="title" hasCustomPrompt="1"/>
          </p:nvPr>
        </p:nvSpPr>
        <p:spPr>
          <a:prstGeom prst="rect">
            <a:avLst/>
          </a:prstGeom>
        </p:spPr>
        <p:txBody>
          <a:bodyPr/>
          <a:lstStyle/>
          <a:p>
            <a:r>
              <a:t>Title Text</a:t>
            </a:r>
          </a:p>
        </p:txBody>
      </p:sp>
      <p:sp>
        <p:nvSpPr>
          <p:cNvPr id="57" name="Shape 57"/>
          <p:cNvSpPr>
            <a:spLocks noGrp="1"/>
          </p:cNvSpPr>
          <p:nvPr>
            <p:ph type="body" idx="1" hasCustomPrompt="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hape 58"/>
          <p:cNvSpPr>
            <a:spLocks noGrp="1"/>
          </p:cNvSpPr>
          <p:nvPr>
            <p:ph type="sldNum" sz="quarter" idx="2"/>
          </p:nvPr>
        </p:nvSpPr>
        <p:spPr>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104228609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85901-0C84-41FA-96C4-803165B98A5B}"/>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D060268A-6925-4E1B-B2E8-42085E4E79E2}"/>
              </a:ext>
            </a:extLst>
          </p:cNvPr>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52EC5EB-22C8-440F-B5D1-0B3E81C49005}"/>
              </a:ext>
            </a:extLst>
          </p:cNvPr>
          <p:cNvSpPr>
            <a:spLocks noGrp="1"/>
          </p:cNvSpPr>
          <p:nvPr>
            <p:ph type="dt" sz="half" idx="10"/>
          </p:nvPr>
        </p:nvSpPr>
        <p:spPr/>
        <p:txBody>
          <a:bodyPr/>
          <a:lstStyle/>
          <a:p>
            <a:fld id="{D14E4617-6A66-4CBC-9675-4D09A6AE073E}" type="datetimeFigureOut">
              <a:rPr lang="en-US" smtClean="0"/>
              <a:t>25-Jun-26</a:t>
            </a:fld>
            <a:endParaRPr lang="en-US"/>
          </a:p>
        </p:txBody>
      </p:sp>
      <p:sp>
        <p:nvSpPr>
          <p:cNvPr id="5" name="Footer Placeholder 4">
            <a:extLst>
              <a:ext uri="{FF2B5EF4-FFF2-40B4-BE49-F238E27FC236}">
                <a16:creationId xmlns:a16="http://schemas.microsoft.com/office/drawing/2014/main" id="{8B4C572A-04AD-4A86-B92C-F3D3685144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B9433C-784F-4A7F-90C5-7FC0DD816568}"/>
              </a:ext>
            </a:extLst>
          </p:cNvPr>
          <p:cNvSpPr>
            <a:spLocks noGrp="1"/>
          </p:cNvSpPr>
          <p:nvPr>
            <p:ph type="sldNum" sz="quarter" idx="12"/>
          </p:nvPr>
        </p:nvSpPr>
        <p:spPr/>
        <p:txBody>
          <a:bodyPr/>
          <a:lstStyle/>
          <a:p>
            <a:fld id="{F307472C-5D22-473A-8260-CB1F48BF2451}" type="slidenum">
              <a:rPr lang="en-US" smtClean="0"/>
              <a:t>‹#›</a:t>
            </a:fld>
            <a:endParaRPr lang="en-US"/>
          </a:p>
        </p:txBody>
      </p:sp>
    </p:spTree>
    <p:extLst>
      <p:ext uri="{BB962C8B-B14F-4D97-AF65-F5344CB8AC3E}">
        <p14:creationId xmlns:p14="http://schemas.microsoft.com/office/powerpoint/2010/main" val="3515665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AF1F3-6CEA-41AA-863C-02BAA46014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F8707BE-4562-4D6A-B2DB-32345E7E0A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EDACDBE-3F69-4C54-8EA4-EDE9B2CC7F53}"/>
              </a:ext>
            </a:extLst>
          </p:cNvPr>
          <p:cNvSpPr>
            <a:spLocks noGrp="1"/>
          </p:cNvSpPr>
          <p:nvPr>
            <p:ph type="dt" sz="half" idx="10"/>
          </p:nvPr>
        </p:nvSpPr>
        <p:spPr/>
        <p:txBody>
          <a:bodyPr/>
          <a:lstStyle/>
          <a:p>
            <a:fld id="{D14E4617-6A66-4CBC-9675-4D09A6AE073E}" type="datetimeFigureOut">
              <a:rPr lang="en-US" smtClean="0"/>
              <a:t>25-Jun-26</a:t>
            </a:fld>
            <a:endParaRPr lang="en-US"/>
          </a:p>
        </p:txBody>
      </p:sp>
      <p:sp>
        <p:nvSpPr>
          <p:cNvPr id="5" name="Footer Placeholder 4">
            <a:extLst>
              <a:ext uri="{FF2B5EF4-FFF2-40B4-BE49-F238E27FC236}">
                <a16:creationId xmlns:a16="http://schemas.microsoft.com/office/drawing/2014/main" id="{6AA89B5D-B1EF-450E-9A29-A3919DC70F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C92C7C-7C10-499E-A1D4-AE33EF6E39D1}"/>
              </a:ext>
            </a:extLst>
          </p:cNvPr>
          <p:cNvSpPr>
            <a:spLocks noGrp="1"/>
          </p:cNvSpPr>
          <p:nvPr>
            <p:ph type="sldNum" sz="quarter" idx="12"/>
          </p:nvPr>
        </p:nvSpPr>
        <p:spPr/>
        <p:txBody>
          <a:bodyPr/>
          <a:lstStyle/>
          <a:p>
            <a:fld id="{F307472C-5D22-473A-8260-CB1F48BF2451}" type="slidenum">
              <a:rPr lang="en-US" smtClean="0"/>
              <a:t>‹#›</a:t>
            </a:fld>
            <a:endParaRPr lang="en-US"/>
          </a:p>
        </p:txBody>
      </p:sp>
    </p:spTree>
    <p:extLst>
      <p:ext uri="{BB962C8B-B14F-4D97-AF65-F5344CB8AC3E}">
        <p14:creationId xmlns:p14="http://schemas.microsoft.com/office/powerpoint/2010/main" val="1415479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17985-4C6C-4FB7-8580-C0373AF956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64EBB7-72A5-487C-A7F4-FC1B558C58A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3A7CD-75E5-48D5-86AC-811CC864272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B39D037-8BD5-46C9-A812-EABBA15196C0}"/>
              </a:ext>
            </a:extLst>
          </p:cNvPr>
          <p:cNvSpPr>
            <a:spLocks noGrp="1"/>
          </p:cNvSpPr>
          <p:nvPr>
            <p:ph type="dt" sz="half" idx="10"/>
          </p:nvPr>
        </p:nvSpPr>
        <p:spPr/>
        <p:txBody>
          <a:bodyPr/>
          <a:lstStyle/>
          <a:p>
            <a:fld id="{D14E4617-6A66-4CBC-9675-4D09A6AE073E}" type="datetimeFigureOut">
              <a:rPr lang="en-US" smtClean="0"/>
              <a:t>25-Jun-26</a:t>
            </a:fld>
            <a:endParaRPr lang="en-US"/>
          </a:p>
        </p:txBody>
      </p:sp>
      <p:sp>
        <p:nvSpPr>
          <p:cNvPr id="6" name="Footer Placeholder 5">
            <a:extLst>
              <a:ext uri="{FF2B5EF4-FFF2-40B4-BE49-F238E27FC236}">
                <a16:creationId xmlns:a16="http://schemas.microsoft.com/office/drawing/2014/main" id="{D049E16E-4301-44C1-850D-5F1526657A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73F699-719D-4C89-AF5A-DD1F1DB8A705}"/>
              </a:ext>
            </a:extLst>
          </p:cNvPr>
          <p:cNvSpPr>
            <a:spLocks noGrp="1"/>
          </p:cNvSpPr>
          <p:nvPr>
            <p:ph type="sldNum" sz="quarter" idx="12"/>
          </p:nvPr>
        </p:nvSpPr>
        <p:spPr/>
        <p:txBody>
          <a:bodyPr/>
          <a:lstStyle/>
          <a:p>
            <a:fld id="{F307472C-5D22-473A-8260-CB1F48BF2451}" type="slidenum">
              <a:rPr lang="en-US" smtClean="0"/>
              <a:t>‹#›</a:t>
            </a:fld>
            <a:endParaRPr lang="en-US"/>
          </a:p>
        </p:txBody>
      </p:sp>
    </p:spTree>
    <p:extLst>
      <p:ext uri="{BB962C8B-B14F-4D97-AF65-F5344CB8AC3E}">
        <p14:creationId xmlns:p14="http://schemas.microsoft.com/office/powerpoint/2010/main" val="1872288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E2A91-84E6-4057-AF6A-93E968C6A7D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DEF0C1C-C18F-4FCB-A84C-4B44F0C6B1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2D12AF9-63DC-40A5-A13D-1815EE4AD85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F96AEE2-1407-425E-B2C3-0312C29593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146B6D7-29E5-4EFD-B746-E602BEDF33E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B49B372-ED91-4DFE-8BEF-18932CCD93D0}"/>
              </a:ext>
            </a:extLst>
          </p:cNvPr>
          <p:cNvSpPr>
            <a:spLocks noGrp="1"/>
          </p:cNvSpPr>
          <p:nvPr>
            <p:ph type="dt" sz="half" idx="10"/>
          </p:nvPr>
        </p:nvSpPr>
        <p:spPr/>
        <p:txBody>
          <a:bodyPr/>
          <a:lstStyle/>
          <a:p>
            <a:fld id="{D14E4617-6A66-4CBC-9675-4D09A6AE073E}" type="datetimeFigureOut">
              <a:rPr lang="en-US" smtClean="0"/>
              <a:t>25-Jun-26</a:t>
            </a:fld>
            <a:endParaRPr lang="en-US"/>
          </a:p>
        </p:txBody>
      </p:sp>
      <p:sp>
        <p:nvSpPr>
          <p:cNvPr id="8" name="Footer Placeholder 7">
            <a:extLst>
              <a:ext uri="{FF2B5EF4-FFF2-40B4-BE49-F238E27FC236}">
                <a16:creationId xmlns:a16="http://schemas.microsoft.com/office/drawing/2014/main" id="{617FCC44-9039-4F86-85B1-E64B1B9F43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A27EEB-CAEC-4CE4-8A38-94DAC2804531}"/>
              </a:ext>
            </a:extLst>
          </p:cNvPr>
          <p:cNvSpPr>
            <a:spLocks noGrp="1"/>
          </p:cNvSpPr>
          <p:nvPr>
            <p:ph type="sldNum" sz="quarter" idx="12"/>
          </p:nvPr>
        </p:nvSpPr>
        <p:spPr/>
        <p:txBody>
          <a:bodyPr/>
          <a:lstStyle/>
          <a:p>
            <a:fld id="{F307472C-5D22-473A-8260-CB1F48BF2451}" type="slidenum">
              <a:rPr lang="en-US" smtClean="0"/>
              <a:t>‹#›</a:t>
            </a:fld>
            <a:endParaRPr lang="en-US"/>
          </a:p>
        </p:txBody>
      </p:sp>
    </p:spTree>
    <p:extLst>
      <p:ext uri="{BB962C8B-B14F-4D97-AF65-F5344CB8AC3E}">
        <p14:creationId xmlns:p14="http://schemas.microsoft.com/office/powerpoint/2010/main" val="485464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FE1C9-5358-4D4C-8944-1672D0E324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CBBE04-2E48-468E-AB35-018BF4DF3A21}"/>
              </a:ext>
            </a:extLst>
          </p:cNvPr>
          <p:cNvSpPr>
            <a:spLocks noGrp="1"/>
          </p:cNvSpPr>
          <p:nvPr>
            <p:ph type="dt" sz="half" idx="10"/>
          </p:nvPr>
        </p:nvSpPr>
        <p:spPr/>
        <p:txBody>
          <a:bodyPr/>
          <a:lstStyle/>
          <a:p>
            <a:fld id="{D14E4617-6A66-4CBC-9675-4D09A6AE073E}" type="datetimeFigureOut">
              <a:rPr lang="en-US" smtClean="0"/>
              <a:t>25-Jun-26</a:t>
            </a:fld>
            <a:endParaRPr lang="en-US"/>
          </a:p>
        </p:txBody>
      </p:sp>
      <p:sp>
        <p:nvSpPr>
          <p:cNvPr id="4" name="Footer Placeholder 3">
            <a:extLst>
              <a:ext uri="{FF2B5EF4-FFF2-40B4-BE49-F238E27FC236}">
                <a16:creationId xmlns:a16="http://schemas.microsoft.com/office/drawing/2014/main" id="{A510A852-647F-48D0-B593-C75EE8A7B79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E427307-8232-4EFB-B58C-F0E437A6218A}"/>
              </a:ext>
            </a:extLst>
          </p:cNvPr>
          <p:cNvSpPr>
            <a:spLocks noGrp="1"/>
          </p:cNvSpPr>
          <p:nvPr>
            <p:ph type="sldNum" sz="quarter" idx="12"/>
          </p:nvPr>
        </p:nvSpPr>
        <p:spPr/>
        <p:txBody>
          <a:bodyPr/>
          <a:lstStyle/>
          <a:p>
            <a:fld id="{F307472C-5D22-473A-8260-CB1F48BF2451}" type="slidenum">
              <a:rPr lang="en-US" smtClean="0"/>
              <a:t>‹#›</a:t>
            </a:fld>
            <a:endParaRPr lang="en-US"/>
          </a:p>
        </p:txBody>
      </p:sp>
    </p:spTree>
    <p:extLst>
      <p:ext uri="{BB962C8B-B14F-4D97-AF65-F5344CB8AC3E}">
        <p14:creationId xmlns:p14="http://schemas.microsoft.com/office/powerpoint/2010/main" val="1726472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1AD89F-7E2B-4874-A1B6-491CF284A5B1}"/>
              </a:ext>
            </a:extLst>
          </p:cNvPr>
          <p:cNvSpPr>
            <a:spLocks noGrp="1"/>
          </p:cNvSpPr>
          <p:nvPr>
            <p:ph type="dt" sz="half" idx="10"/>
          </p:nvPr>
        </p:nvSpPr>
        <p:spPr/>
        <p:txBody>
          <a:bodyPr/>
          <a:lstStyle/>
          <a:p>
            <a:fld id="{D14E4617-6A66-4CBC-9675-4D09A6AE073E}" type="datetimeFigureOut">
              <a:rPr lang="en-US" smtClean="0"/>
              <a:t>25-Jun-26</a:t>
            </a:fld>
            <a:endParaRPr lang="en-US"/>
          </a:p>
        </p:txBody>
      </p:sp>
      <p:sp>
        <p:nvSpPr>
          <p:cNvPr id="3" name="Footer Placeholder 2">
            <a:extLst>
              <a:ext uri="{FF2B5EF4-FFF2-40B4-BE49-F238E27FC236}">
                <a16:creationId xmlns:a16="http://schemas.microsoft.com/office/drawing/2014/main" id="{F2942EBF-77D1-41FF-A0AE-C55DE5F58D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6E9DA7A-D645-4FDD-BDD5-A8F1D1AF94B0}"/>
              </a:ext>
            </a:extLst>
          </p:cNvPr>
          <p:cNvSpPr>
            <a:spLocks noGrp="1"/>
          </p:cNvSpPr>
          <p:nvPr>
            <p:ph type="sldNum" sz="quarter" idx="12"/>
          </p:nvPr>
        </p:nvSpPr>
        <p:spPr/>
        <p:txBody>
          <a:bodyPr/>
          <a:lstStyle/>
          <a:p>
            <a:fld id="{F307472C-5D22-473A-8260-CB1F48BF2451}" type="slidenum">
              <a:rPr lang="en-US" smtClean="0"/>
              <a:t>‹#›</a:t>
            </a:fld>
            <a:endParaRPr lang="en-US"/>
          </a:p>
        </p:txBody>
      </p:sp>
    </p:spTree>
    <p:extLst>
      <p:ext uri="{BB962C8B-B14F-4D97-AF65-F5344CB8AC3E}">
        <p14:creationId xmlns:p14="http://schemas.microsoft.com/office/powerpoint/2010/main" val="4289695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F0658-3BC4-4332-87F7-2B13A02B45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F9262DE-B69F-41D7-87BD-0DDA9EB290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4BB025C-E1E7-4998-81B8-A62546F9C9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33CDD68-61F0-4C95-8FA1-515CCB377E8E}"/>
              </a:ext>
            </a:extLst>
          </p:cNvPr>
          <p:cNvSpPr>
            <a:spLocks noGrp="1"/>
          </p:cNvSpPr>
          <p:nvPr>
            <p:ph type="dt" sz="half" idx="10"/>
          </p:nvPr>
        </p:nvSpPr>
        <p:spPr/>
        <p:txBody>
          <a:bodyPr/>
          <a:lstStyle/>
          <a:p>
            <a:fld id="{D14E4617-6A66-4CBC-9675-4D09A6AE073E}" type="datetimeFigureOut">
              <a:rPr lang="en-US" smtClean="0"/>
              <a:t>25-Jun-26</a:t>
            </a:fld>
            <a:endParaRPr lang="en-US"/>
          </a:p>
        </p:txBody>
      </p:sp>
      <p:sp>
        <p:nvSpPr>
          <p:cNvPr id="6" name="Footer Placeholder 5">
            <a:extLst>
              <a:ext uri="{FF2B5EF4-FFF2-40B4-BE49-F238E27FC236}">
                <a16:creationId xmlns:a16="http://schemas.microsoft.com/office/drawing/2014/main" id="{B24FACCC-271D-4461-9E5B-C5D953C69E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0FB33B-FCFE-4C9E-9F57-D541E805E4D6}"/>
              </a:ext>
            </a:extLst>
          </p:cNvPr>
          <p:cNvSpPr>
            <a:spLocks noGrp="1"/>
          </p:cNvSpPr>
          <p:nvPr>
            <p:ph type="sldNum" sz="quarter" idx="12"/>
          </p:nvPr>
        </p:nvSpPr>
        <p:spPr/>
        <p:txBody>
          <a:bodyPr/>
          <a:lstStyle/>
          <a:p>
            <a:fld id="{F307472C-5D22-473A-8260-CB1F48BF2451}" type="slidenum">
              <a:rPr lang="en-US" smtClean="0"/>
              <a:t>‹#›</a:t>
            </a:fld>
            <a:endParaRPr lang="en-US"/>
          </a:p>
        </p:txBody>
      </p:sp>
    </p:spTree>
    <p:extLst>
      <p:ext uri="{BB962C8B-B14F-4D97-AF65-F5344CB8AC3E}">
        <p14:creationId xmlns:p14="http://schemas.microsoft.com/office/powerpoint/2010/main" val="2679151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8F24D-4DA1-448B-95A2-EE8D0E2AB1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797D3C3-A36F-40CE-9D95-CB9C6C354F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186A0F-DF4D-4F53-9DDE-24D720FA91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8EEA771-29EC-4F6B-8BAB-3455E74023C3}"/>
              </a:ext>
            </a:extLst>
          </p:cNvPr>
          <p:cNvSpPr>
            <a:spLocks noGrp="1"/>
          </p:cNvSpPr>
          <p:nvPr>
            <p:ph type="dt" sz="half" idx="10"/>
          </p:nvPr>
        </p:nvSpPr>
        <p:spPr/>
        <p:txBody>
          <a:bodyPr/>
          <a:lstStyle/>
          <a:p>
            <a:fld id="{D14E4617-6A66-4CBC-9675-4D09A6AE073E}" type="datetimeFigureOut">
              <a:rPr lang="en-US" smtClean="0"/>
              <a:t>25-Jun-26</a:t>
            </a:fld>
            <a:endParaRPr lang="en-US"/>
          </a:p>
        </p:txBody>
      </p:sp>
      <p:sp>
        <p:nvSpPr>
          <p:cNvPr id="6" name="Footer Placeholder 5">
            <a:extLst>
              <a:ext uri="{FF2B5EF4-FFF2-40B4-BE49-F238E27FC236}">
                <a16:creationId xmlns:a16="http://schemas.microsoft.com/office/drawing/2014/main" id="{F9F21792-F745-4C36-AFFD-9E9484503E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878CA9-8B51-47EC-B565-C1157DD6858E}"/>
              </a:ext>
            </a:extLst>
          </p:cNvPr>
          <p:cNvSpPr>
            <a:spLocks noGrp="1"/>
          </p:cNvSpPr>
          <p:nvPr>
            <p:ph type="sldNum" sz="quarter" idx="12"/>
          </p:nvPr>
        </p:nvSpPr>
        <p:spPr/>
        <p:txBody>
          <a:bodyPr/>
          <a:lstStyle/>
          <a:p>
            <a:fld id="{F307472C-5D22-473A-8260-CB1F48BF2451}" type="slidenum">
              <a:rPr lang="en-US" smtClean="0"/>
              <a:t>‹#›</a:t>
            </a:fld>
            <a:endParaRPr lang="en-US"/>
          </a:p>
        </p:txBody>
      </p:sp>
    </p:spTree>
    <p:extLst>
      <p:ext uri="{BB962C8B-B14F-4D97-AF65-F5344CB8AC3E}">
        <p14:creationId xmlns:p14="http://schemas.microsoft.com/office/powerpoint/2010/main" val="3948082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7B8FD8-906B-4DB1-88E8-1CFC1D0795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77EB189-F9B1-47DA-A421-36AB26AFC3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140A0EC-F465-448C-BDD8-6E75E7799A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4E4617-6A66-4CBC-9675-4D09A6AE073E}" type="datetimeFigureOut">
              <a:rPr lang="en-US" smtClean="0"/>
              <a:t>25-Jun-26</a:t>
            </a:fld>
            <a:endParaRPr lang="en-US"/>
          </a:p>
        </p:txBody>
      </p:sp>
      <p:sp>
        <p:nvSpPr>
          <p:cNvPr id="5" name="Footer Placeholder 4">
            <a:extLst>
              <a:ext uri="{FF2B5EF4-FFF2-40B4-BE49-F238E27FC236}">
                <a16:creationId xmlns:a16="http://schemas.microsoft.com/office/drawing/2014/main" id="{92C51FBD-B2E7-4AE7-980B-8A6DD389DD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820F3D3-5B65-496D-AC60-F20EF06BCF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7472C-5D22-473A-8260-CB1F48BF2451}" type="slidenum">
              <a:rPr lang="en-US" smtClean="0"/>
              <a:t>‹#›</a:t>
            </a:fld>
            <a:endParaRPr lang="en-US"/>
          </a:p>
        </p:txBody>
      </p:sp>
    </p:spTree>
    <p:extLst>
      <p:ext uri="{BB962C8B-B14F-4D97-AF65-F5344CB8AC3E}">
        <p14:creationId xmlns:p14="http://schemas.microsoft.com/office/powerpoint/2010/main" val="35449447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lnSpc>
          <a:spcPct val="90000"/>
        </a:lnSpc>
        <a:spcBef>
          <a:spcPct val="0"/>
        </a:spcBef>
        <a:buNone/>
        <a:defRPr sz="4400" b="1" kern="1200">
          <a:solidFill>
            <a:srgbClr val="FF000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Times New Roman (Body)"/>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Times New Roman (Body)"/>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Times New Roman (Body)"/>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Times New Roman (Body)"/>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Times New Roman (Body)"/>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2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4.xml"/><Relationship Id="rId7" Type="http://schemas.openxmlformats.org/officeDocument/2006/relationships/image" Target="../media/image11.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oleObject" Target="../embeddings/oleObject1.bin"/><Relationship Id="rId5" Type="http://schemas.openxmlformats.org/officeDocument/2006/relationships/notesSlide" Target="../notesSlides/notesSlide9.xml"/><Relationship Id="rId4" Type="http://schemas.openxmlformats.org/officeDocument/2006/relationships/slideLayout" Target="../slideLayouts/slideLayout7.xml"/><Relationship Id="rId9"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25.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notesSlide" Target="../notesSlides/notesSlide11.xml"/><Relationship Id="rId3" Type="http://schemas.openxmlformats.org/officeDocument/2006/relationships/tags" Target="../tags/tag8.xml"/><Relationship Id="rId7" Type="http://schemas.openxmlformats.org/officeDocument/2006/relationships/tags" Target="../tags/tag12.xml"/><Relationship Id="rId12" Type="http://schemas.openxmlformats.org/officeDocument/2006/relationships/slideLayout" Target="../slideLayouts/slideLayout7.xml"/><Relationship Id="rId17" Type="http://schemas.openxmlformats.org/officeDocument/2006/relationships/image" Target="../media/image17.png"/><Relationship Id="rId2" Type="http://schemas.openxmlformats.org/officeDocument/2006/relationships/tags" Target="../tags/tag7.xml"/><Relationship Id="rId16" Type="http://schemas.openxmlformats.org/officeDocument/2006/relationships/image" Target="../media/image16.jpeg"/><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tags" Target="../tags/tag16.xml"/><Relationship Id="rId5" Type="http://schemas.openxmlformats.org/officeDocument/2006/relationships/tags" Target="../tags/tag10.xml"/><Relationship Id="rId15" Type="http://schemas.openxmlformats.org/officeDocument/2006/relationships/image" Target="../media/image15.jpeg"/><Relationship Id="rId10" Type="http://schemas.openxmlformats.org/officeDocument/2006/relationships/tags" Target="../tags/tag15.xml"/><Relationship Id="rId4" Type="http://schemas.openxmlformats.org/officeDocument/2006/relationships/tags" Target="../tags/tag9.xml"/><Relationship Id="rId9" Type="http://schemas.openxmlformats.org/officeDocument/2006/relationships/tags" Target="../tags/tag14.xml"/><Relationship Id="rId14" Type="http://schemas.openxmlformats.org/officeDocument/2006/relationships/image" Target="../media/image1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2.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hyperlink" Target="http://gco.iarc.fr/today/online-analysis-table"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lstStyle/>
          <a:p>
            <a:r>
              <a:rPr lang="en-US" dirty="0" err="1"/>
              <a:t>Tổng</a:t>
            </a:r>
            <a:r>
              <a:rPr lang="en-US" dirty="0"/>
              <a:t> </a:t>
            </a:r>
            <a:r>
              <a:rPr lang="en-US" dirty="0" err="1"/>
              <a:t>quan</a:t>
            </a:r>
            <a:r>
              <a:rPr lang="en-US" dirty="0"/>
              <a:t> </a:t>
            </a:r>
            <a:r>
              <a:rPr lang="en-US" dirty="0" err="1"/>
              <a:t>về</a:t>
            </a:r>
            <a:r>
              <a:rPr lang="en-US" dirty="0"/>
              <a:t> </a:t>
            </a:r>
            <a:br>
              <a:rPr lang="en-US" dirty="0"/>
            </a:br>
            <a:r>
              <a:rPr lang="en-US" dirty="0" err="1"/>
              <a:t>nhiễm</a:t>
            </a:r>
            <a:r>
              <a:rPr lang="en-US" dirty="0"/>
              <a:t> vi </a:t>
            </a:r>
            <a:r>
              <a:rPr lang="en-US" dirty="0" err="1"/>
              <a:t>rút</a:t>
            </a:r>
            <a:r>
              <a:rPr lang="en-US" dirty="0"/>
              <a:t> </a:t>
            </a:r>
            <a:r>
              <a:rPr lang="en-US" dirty="0" err="1"/>
              <a:t>viêm</a:t>
            </a:r>
            <a:r>
              <a:rPr lang="en-US" dirty="0"/>
              <a:t> </a:t>
            </a:r>
            <a:r>
              <a:rPr lang="en-US" dirty="0" err="1"/>
              <a:t>gan</a:t>
            </a:r>
            <a:r>
              <a:rPr lang="en-US" dirty="0"/>
              <a:t> B</a:t>
            </a:r>
          </a:p>
        </p:txBody>
      </p:sp>
      <p:sp>
        <p:nvSpPr>
          <p:cNvPr id="3" name="Subtitle 2"/>
          <p:cNvSpPr>
            <a:spLocks noGrp="1"/>
          </p:cNvSpPr>
          <p:nvPr>
            <p:ph type="subTitle" idx="1"/>
          </p:nvPr>
        </p:nvSpPr>
        <p:spPr/>
        <p:txBody>
          <a:bodyPr/>
          <a:lstStyle/>
          <a:p>
            <a:endParaRPr lang="en-US" dirty="0"/>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7101" y="164910"/>
            <a:ext cx="6843215" cy="1143000"/>
          </a:xfrm>
        </p:spPr>
        <p:txBody>
          <a:bodyPr>
            <a:normAutofit/>
          </a:bodyPr>
          <a:lstStyle/>
          <a:p>
            <a:r>
              <a:rPr lang="en-AU" sz="3600" b="1" dirty="0"/>
              <a:t>Chu </a:t>
            </a:r>
            <a:r>
              <a:rPr lang="en-AU" sz="3600" b="1" dirty="0" err="1"/>
              <a:t>kỳ</a:t>
            </a:r>
            <a:r>
              <a:rPr lang="en-AU" sz="3600" b="1" dirty="0"/>
              <a:t> </a:t>
            </a:r>
            <a:r>
              <a:rPr lang="en-AU" sz="3600" b="1" dirty="0" err="1"/>
              <a:t>nhân</a:t>
            </a:r>
            <a:r>
              <a:rPr lang="en-AU" sz="3600" b="1" dirty="0"/>
              <a:t> </a:t>
            </a:r>
            <a:r>
              <a:rPr lang="en-AU" sz="3600" b="1" dirty="0" err="1"/>
              <a:t>lên</a:t>
            </a:r>
            <a:r>
              <a:rPr lang="en-AU" sz="3600" b="1" dirty="0"/>
              <a:t> </a:t>
            </a:r>
            <a:r>
              <a:rPr lang="en-AU" sz="3600" b="1" dirty="0" err="1"/>
              <a:t>của</a:t>
            </a:r>
            <a:r>
              <a:rPr lang="en-AU" sz="3600" b="1" dirty="0"/>
              <a:t> HBV</a:t>
            </a:r>
          </a:p>
        </p:txBody>
      </p:sp>
      <p:sp>
        <p:nvSpPr>
          <p:cNvPr id="3" name="TextBox 2"/>
          <p:cNvSpPr txBox="1"/>
          <p:nvPr/>
        </p:nvSpPr>
        <p:spPr>
          <a:xfrm>
            <a:off x="1676400" y="1524001"/>
            <a:ext cx="3243262" cy="707886"/>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a:t>
            </a:r>
            <a:endParaRPr lang="en-AU" sz="2000" dirty="0">
              <a:latin typeface="Arial" panose="020B0604020202020204" pitchFamily="34" charset="0"/>
              <a:cs typeface="Arial" panose="020B0604020202020204" pitchFamily="34" charset="0"/>
            </a:endParaRPr>
          </a:p>
          <a:p>
            <a:endParaRPr lang="en-AU" sz="2000"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5382" y="1136073"/>
            <a:ext cx="7165334" cy="52122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43"/>
          <p:cNvSpPr>
            <a:spLocks noChangeArrowheads="1"/>
          </p:cNvSpPr>
          <p:nvPr/>
        </p:nvSpPr>
        <p:spPr bwMode="auto">
          <a:xfrm>
            <a:off x="1981200" y="274638"/>
            <a:ext cx="8229600" cy="715962"/>
          </a:xfrm>
          <a:prstGeom prst="rect">
            <a:avLst/>
          </a:prstGeom>
          <a:noFill/>
          <a:ln w="9525">
            <a:noFill/>
            <a:miter lim="800000"/>
          </a:ln>
        </p:spPr>
        <p:txBody>
          <a:bodyPr/>
          <a:lstStyle/>
          <a:p>
            <a:pPr algn="ctr">
              <a:defRPr/>
            </a:pPr>
            <a:r>
              <a:rPr lang="en-US" sz="3200" b="1" dirty="0" err="1">
                <a:solidFill>
                  <a:srgbClr val="FF0000"/>
                </a:solidFill>
                <a:latin typeface="Arial" panose="020B0604020202020204" pitchFamily="34" charset="0"/>
                <a:cs typeface="Times New Roman" panose="02020603050405020304" pitchFamily="18" charset="0"/>
              </a:rPr>
              <a:t>Ư</a:t>
            </a:r>
            <a:r>
              <a:rPr lang="en-US" sz="3200" b="1" dirty="0" err="1">
                <a:solidFill>
                  <a:srgbClr val="FF0000"/>
                </a:solidFill>
                <a:latin typeface="Arial" panose="020B0604020202020204" pitchFamily="34" charset="0"/>
              </a:rPr>
              <a:t>ớ</a:t>
            </a:r>
            <a:r>
              <a:rPr lang="en-US" sz="3200" b="1" dirty="0" err="1">
                <a:solidFill>
                  <a:srgbClr val="FF0000"/>
                </a:solidFill>
                <a:latin typeface="Arial" panose="020B0604020202020204" pitchFamily="34" charset="0"/>
                <a:cs typeface="Times New Roman" panose="02020603050405020304" pitchFamily="18" charset="0"/>
              </a:rPr>
              <a:t>c</a:t>
            </a:r>
            <a:r>
              <a:rPr lang="en-US" sz="3200" b="1" dirty="0">
                <a:solidFill>
                  <a:srgbClr val="FF0000"/>
                </a:solidFill>
                <a:latin typeface="Arial" panose="020B0604020202020204" pitchFamily="34" charset="0"/>
                <a:cs typeface="Times New Roman" panose="02020603050405020304" pitchFamily="18" charset="0"/>
              </a:rPr>
              <a:t> </a:t>
            </a:r>
            <a:r>
              <a:rPr lang="en-US" sz="3200" b="1" dirty="0" err="1">
                <a:solidFill>
                  <a:srgbClr val="FF0000"/>
                </a:solidFill>
                <a:latin typeface="Arial" panose="020B0604020202020204" pitchFamily="34" charset="0"/>
                <a:cs typeface="Times New Roman" panose="02020603050405020304" pitchFamily="18" charset="0"/>
              </a:rPr>
              <a:t>tính</a:t>
            </a:r>
            <a:r>
              <a:rPr lang="en-US" sz="3200" b="1" dirty="0">
                <a:solidFill>
                  <a:srgbClr val="FF0000"/>
                </a:solidFill>
                <a:latin typeface="Arial" panose="020B0604020202020204" pitchFamily="34" charset="0"/>
                <a:cs typeface="Times New Roman" panose="02020603050405020304" pitchFamily="18" charset="0"/>
              </a:rPr>
              <a:t> </a:t>
            </a:r>
            <a:r>
              <a:rPr lang="en-US" sz="3200" b="1" dirty="0" err="1">
                <a:solidFill>
                  <a:srgbClr val="FF0000"/>
                </a:solidFill>
                <a:latin typeface="Arial" panose="020B0604020202020204" pitchFamily="34" charset="0"/>
                <a:cs typeface="Times New Roman" panose="02020603050405020304" pitchFamily="18" charset="0"/>
              </a:rPr>
              <a:t>nguy</a:t>
            </a:r>
            <a:r>
              <a:rPr lang="en-US" sz="3200" b="1" dirty="0">
                <a:solidFill>
                  <a:srgbClr val="FF0000"/>
                </a:solidFill>
                <a:latin typeface="Arial" panose="020B0604020202020204" pitchFamily="34" charset="0"/>
                <a:cs typeface="Times New Roman" panose="02020603050405020304" pitchFamily="18" charset="0"/>
              </a:rPr>
              <a:t> </a:t>
            </a:r>
            <a:r>
              <a:rPr lang="en-US" sz="3200" b="1" dirty="0" err="1">
                <a:solidFill>
                  <a:srgbClr val="FF0000"/>
                </a:solidFill>
                <a:latin typeface="Arial" panose="020B0604020202020204" pitchFamily="34" charset="0"/>
                <a:cs typeface="Times New Roman" panose="02020603050405020304" pitchFamily="18" charset="0"/>
              </a:rPr>
              <a:t>cơ</a:t>
            </a:r>
            <a:r>
              <a:rPr lang="en-US" sz="3200" b="1" dirty="0">
                <a:solidFill>
                  <a:srgbClr val="FF0000"/>
                </a:solidFill>
                <a:latin typeface="Arial" panose="020B0604020202020204" pitchFamily="34" charset="0"/>
                <a:cs typeface="Times New Roman" panose="02020603050405020304" pitchFamily="18" charset="0"/>
              </a:rPr>
              <a:t> </a:t>
            </a:r>
            <a:r>
              <a:rPr lang="en-US" sz="3200" b="1" dirty="0" err="1">
                <a:solidFill>
                  <a:srgbClr val="FF0000"/>
                </a:solidFill>
                <a:latin typeface="Arial" panose="020B0604020202020204" pitchFamily="34" charset="0"/>
                <a:cs typeface="Times New Roman" panose="02020603050405020304" pitchFamily="18" charset="0"/>
              </a:rPr>
              <a:t>lây</a:t>
            </a:r>
            <a:r>
              <a:rPr lang="en-US" sz="3200" b="1" dirty="0">
                <a:solidFill>
                  <a:srgbClr val="FF0000"/>
                </a:solidFill>
                <a:latin typeface="Arial" panose="020B0604020202020204" pitchFamily="34" charset="0"/>
                <a:cs typeface="Times New Roman" panose="02020603050405020304" pitchFamily="18" charset="0"/>
              </a:rPr>
              <a:t> </a:t>
            </a:r>
            <a:r>
              <a:rPr lang="en-US" sz="3200" b="1" dirty="0" err="1">
                <a:solidFill>
                  <a:srgbClr val="FF0000"/>
                </a:solidFill>
                <a:latin typeface="Arial" panose="020B0604020202020204" pitchFamily="34" charset="0"/>
                <a:cs typeface="Times New Roman" panose="02020603050405020304" pitchFamily="18" charset="0"/>
              </a:rPr>
              <a:t>truyền</a:t>
            </a:r>
            <a:endParaRPr lang="en-US" sz="3200" b="1" dirty="0">
              <a:solidFill>
                <a:srgbClr val="FF0000"/>
              </a:solidFill>
              <a:latin typeface="Arial" panose="020B0604020202020204" pitchFamily="34" charset="0"/>
              <a:cs typeface="Times New Roman" panose="02020603050405020304" pitchFamily="18" charset="0"/>
            </a:endParaRPr>
          </a:p>
        </p:txBody>
      </p:sp>
      <p:graphicFrame>
        <p:nvGraphicFramePr>
          <p:cNvPr id="140700" name="Group 412"/>
          <p:cNvGraphicFramePr>
            <a:graphicFrameLocks noGrp="1"/>
          </p:cNvGraphicFramePr>
          <p:nvPr>
            <p:ph/>
            <p:extLst>
              <p:ext uri="{D42A27DB-BD31-4B8C-83A1-F6EECF244321}">
                <p14:modId xmlns:p14="http://schemas.microsoft.com/office/powerpoint/2010/main" val="3709430961"/>
              </p:ext>
            </p:extLst>
          </p:nvPr>
        </p:nvGraphicFramePr>
        <p:xfrm>
          <a:off x="1524000" y="1039813"/>
          <a:ext cx="8950036" cy="5708005"/>
        </p:xfrm>
        <a:graphic>
          <a:graphicData uri="http://schemas.openxmlformats.org/drawingml/2006/table">
            <a:tbl>
              <a:tblPr/>
              <a:tblGrid>
                <a:gridCol w="1281268">
                  <a:extLst>
                    <a:ext uri="{9D8B030D-6E8A-4147-A177-3AD203B41FA5}">
                      <a16:colId xmlns:a16="http://schemas.microsoft.com/office/drawing/2014/main" val="20000"/>
                    </a:ext>
                  </a:extLst>
                </a:gridCol>
                <a:gridCol w="1022189">
                  <a:extLst>
                    <a:ext uri="{9D8B030D-6E8A-4147-A177-3AD203B41FA5}">
                      <a16:colId xmlns:a16="http://schemas.microsoft.com/office/drawing/2014/main" val="20001"/>
                    </a:ext>
                  </a:extLst>
                </a:gridCol>
                <a:gridCol w="1144662">
                  <a:extLst>
                    <a:ext uri="{9D8B030D-6E8A-4147-A177-3AD203B41FA5}">
                      <a16:colId xmlns:a16="http://schemas.microsoft.com/office/drawing/2014/main" val="20002"/>
                    </a:ext>
                  </a:extLst>
                </a:gridCol>
                <a:gridCol w="904425">
                  <a:extLst>
                    <a:ext uri="{9D8B030D-6E8A-4147-A177-3AD203B41FA5}">
                      <a16:colId xmlns:a16="http://schemas.microsoft.com/office/drawing/2014/main" val="20003"/>
                    </a:ext>
                  </a:extLst>
                </a:gridCol>
                <a:gridCol w="2336430">
                  <a:extLst>
                    <a:ext uri="{9D8B030D-6E8A-4147-A177-3AD203B41FA5}">
                      <a16:colId xmlns:a16="http://schemas.microsoft.com/office/drawing/2014/main" val="20004"/>
                    </a:ext>
                  </a:extLst>
                </a:gridCol>
                <a:gridCol w="2261062">
                  <a:extLst>
                    <a:ext uri="{9D8B030D-6E8A-4147-A177-3AD203B41FA5}">
                      <a16:colId xmlns:a16="http://schemas.microsoft.com/office/drawing/2014/main" val="20005"/>
                    </a:ext>
                  </a:extLst>
                </a:gridCol>
              </a:tblGrid>
              <a:tr h="886105">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1"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Cách</a:t>
                      </a:r>
                      <a:r>
                        <a:rPr kumimoji="0" lang="en-US" sz="1800" b="1"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a:t>
                      </a:r>
                      <a:r>
                        <a:rPr kumimoji="0" lang="en-US" sz="1800" b="1"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lây</a:t>
                      </a:r>
                      <a:r>
                        <a:rPr kumimoji="0" lang="en-US" sz="1800" b="1"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a:t>
                      </a:r>
                      <a:r>
                        <a:rPr kumimoji="0" lang="en-US" sz="1800" b="1"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truyền</a:t>
                      </a:r>
                      <a:endParaRPr kumimoji="0" lang="en-US" sz="1800" b="1"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endParaRPr>
                    </a:p>
                  </a:txBody>
                  <a:tcPr horzOverflow="overflow">
                    <a:lnL>
                      <a:noFill/>
                    </a:lnL>
                    <a:lnR>
                      <a:noFill/>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1" i="0" u="none" strike="noStrike" cap="none" normalizeH="0" baseline="0">
                          <a:ln>
                            <a:noFill/>
                          </a:ln>
                          <a:solidFill>
                            <a:srgbClr val="604A7B"/>
                          </a:solidFill>
                          <a:effectLst/>
                          <a:latin typeface="Arial" panose="020B0604020202020204" pitchFamily="34" charset="0"/>
                          <a:cs typeface="Times New Roman" panose="02020603050405020304" pitchFamily="18" charset="0"/>
                        </a:rPr>
                        <a:t>HIV</a:t>
                      </a:r>
                    </a:p>
                  </a:txBody>
                  <a:tcPr horzOverflow="overflow">
                    <a:lnL>
                      <a:noFill/>
                    </a:lnL>
                    <a:lnR>
                      <a:noFill/>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1" i="0" u="none" strike="noStrike" cap="none" normalizeH="0" baseline="0">
                          <a:ln>
                            <a:noFill/>
                          </a:ln>
                          <a:solidFill>
                            <a:srgbClr val="604A7B"/>
                          </a:solidFill>
                          <a:effectLst/>
                          <a:latin typeface="Arial" panose="020B0604020202020204" pitchFamily="34" charset="0"/>
                          <a:cs typeface="Times New Roman" panose="02020603050405020304" pitchFamily="18" charset="0"/>
                        </a:rPr>
                        <a:t>HBV</a:t>
                      </a:r>
                    </a:p>
                  </a:txBody>
                  <a:tcPr horzOverflow="overflow">
                    <a:lnL>
                      <a:noFill/>
                    </a:lnL>
                    <a:lnR>
                      <a:noFill/>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1" i="0" u="none" strike="noStrike" cap="none" normalizeH="0" baseline="0">
                          <a:ln>
                            <a:noFill/>
                          </a:ln>
                          <a:solidFill>
                            <a:srgbClr val="604A7B"/>
                          </a:solidFill>
                          <a:effectLst/>
                          <a:latin typeface="Arial" panose="020B0604020202020204" pitchFamily="34" charset="0"/>
                          <a:cs typeface="Times New Roman" panose="02020603050405020304" pitchFamily="18" charset="0"/>
                        </a:rPr>
                        <a:t>HCV</a:t>
                      </a:r>
                    </a:p>
                  </a:txBody>
                  <a:tcPr horzOverflow="overflow">
                    <a:lnL>
                      <a:noFill/>
                    </a:lnL>
                    <a:lnR>
                      <a:noFill/>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1" i="0" u="none" strike="noStrike" cap="none" normalizeH="0" baseline="0">
                          <a:ln>
                            <a:noFill/>
                          </a:ln>
                          <a:solidFill>
                            <a:srgbClr val="604A7B"/>
                          </a:solidFill>
                          <a:effectLst/>
                          <a:latin typeface="Arial" panose="020B0604020202020204" pitchFamily="34" charset="0"/>
                          <a:cs typeface="Times New Roman" panose="02020603050405020304" pitchFamily="18" charset="0"/>
                        </a:rPr>
                        <a:t>HBV ở bệnh nhân đồng nhiễm HIV</a:t>
                      </a:r>
                    </a:p>
                  </a:txBody>
                  <a:tcPr horzOverflow="overflow">
                    <a:lnL>
                      <a:noFill/>
                    </a:lnL>
                    <a:lnR>
                      <a:noFill/>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1" i="0" u="none" strike="noStrike" cap="none" normalizeH="0" baseline="0">
                          <a:ln>
                            <a:noFill/>
                          </a:ln>
                          <a:solidFill>
                            <a:srgbClr val="604A7B"/>
                          </a:solidFill>
                          <a:effectLst/>
                          <a:latin typeface="Arial" panose="020B0604020202020204" pitchFamily="34" charset="0"/>
                          <a:cs typeface="Times New Roman" panose="02020603050405020304" pitchFamily="18" charset="0"/>
                        </a:rPr>
                        <a:t>HCV ở bệnh nhân đồng nhiễm HIV</a:t>
                      </a:r>
                    </a:p>
                  </a:txBody>
                  <a:tcPr horzOverflow="overflow">
                    <a:lnL>
                      <a:noFill/>
                    </a:lnL>
                    <a:lnR>
                      <a:noFill/>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91958">
                <a:tc>
                  <a:txBody>
                    <a:bodyPr/>
                    <a:lstStyle/>
                    <a:p>
                      <a:pPr marL="342900" marR="0" lvl="0" indent="-342900" algn="l" defTabSz="914400" rtl="0" eaLnBrk="1" fontAlgn="base" latinLnBrk="0" hangingPunct="1">
                        <a:lnSpc>
                          <a:spcPct val="100000"/>
                        </a:lnSpc>
                        <a:spcBef>
                          <a:spcPct val="0"/>
                        </a:spcBef>
                        <a:spcAft>
                          <a:spcPct val="0"/>
                        </a:spcAft>
                        <a:buClrTx/>
                        <a:buSzTx/>
                        <a:buFontTx/>
                        <a:buNone/>
                      </a:pPr>
                      <a:endParaRPr kumimoji="0" lang="en-US" sz="1600" b="0" i="0" u="none" strike="noStrike" cap="none" normalizeH="0" baseline="0">
                        <a:ln>
                          <a:noFill/>
                        </a:ln>
                        <a:solidFill>
                          <a:srgbClr val="604A7B"/>
                        </a:solidFill>
                        <a:effectLst/>
                        <a:latin typeface="Arial" panose="020B0604020202020204" pitchFamily="34" charset="0"/>
                        <a:cs typeface="Arial" panose="020B0604020202020204" pitchFamily="34" charset="0"/>
                      </a:endParaRPr>
                    </a:p>
                  </a:txBody>
                  <a:tcPr horzOverflow="overflow">
                    <a:lnL>
                      <a:noFill/>
                    </a:lnL>
                    <a:lnR>
                      <a:noFill/>
                    </a:lnR>
                    <a:lnT w="57150" cap="flat" cmpd="sng" algn="ctr">
                      <a:solidFill>
                        <a:schemeClr val="accent1"/>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endParaRPr kumimoji="0" lang="en-US" sz="1600" b="0" i="0" u="none" strike="noStrike" cap="none" normalizeH="0" baseline="0">
                        <a:ln>
                          <a:noFill/>
                        </a:ln>
                        <a:solidFill>
                          <a:srgbClr val="604A7B"/>
                        </a:solidFill>
                        <a:effectLst/>
                        <a:latin typeface="Arial" panose="020B0604020202020204" pitchFamily="34" charset="0"/>
                        <a:cs typeface="Arial" panose="020B0604020202020204" pitchFamily="34" charset="0"/>
                      </a:endParaRPr>
                    </a:p>
                  </a:txBody>
                  <a:tcPr horzOverflow="overflow">
                    <a:lnL>
                      <a:noFill/>
                    </a:lnL>
                    <a:lnR>
                      <a:noFill/>
                    </a:lnR>
                    <a:lnT w="57150" cap="flat" cmpd="sng" algn="ctr">
                      <a:solidFill>
                        <a:schemeClr val="accent1"/>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endParaRPr kumimoji="0" lang="en-US" sz="1600" b="0" i="0" u="none" strike="noStrike" cap="none" normalizeH="0" baseline="0">
                        <a:ln>
                          <a:noFill/>
                        </a:ln>
                        <a:solidFill>
                          <a:srgbClr val="604A7B"/>
                        </a:solidFill>
                        <a:effectLst/>
                        <a:latin typeface="Arial" panose="020B0604020202020204" pitchFamily="34" charset="0"/>
                        <a:cs typeface="Arial" panose="020B0604020202020204" pitchFamily="34" charset="0"/>
                      </a:endParaRPr>
                    </a:p>
                  </a:txBody>
                  <a:tcPr horzOverflow="overflow">
                    <a:lnL>
                      <a:noFill/>
                    </a:lnL>
                    <a:lnR>
                      <a:noFill/>
                    </a:lnR>
                    <a:lnT w="57150" cap="flat" cmpd="sng" algn="ctr">
                      <a:solidFill>
                        <a:schemeClr val="accent1"/>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endParaRPr kumimoji="0" lang="en-US" sz="1600" b="0" i="0" u="none" strike="noStrike" cap="none" normalizeH="0" baseline="0">
                        <a:ln>
                          <a:noFill/>
                        </a:ln>
                        <a:solidFill>
                          <a:srgbClr val="604A7B"/>
                        </a:solidFill>
                        <a:effectLst/>
                        <a:latin typeface="Arial" panose="020B0604020202020204" pitchFamily="34" charset="0"/>
                        <a:cs typeface="Arial" panose="020B0604020202020204" pitchFamily="34" charset="0"/>
                      </a:endParaRPr>
                    </a:p>
                  </a:txBody>
                  <a:tcPr horzOverflow="overflow">
                    <a:lnL>
                      <a:noFill/>
                    </a:lnL>
                    <a:lnR>
                      <a:noFill/>
                    </a:lnR>
                    <a:lnT w="57150" cap="flat" cmpd="sng" algn="ctr">
                      <a:solidFill>
                        <a:schemeClr val="accent1"/>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endParaRPr kumimoji="0" lang="en-US" sz="1600" b="0" i="0" u="none" strike="noStrike" cap="none" normalizeH="0" baseline="0">
                        <a:ln>
                          <a:noFill/>
                        </a:ln>
                        <a:solidFill>
                          <a:srgbClr val="604A7B"/>
                        </a:solidFill>
                        <a:effectLst/>
                        <a:latin typeface="Arial" panose="020B0604020202020204" pitchFamily="34" charset="0"/>
                        <a:cs typeface="Arial" panose="020B0604020202020204" pitchFamily="34" charset="0"/>
                      </a:endParaRPr>
                    </a:p>
                  </a:txBody>
                  <a:tcPr horzOverflow="overflow">
                    <a:lnL>
                      <a:noFill/>
                    </a:lnL>
                    <a:lnR>
                      <a:noFill/>
                    </a:lnR>
                    <a:lnT w="57150" cap="flat" cmpd="sng" algn="ctr">
                      <a:solidFill>
                        <a:schemeClr val="accent1"/>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endParaRPr kumimoji="0" lang="en-US" sz="1600" b="0" i="0" u="none" strike="noStrike" cap="none" normalizeH="0" baseline="0">
                        <a:ln>
                          <a:noFill/>
                        </a:ln>
                        <a:solidFill>
                          <a:srgbClr val="604A7B"/>
                        </a:solidFill>
                        <a:effectLst/>
                        <a:latin typeface="Arial" panose="020B0604020202020204" pitchFamily="34" charset="0"/>
                        <a:cs typeface="Arial" panose="020B0604020202020204" pitchFamily="34" charset="0"/>
                      </a:endParaRPr>
                    </a:p>
                  </a:txBody>
                  <a:tcPr horzOverflow="overflow">
                    <a:lnL>
                      <a:noFill/>
                    </a:lnL>
                    <a:lnR>
                      <a:noFill/>
                    </a:lnR>
                    <a:lnT w="57150" cap="flat" cmpd="sng" algn="ctr">
                      <a:solidFill>
                        <a:schemeClr val="accent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633129">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0">
                          <a:ln>
                            <a:noFill/>
                          </a:ln>
                          <a:solidFill>
                            <a:srgbClr val="604A7B"/>
                          </a:solidFill>
                          <a:effectLst/>
                          <a:latin typeface="Arial" panose="020B0604020202020204" pitchFamily="34" charset="0"/>
                          <a:cs typeface="Times New Roman" panose="02020603050405020304" pitchFamily="18" charset="0"/>
                        </a:rPr>
                        <a:t>Chu sinh</a:t>
                      </a:r>
                    </a:p>
                  </a:txBody>
                  <a:tcP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0">
                          <a:ln>
                            <a:noFill/>
                          </a:ln>
                          <a:solidFill>
                            <a:srgbClr val="604A7B"/>
                          </a:solidFill>
                          <a:effectLst/>
                          <a:latin typeface="Arial" panose="020B0604020202020204" pitchFamily="34" charset="0"/>
                          <a:cs typeface="Times New Roman" panose="02020603050405020304" pitchFamily="18" charset="0"/>
                        </a:rPr>
                        <a:t>10-50%</a:t>
                      </a:r>
                    </a:p>
                  </a:txBody>
                  <a:tcP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0">
                          <a:ln>
                            <a:noFill/>
                          </a:ln>
                          <a:solidFill>
                            <a:srgbClr val="604A7B"/>
                          </a:solidFill>
                          <a:effectLst/>
                          <a:latin typeface="Arial" panose="020B0604020202020204" pitchFamily="34" charset="0"/>
                          <a:cs typeface="Times New Roman" panose="02020603050405020304" pitchFamily="18" charset="0"/>
                        </a:rPr>
                        <a:t>10-90%</a:t>
                      </a:r>
                    </a:p>
                  </a:txBody>
                  <a:tcP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0">
                          <a:ln>
                            <a:noFill/>
                          </a:ln>
                          <a:solidFill>
                            <a:srgbClr val="604A7B"/>
                          </a:solidFill>
                          <a:effectLst/>
                          <a:latin typeface="Arial" panose="020B0604020202020204" pitchFamily="34" charset="0"/>
                          <a:cs typeface="Times New Roman" panose="02020603050405020304" pitchFamily="18" charset="0"/>
                        </a:rPr>
                        <a:t>&lt;2-7%</a:t>
                      </a:r>
                    </a:p>
                  </a:txBody>
                  <a:tcP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0">
                          <a:ln>
                            <a:noFill/>
                          </a:ln>
                          <a:solidFill>
                            <a:srgbClr val="604A7B"/>
                          </a:solidFill>
                          <a:effectLst/>
                          <a:latin typeface="Arial" panose="020B0604020202020204" pitchFamily="34" charset="0"/>
                          <a:cs typeface="Times New Roman" panose="02020603050405020304" pitchFamily="18" charset="0"/>
                        </a:rPr>
                        <a:t>10-90% </a:t>
                      </a:r>
                      <a:r>
                        <a:rPr kumimoji="0" lang="en-US" sz="1800" b="0" i="0" u="none" strike="noStrike" cap="none" normalizeH="0" baseline="30000">
                          <a:ln>
                            <a:noFill/>
                          </a:ln>
                          <a:solidFill>
                            <a:srgbClr val="604A7B"/>
                          </a:solidFill>
                          <a:effectLst/>
                          <a:latin typeface="Arial" panose="020B0604020202020204" pitchFamily="34" charset="0"/>
                          <a:cs typeface="Times New Roman" panose="02020603050405020304" pitchFamily="18" charset="0"/>
                        </a:rPr>
                        <a:t>a</a:t>
                      </a:r>
                    </a:p>
                  </a:txBody>
                  <a:tcP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0">
                          <a:ln>
                            <a:noFill/>
                          </a:ln>
                          <a:solidFill>
                            <a:srgbClr val="604A7B"/>
                          </a:solidFill>
                          <a:effectLst/>
                          <a:latin typeface="Arial" panose="020B0604020202020204" pitchFamily="34" charset="0"/>
                          <a:cs typeface="Times New Roman" panose="02020603050405020304" pitchFamily="18" charset="0"/>
                        </a:rPr>
                        <a:t>trên 20%</a:t>
                      </a: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633129">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0">
                          <a:ln>
                            <a:noFill/>
                          </a:ln>
                          <a:solidFill>
                            <a:srgbClr val="604A7B"/>
                          </a:solidFill>
                          <a:effectLst/>
                          <a:latin typeface="Arial" panose="020B0604020202020204" pitchFamily="34" charset="0"/>
                          <a:cs typeface="Times New Roman" panose="02020603050405020304" pitchFamily="18" charset="0"/>
                        </a:rPr>
                        <a:t>Tình dục</a:t>
                      </a:r>
                    </a:p>
                  </a:txBody>
                  <a:tcP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0">
                          <a:ln>
                            <a:noFill/>
                          </a:ln>
                          <a:solidFill>
                            <a:srgbClr val="604A7B"/>
                          </a:solidFill>
                          <a:effectLst/>
                          <a:latin typeface="Arial" panose="020B0604020202020204" pitchFamily="34" charset="0"/>
                          <a:cs typeface="Times New Roman" panose="02020603050405020304" pitchFamily="18" charset="0"/>
                        </a:rPr>
                        <a:t>1-3%</a:t>
                      </a:r>
                    </a:p>
                  </a:txBody>
                  <a:tcP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0">
                          <a:ln>
                            <a:noFill/>
                          </a:ln>
                          <a:solidFill>
                            <a:srgbClr val="604A7B"/>
                          </a:solidFill>
                          <a:effectLst/>
                          <a:latin typeface="Arial" panose="020B0604020202020204" pitchFamily="34" charset="0"/>
                          <a:cs typeface="Times New Roman" panose="02020603050405020304" pitchFamily="18" charset="0"/>
                        </a:rPr>
                        <a:t>trên 90%</a:t>
                      </a:r>
                    </a:p>
                  </a:txBody>
                  <a:tcP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0">
                          <a:ln>
                            <a:noFill/>
                          </a:ln>
                          <a:solidFill>
                            <a:srgbClr val="604A7B"/>
                          </a:solidFill>
                          <a:effectLst/>
                          <a:latin typeface="Arial" panose="020B0604020202020204" pitchFamily="34" charset="0"/>
                          <a:cs typeface="Times New Roman" panose="02020603050405020304" pitchFamily="18" charset="0"/>
                        </a:rPr>
                        <a:t>&lt;1%</a:t>
                      </a:r>
                    </a:p>
                  </a:txBody>
                  <a:tcP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trên</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90% </a:t>
                      </a:r>
                      <a:r>
                        <a:rPr kumimoji="0" lang="en-US" sz="1800" b="0" i="0" u="none" strike="noStrike" cap="none" normalizeH="0" baseline="30000" dirty="0">
                          <a:ln>
                            <a:noFill/>
                          </a:ln>
                          <a:solidFill>
                            <a:srgbClr val="604A7B"/>
                          </a:solidFill>
                          <a:effectLst/>
                          <a:latin typeface="Arial" panose="020B0604020202020204" pitchFamily="34" charset="0"/>
                          <a:cs typeface="Times New Roman" panose="02020603050405020304" pitchFamily="18" charset="0"/>
                        </a:rPr>
                        <a:t>b</a:t>
                      </a:r>
                    </a:p>
                  </a:txBody>
                  <a:tcP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0">
                          <a:ln>
                            <a:noFill/>
                          </a:ln>
                          <a:solidFill>
                            <a:srgbClr val="604A7B"/>
                          </a:solidFill>
                          <a:effectLst/>
                          <a:latin typeface="Arial" panose="020B0604020202020204" pitchFamily="34" charset="0"/>
                          <a:cs typeface="Times New Roman" panose="02020603050405020304" pitchFamily="18" charset="0"/>
                        </a:rPr>
                        <a:t>&lt;4%</a:t>
                      </a: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3"/>
                  </a:ext>
                </a:extLst>
              </a:tr>
              <a:tr h="631747">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0">
                          <a:ln>
                            <a:noFill/>
                          </a:ln>
                          <a:solidFill>
                            <a:srgbClr val="604A7B"/>
                          </a:solidFill>
                          <a:effectLst/>
                          <a:latin typeface="Arial" panose="020B0604020202020204" pitchFamily="34" charset="0"/>
                          <a:cs typeface="Times New Roman" panose="02020603050405020304" pitchFamily="18" charset="0"/>
                        </a:rPr>
                        <a:t>Kim đâm</a:t>
                      </a:r>
                    </a:p>
                  </a:txBody>
                  <a:tcPr horzOverflow="overflow">
                    <a:lnL>
                      <a:noFill/>
                    </a:lnL>
                    <a:lnR>
                      <a:noFill/>
                    </a:lnR>
                    <a:lnT>
                      <a:noFill/>
                    </a:lnT>
                    <a:lnB w="5715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0">
                          <a:ln>
                            <a:noFill/>
                          </a:ln>
                          <a:solidFill>
                            <a:srgbClr val="604A7B"/>
                          </a:solidFill>
                          <a:effectLst/>
                          <a:latin typeface="Arial" panose="020B0604020202020204" pitchFamily="34" charset="0"/>
                          <a:cs typeface="Times New Roman" panose="02020603050405020304" pitchFamily="18" charset="0"/>
                        </a:rPr>
                        <a:t>0,3%</a:t>
                      </a:r>
                    </a:p>
                  </a:txBody>
                  <a:tcPr horzOverflow="overflow">
                    <a:lnL>
                      <a:noFill/>
                    </a:lnL>
                    <a:lnR>
                      <a:noFill/>
                    </a:lnR>
                    <a:lnT>
                      <a:noFill/>
                    </a:lnT>
                    <a:lnB w="5715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0">
                          <a:ln>
                            <a:noFill/>
                          </a:ln>
                          <a:solidFill>
                            <a:srgbClr val="604A7B"/>
                          </a:solidFill>
                          <a:effectLst/>
                          <a:latin typeface="Arial" panose="020B0604020202020204" pitchFamily="34" charset="0"/>
                          <a:cs typeface="Times New Roman" panose="02020603050405020304" pitchFamily="18" charset="0"/>
                        </a:rPr>
                        <a:t>30%</a:t>
                      </a:r>
                    </a:p>
                  </a:txBody>
                  <a:tcPr horzOverflow="overflow">
                    <a:lnL>
                      <a:noFill/>
                    </a:lnL>
                    <a:lnR>
                      <a:noFill/>
                    </a:lnR>
                    <a:lnT>
                      <a:noFill/>
                    </a:lnT>
                    <a:lnB w="5715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0">
                          <a:ln>
                            <a:noFill/>
                          </a:ln>
                          <a:solidFill>
                            <a:srgbClr val="604A7B"/>
                          </a:solidFill>
                          <a:effectLst/>
                          <a:latin typeface="Arial" panose="020B0604020202020204" pitchFamily="34" charset="0"/>
                          <a:cs typeface="Times New Roman" panose="02020603050405020304" pitchFamily="18" charset="0"/>
                        </a:rPr>
                        <a:t>2-8%</a:t>
                      </a:r>
                    </a:p>
                  </a:txBody>
                  <a:tcPr horzOverflow="overflow">
                    <a:lnL>
                      <a:noFill/>
                    </a:lnL>
                    <a:lnR>
                      <a:noFill/>
                    </a:lnR>
                    <a:lnT>
                      <a:noFill/>
                    </a:lnT>
                    <a:lnB w="5715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0">
                          <a:ln>
                            <a:noFill/>
                          </a:ln>
                          <a:solidFill>
                            <a:srgbClr val="604A7B"/>
                          </a:solidFill>
                          <a:effectLst/>
                          <a:latin typeface="Arial" panose="020B0604020202020204" pitchFamily="34" charset="0"/>
                          <a:cs typeface="Times New Roman" panose="02020603050405020304" pitchFamily="18" charset="0"/>
                        </a:rPr>
                        <a:t>Không biết</a:t>
                      </a:r>
                    </a:p>
                  </a:txBody>
                  <a:tcPr horzOverflow="overflow">
                    <a:lnL>
                      <a:noFill/>
                    </a:lnL>
                    <a:lnR>
                      <a:noFill/>
                    </a:lnR>
                    <a:lnT>
                      <a:noFill/>
                    </a:lnT>
                    <a:lnB w="5715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0">
                          <a:ln>
                            <a:noFill/>
                          </a:ln>
                          <a:solidFill>
                            <a:srgbClr val="604A7B"/>
                          </a:solidFill>
                          <a:effectLst/>
                          <a:latin typeface="Arial" panose="020B0604020202020204" pitchFamily="34" charset="0"/>
                          <a:cs typeface="Times New Roman" panose="02020603050405020304" pitchFamily="18" charset="0"/>
                        </a:rPr>
                        <a:t>Không biết</a:t>
                      </a:r>
                    </a:p>
                  </a:txBody>
                  <a:tcPr horzOverflow="overflow">
                    <a:lnL>
                      <a:noFill/>
                    </a:lnL>
                    <a:lnR>
                      <a:noFill/>
                    </a:lnR>
                    <a:lnT>
                      <a:noFill/>
                    </a:lnT>
                    <a:lnB w="5715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229500">
                <a:tc gridSpan="6">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30000" dirty="0">
                          <a:ln>
                            <a:noFill/>
                          </a:ln>
                          <a:solidFill>
                            <a:srgbClr val="604A7B"/>
                          </a:solidFill>
                          <a:effectLst/>
                          <a:latin typeface="Arial" panose="020B0604020202020204" pitchFamily="34" charset="0"/>
                          <a:cs typeface="Times New Roman" panose="02020603050405020304" pitchFamily="18" charset="0"/>
                        </a:rPr>
                        <a:t>a</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Nguy</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cơ</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lây</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truyền</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10-40% </a:t>
                      </a: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nếu</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mẹ</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HBsAg</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 </a:t>
                      </a: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nhưng</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HBeAg</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 </a:t>
                      </a:r>
                    </a:p>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nguy</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cơ</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sẽ</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cao</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hơn</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tới</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90%) </a:t>
                      </a: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nếu</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mẹ</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có</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HBeAg</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a:t>
                      </a:r>
                    </a:p>
                    <a:p>
                      <a:pPr marL="342900" marR="0" lvl="0" indent="-342900" algn="l" defTabSz="914400" rtl="0" eaLnBrk="0" fontAlgn="base" latinLnBrk="0" hangingPunct="0">
                        <a:lnSpc>
                          <a:spcPct val="100000"/>
                        </a:lnSpc>
                        <a:spcBef>
                          <a:spcPct val="0"/>
                        </a:spcBef>
                        <a:spcAft>
                          <a:spcPct val="0"/>
                        </a:spcAft>
                        <a:buClrTx/>
                        <a:buSzTx/>
                        <a:buFontTx/>
                        <a:buNone/>
                      </a:pPr>
                      <a:r>
                        <a:rPr kumimoji="0" lang="en-US" sz="1800" b="0" i="0" u="none" strike="noStrike" cap="none" normalizeH="0" baseline="30000" dirty="0">
                          <a:ln>
                            <a:noFill/>
                          </a:ln>
                          <a:solidFill>
                            <a:srgbClr val="604A7B"/>
                          </a:solidFill>
                          <a:effectLst/>
                          <a:latin typeface="Arial" panose="020B0604020202020204" pitchFamily="34" charset="0"/>
                          <a:cs typeface="Times New Roman" panose="02020603050405020304" pitchFamily="18" charset="0"/>
                        </a:rPr>
                        <a:t>b</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Phụ</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thuộc</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vào</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nồng</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604A7B"/>
                          </a:solidFill>
                          <a:effectLst/>
                          <a:latin typeface="Arial" panose="020B0604020202020204" pitchFamily="34" charset="0"/>
                          <a:cs typeface="Times New Roman" panose="02020603050405020304" pitchFamily="18" charset="0"/>
                        </a:rPr>
                        <a:t>độ</a:t>
                      </a:r>
                      <a:r>
                        <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rPr>
                        <a:t> HBV DNA</a:t>
                      </a:r>
                    </a:p>
                    <a:p>
                      <a:pPr marL="342900" marR="0" lvl="0" indent="-342900" algn="l" defTabSz="914400" rtl="0" eaLnBrk="1" fontAlgn="base" latinLnBrk="0" hangingPunct="1">
                        <a:lnSpc>
                          <a:spcPct val="100000"/>
                        </a:lnSpc>
                        <a:spcBef>
                          <a:spcPct val="0"/>
                        </a:spcBef>
                        <a:spcAft>
                          <a:spcPct val="0"/>
                        </a:spcAft>
                        <a:buClrTx/>
                        <a:buSzTx/>
                        <a:buFontTx/>
                        <a:buNone/>
                      </a:pPr>
                      <a:endParaRPr kumimoji="0" lang="es-E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pPr>
                      <a:r>
                        <a:rPr kumimoji="0" lang="en-US" sz="1800" b="1" i="0" u="none" strike="noStrike" cap="none" normalizeH="0" baseline="0" dirty="0" err="1">
                          <a:ln>
                            <a:noFill/>
                          </a:ln>
                          <a:solidFill>
                            <a:srgbClr val="953735"/>
                          </a:solidFill>
                          <a:effectLst/>
                          <a:latin typeface="Arial" panose="020B0604020202020204" pitchFamily="34" charset="0"/>
                          <a:cs typeface="Times New Roman" panose="02020603050405020304" pitchFamily="18" charset="0"/>
                        </a:rPr>
                        <a:t>Lây</a:t>
                      </a:r>
                      <a:r>
                        <a:rPr kumimoji="0" lang="en-US" sz="1800" b="1" i="0" u="none" strike="noStrike" cap="none" normalizeH="0" baseline="0" dirty="0">
                          <a:ln>
                            <a:noFill/>
                          </a:ln>
                          <a:solidFill>
                            <a:srgbClr val="953735"/>
                          </a:solidFill>
                          <a:effectLst/>
                          <a:latin typeface="Arial" panose="020B0604020202020204" pitchFamily="34" charset="0"/>
                          <a:cs typeface="Times New Roman" panose="02020603050405020304" pitchFamily="18" charset="0"/>
                        </a:rPr>
                        <a:t> </a:t>
                      </a:r>
                      <a:r>
                        <a:rPr kumimoji="0" lang="en-US" sz="1800" b="1" i="0" u="none" strike="noStrike" cap="none" normalizeH="0" baseline="0" dirty="0" err="1">
                          <a:ln>
                            <a:noFill/>
                          </a:ln>
                          <a:solidFill>
                            <a:srgbClr val="953735"/>
                          </a:solidFill>
                          <a:effectLst/>
                          <a:latin typeface="Arial" panose="020B0604020202020204" pitchFamily="34" charset="0"/>
                          <a:cs typeface="Times New Roman" panose="02020603050405020304" pitchFamily="18" charset="0"/>
                        </a:rPr>
                        <a:t>truyền</a:t>
                      </a:r>
                      <a:r>
                        <a:rPr kumimoji="0" lang="en-US" sz="1800" b="1" i="0" u="none" strike="noStrike" cap="none" normalizeH="0" baseline="0" dirty="0">
                          <a:ln>
                            <a:noFill/>
                          </a:ln>
                          <a:solidFill>
                            <a:srgbClr val="953735"/>
                          </a:solidFill>
                          <a:effectLst/>
                          <a:latin typeface="Arial" panose="020B0604020202020204" pitchFamily="34" charset="0"/>
                          <a:cs typeface="Times New Roman" panose="02020603050405020304" pitchFamily="18" charset="0"/>
                        </a:rPr>
                        <a:t> qua </a:t>
                      </a:r>
                      <a:r>
                        <a:rPr kumimoji="0" lang="en-US" sz="1800" b="1" i="0" u="none" strike="noStrike" cap="none" normalizeH="0" baseline="0" dirty="0" err="1">
                          <a:ln>
                            <a:noFill/>
                          </a:ln>
                          <a:solidFill>
                            <a:srgbClr val="953735"/>
                          </a:solidFill>
                          <a:effectLst/>
                          <a:latin typeface="Arial" panose="020B0604020202020204" pitchFamily="34" charset="0"/>
                          <a:cs typeface="Times New Roman" panose="02020603050405020304" pitchFamily="18" charset="0"/>
                        </a:rPr>
                        <a:t>sữa</a:t>
                      </a:r>
                      <a:r>
                        <a:rPr kumimoji="0" lang="en-US" sz="1800" b="1" i="0" u="none" strike="noStrike" cap="none" normalizeH="0" baseline="0" dirty="0">
                          <a:ln>
                            <a:noFill/>
                          </a:ln>
                          <a:solidFill>
                            <a:srgbClr val="953735"/>
                          </a:solidFill>
                          <a:effectLst/>
                          <a:latin typeface="Arial" panose="020B0604020202020204" pitchFamily="34" charset="0"/>
                          <a:cs typeface="Times New Roman" panose="02020603050405020304" pitchFamily="18" charset="0"/>
                        </a:rPr>
                        <a:t> </a:t>
                      </a:r>
                      <a:r>
                        <a:rPr kumimoji="0" lang="en-US" sz="1800" b="1" i="0" u="none" strike="noStrike" cap="none" normalizeH="0" baseline="0" dirty="0" err="1">
                          <a:ln>
                            <a:noFill/>
                          </a:ln>
                          <a:solidFill>
                            <a:srgbClr val="953735"/>
                          </a:solidFill>
                          <a:effectLst/>
                          <a:latin typeface="Arial" panose="020B0604020202020204" pitchFamily="34" charset="0"/>
                          <a:cs typeface="Times New Roman" panose="02020603050405020304" pitchFamily="18" charset="0"/>
                        </a:rPr>
                        <a:t>mẹ</a:t>
                      </a:r>
                      <a:r>
                        <a:rPr kumimoji="0" lang="en-US" sz="1800" b="1" i="0" u="none" strike="noStrike" cap="none" normalizeH="0" baseline="0" dirty="0">
                          <a:ln>
                            <a:noFill/>
                          </a:ln>
                          <a:solidFill>
                            <a:srgbClr val="953735"/>
                          </a:solidFill>
                          <a:effectLst/>
                          <a:latin typeface="Arial" panose="020B0604020202020204" pitchFamily="34" charset="0"/>
                          <a:cs typeface="Times New Roman" panose="02020603050405020304" pitchFamily="18" charset="0"/>
                        </a:rPr>
                        <a:t>:</a:t>
                      </a:r>
                    </a:p>
                    <a:p>
                      <a:pPr marL="342900" marR="0" lvl="0" indent="-342900" algn="l" defTabSz="914400" rtl="0" eaLnBrk="0" fontAlgn="base" latinLnBrk="0" hangingPunct="0">
                        <a:lnSpc>
                          <a:spcPct val="100000"/>
                        </a:lnSpc>
                        <a:spcBef>
                          <a:spcPct val="0"/>
                        </a:spcBef>
                        <a:spcAft>
                          <a:spcPct val="0"/>
                        </a:spcAft>
                        <a:buClrTx/>
                        <a:buSzTx/>
                        <a:buFontTx/>
                        <a:buNone/>
                      </a:pPr>
                      <a:r>
                        <a:rPr kumimoji="0" lang="en-US" sz="1800" b="0" i="0" u="none" strike="noStrike" cap="none" normalizeH="0" baseline="0" dirty="0">
                          <a:ln>
                            <a:noFill/>
                          </a:ln>
                          <a:solidFill>
                            <a:srgbClr val="953735"/>
                          </a:solidFill>
                          <a:effectLst/>
                          <a:latin typeface="Arial" panose="020B0604020202020204" pitchFamily="34" charset="0"/>
                          <a:cs typeface="Times New Roman" panose="02020603050405020304" pitchFamily="18" charset="0"/>
                        </a:rPr>
                        <a:t>HIV: 10- 15%</a:t>
                      </a:r>
                    </a:p>
                    <a:p>
                      <a:pPr marL="342900" marR="0" lvl="0" indent="-342900" algn="l" defTabSz="914400" rtl="0" eaLnBrk="0" fontAlgn="base" latinLnBrk="0" hangingPunct="0">
                        <a:lnSpc>
                          <a:spcPct val="100000"/>
                        </a:lnSpc>
                        <a:spcBef>
                          <a:spcPct val="0"/>
                        </a:spcBef>
                        <a:spcAft>
                          <a:spcPct val="0"/>
                        </a:spcAft>
                        <a:buClrTx/>
                        <a:buSzTx/>
                        <a:buFontTx/>
                        <a:buNone/>
                      </a:pPr>
                      <a:r>
                        <a:rPr kumimoji="0" lang="en-US" sz="1800" b="0" i="0" u="none" strike="noStrike" cap="none" normalizeH="0" baseline="0" dirty="0">
                          <a:ln>
                            <a:noFill/>
                          </a:ln>
                          <a:solidFill>
                            <a:srgbClr val="953735"/>
                          </a:solidFill>
                          <a:effectLst/>
                          <a:latin typeface="Arial" panose="020B0604020202020204" pitchFamily="34" charset="0"/>
                          <a:cs typeface="Times New Roman" panose="02020603050405020304" pitchFamily="18" charset="0"/>
                        </a:rPr>
                        <a:t>HBV: </a:t>
                      </a:r>
                      <a:r>
                        <a:rPr kumimoji="0" lang="en-US" sz="1800" b="0" i="0" u="none" strike="noStrike" cap="none" normalizeH="0" baseline="0" dirty="0" err="1">
                          <a:ln>
                            <a:noFill/>
                          </a:ln>
                          <a:solidFill>
                            <a:srgbClr val="953735"/>
                          </a:solidFill>
                          <a:effectLst/>
                          <a:latin typeface="Arial" panose="020B0604020202020204" pitchFamily="34" charset="0"/>
                          <a:cs typeface="Times New Roman" panose="02020603050405020304" pitchFamily="18" charset="0"/>
                        </a:rPr>
                        <a:t>Có</a:t>
                      </a:r>
                      <a:r>
                        <a:rPr kumimoji="0" lang="en-US" sz="1800" b="0" i="0" u="none" strike="noStrike" cap="none" normalizeH="0" baseline="0" dirty="0">
                          <a:ln>
                            <a:noFill/>
                          </a:ln>
                          <a:solidFill>
                            <a:srgbClr val="953735"/>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953735"/>
                          </a:solidFill>
                          <a:effectLst/>
                          <a:latin typeface="Arial" panose="020B0604020202020204" pitchFamily="34" charset="0"/>
                          <a:cs typeface="Times New Roman" panose="02020603050405020304" pitchFamily="18" charset="0"/>
                        </a:rPr>
                        <a:t>tìm</a:t>
                      </a:r>
                      <a:r>
                        <a:rPr kumimoji="0" lang="en-US" sz="1800" b="0" i="0" u="none" strike="noStrike" cap="none" normalizeH="0" baseline="0" dirty="0">
                          <a:ln>
                            <a:noFill/>
                          </a:ln>
                          <a:solidFill>
                            <a:srgbClr val="953735"/>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953735"/>
                          </a:solidFill>
                          <a:effectLst/>
                          <a:latin typeface="Arial" panose="020B0604020202020204" pitchFamily="34" charset="0"/>
                          <a:cs typeface="Times New Roman" panose="02020603050405020304" pitchFamily="18" charset="0"/>
                        </a:rPr>
                        <a:t>thấy</a:t>
                      </a:r>
                      <a:r>
                        <a:rPr kumimoji="0" lang="en-US" sz="1800" b="0" i="0" u="none" strike="noStrike" cap="none" normalizeH="0" baseline="0" dirty="0">
                          <a:ln>
                            <a:noFill/>
                          </a:ln>
                          <a:solidFill>
                            <a:srgbClr val="953735"/>
                          </a:solidFill>
                          <a:effectLst/>
                          <a:latin typeface="Arial" panose="020B0604020202020204" pitchFamily="34" charset="0"/>
                          <a:cs typeface="Times New Roman" panose="02020603050405020304" pitchFamily="18" charset="0"/>
                        </a:rPr>
                        <a:t> HBV </a:t>
                      </a:r>
                      <a:r>
                        <a:rPr kumimoji="0" lang="en-US" sz="1800" b="0" i="0" u="none" strike="noStrike" cap="none" normalizeH="0" baseline="0" dirty="0" err="1">
                          <a:ln>
                            <a:noFill/>
                          </a:ln>
                          <a:solidFill>
                            <a:srgbClr val="953735"/>
                          </a:solidFill>
                          <a:effectLst/>
                          <a:latin typeface="Arial" panose="020B0604020202020204" pitchFamily="34" charset="0"/>
                          <a:cs typeface="Times New Roman" panose="02020603050405020304" pitchFamily="18" charset="0"/>
                        </a:rPr>
                        <a:t>trong</a:t>
                      </a:r>
                      <a:r>
                        <a:rPr kumimoji="0" lang="en-US" sz="1800" b="0" i="0" u="none" strike="noStrike" cap="none" normalizeH="0" baseline="0" dirty="0">
                          <a:ln>
                            <a:noFill/>
                          </a:ln>
                          <a:solidFill>
                            <a:srgbClr val="953735"/>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953735"/>
                          </a:solidFill>
                          <a:effectLst/>
                          <a:latin typeface="Arial" panose="020B0604020202020204" pitchFamily="34" charset="0"/>
                          <a:cs typeface="Times New Roman" panose="02020603050405020304" pitchFamily="18" charset="0"/>
                        </a:rPr>
                        <a:t>sữa</a:t>
                      </a:r>
                      <a:r>
                        <a:rPr kumimoji="0" lang="en-US" sz="1800" b="0" i="0" u="none" strike="noStrike" cap="none" normalizeH="0" baseline="0" dirty="0">
                          <a:ln>
                            <a:noFill/>
                          </a:ln>
                          <a:solidFill>
                            <a:srgbClr val="953735"/>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953735"/>
                          </a:solidFill>
                          <a:effectLst/>
                          <a:latin typeface="Arial" panose="020B0604020202020204" pitchFamily="34" charset="0"/>
                          <a:cs typeface="Times New Roman" panose="02020603050405020304" pitchFamily="18" charset="0"/>
                        </a:rPr>
                        <a:t>mẹ</a:t>
                      </a:r>
                      <a:r>
                        <a:rPr kumimoji="0" lang="en-US" sz="1800" b="0" i="0" u="none" strike="noStrike" cap="none" normalizeH="0" baseline="0" dirty="0">
                          <a:ln>
                            <a:noFill/>
                          </a:ln>
                          <a:solidFill>
                            <a:srgbClr val="953735"/>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953735"/>
                          </a:solidFill>
                          <a:effectLst/>
                          <a:latin typeface="Arial" panose="020B0604020202020204" pitchFamily="34" charset="0"/>
                          <a:cs typeface="Times New Roman" panose="02020603050405020304" pitchFamily="18" charset="0"/>
                        </a:rPr>
                        <a:t>nhưng</a:t>
                      </a:r>
                      <a:r>
                        <a:rPr kumimoji="0" lang="en-US" sz="1800" b="0" i="0" u="none" strike="noStrike" cap="none" normalizeH="0" baseline="0" dirty="0">
                          <a:ln>
                            <a:noFill/>
                          </a:ln>
                          <a:solidFill>
                            <a:srgbClr val="953735"/>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953735"/>
                          </a:solidFill>
                          <a:effectLst/>
                          <a:latin typeface="Arial" panose="020B0604020202020204" pitchFamily="34" charset="0"/>
                          <a:cs typeface="Times New Roman" panose="02020603050405020304" pitchFamily="18" charset="0"/>
                        </a:rPr>
                        <a:t>bú</a:t>
                      </a:r>
                      <a:r>
                        <a:rPr kumimoji="0" lang="en-US" sz="1800" b="0" i="0" u="none" strike="noStrike" cap="none" normalizeH="0" baseline="0" dirty="0">
                          <a:ln>
                            <a:noFill/>
                          </a:ln>
                          <a:solidFill>
                            <a:srgbClr val="953735"/>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953735"/>
                          </a:solidFill>
                          <a:effectLst/>
                          <a:latin typeface="Arial" panose="020B0604020202020204" pitchFamily="34" charset="0"/>
                          <a:cs typeface="Times New Roman" panose="02020603050405020304" pitchFamily="18" charset="0"/>
                        </a:rPr>
                        <a:t>sữa</a:t>
                      </a:r>
                      <a:r>
                        <a:rPr kumimoji="0" lang="en-US" sz="1800" b="0" i="0" u="none" strike="noStrike" cap="none" normalizeH="0" baseline="0" dirty="0">
                          <a:ln>
                            <a:noFill/>
                          </a:ln>
                          <a:solidFill>
                            <a:srgbClr val="953735"/>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953735"/>
                          </a:solidFill>
                          <a:effectLst/>
                          <a:latin typeface="Arial" panose="020B0604020202020204" pitchFamily="34" charset="0"/>
                          <a:cs typeface="Times New Roman" panose="02020603050405020304" pitchFamily="18" charset="0"/>
                        </a:rPr>
                        <a:t>mẹ</a:t>
                      </a:r>
                      <a:r>
                        <a:rPr kumimoji="0" lang="en-US" sz="1800" b="0" i="0" u="none" strike="noStrike" cap="none" normalizeH="0" baseline="0" dirty="0">
                          <a:ln>
                            <a:noFill/>
                          </a:ln>
                          <a:solidFill>
                            <a:srgbClr val="953735"/>
                          </a:solidFill>
                          <a:effectLst/>
                          <a:latin typeface="Arial" panose="020B0604020202020204" pitchFamily="34" charset="0"/>
                          <a:cs typeface="Times New Roman" panose="02020603050405020304" pitchFamily="18" charset="0"/>
                        </a:rPr>
                        <a:t> an </a:t>
                      </a:r>
                      <a:r>
                        <a:rPr kumimoji="0" lang="en-US" sz="1800" b="0" i="0" u="none" strike="noStrike" cap="none" normalizeH="0" baseline="0" dirty="0" err="1">
                          <a:ln>
                            <a:noFill/>
                          </a:ln>
                          <a:solidFill>
                            <a:srgbClr val="953735"/>
                          </a:solidFill>
                          <a:effectLst/>
                          <a:latin typeface="Arial" panose="020B0604020202020204" pitchFamily="34" charset="0"/>
                          <a:cs typeface="Times New Roman" panose="02020603050405020304" pitchFamily="18" charset="0"/>
                        </a:rPr>
                        <a:t>toàn</a:t>
                      </a:r>
                      <a:r>
                        <a:rPr kumimoji="0" lang="en-US" sz="1800" b="0" i="0" u="none" strike="noStrike" cap="none" normalizeH="0" baseline="0" dirty="0">
                          <a:ln>
                            <a:noFill/>
                          </a:ln>
                          <a:solidFill>
                            <a:srgbClr val="953735"/>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953735"/>
                          </a:solidFill>
                          <a:effectLst/>
                          <a:latin typeface="Arial" panose="020B0604020202020204" pitchFamily="34" charset="0"/>
                          <a:cs typeface="Times New Roman" panose="02020603050405020304" pitchFamily="18" charset="0"/>
                        </a:rPr>
                        <a:t>với</a:t>
                      </a:r>
                      <a:r>
                        <a:rPr kumimoji="0" lang="en-US" sz="1800" b="0" i="0" u="none" strike="noStrike" cap="none" normalizeH="0" baseline="0" dirty="0">
                          <a:ln>
                            <a:noFill/>
                          </a:ln>
                          <a:solidFill>
                            <a:srgbClr val="953735"/>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953735"/>
                          </a:solidFill>
                          <a:effectLst/>
                          <a:latin typeface="Arial" panose="020B0604020202020204" pitchFamily="34" charset="0"/>
                          <a:cs typeface="Times New Roman" panose="02020603050405020304" pitchFamily="18" charset="0"/>
                        </a:rPr>
                        <a:t>trẻ</a:t>
                      </a:r>
                      <a:r>
                        <a:rPr kumimoji="0" lang="en-US" sz="1800" b="0" i="0" u="none" strike="noStrike" cap="none" normalizeH="0" baseline="0" dirty="0">
                          <a:ln>
                            <a:noFill/>
                          </a:ln>
                          <a:solidFill>
                            <a:srgbClr val="953735"/>
                          </a:solidFill>
                          <a:effectLst/>
                          <a:latin typeface="Arial" panose="020B0604020202020204" pitchFamily="34" charset="0"/>
                          <a:cs typeface="Times New Roman" panose="02020603050405020304" pitchFamily="18" charset="0"/>
                        </a:rPr>
                        <a:t> </a:t>
                      </a:r>
                      <a:r>
                        <a:rPr kumimoji="0" lang="en-US" sz="1800" b="0" i="0" u="none" strike="noStrike" cap="none" normalizeH="0" baseline="0" dirty="0" err="1">
                          <a:ln>
                            <a:noFill/>
                          </a:ln>
                          <a:solidFill>
                            <a:srgbClr val="953735"/>
                          </a:solidFill>
                          <a:effectLst/>
                          <a:latin typeface="Arial" panose="020B0604020202020204" pitchFamily="34" charset="0"/>
                          <a:cs typeface="Times New Roman" panose="02020603050405020304" pitchFamily="18" charset="0"/>
                        </a:rPr>
                        <a:t>tiêm</a:t>
                      </a:r>
                      <a:r>
                        <a:rPr kumimoji="0" lang="en-US" sz="1800" b="0" i="0" u="none" strike="noStrike" cap="none" normalizeH="0" baseline="0" dirty="0">
                          <a:ln>
                            <a:noFill/>
                          </a:ln>
                          <a:solidFill>
                            <a:srgbClr val="953735"/>
                          </a:solidFill>
                          <a:effectLst/>
                          <a:latin typeface="Arial" panose="020B0604020202020204" pitchFamily="34" charset="0"/>
                          <a:cs typeface="Times New Roman" panose="02020603050405020304" pitchFamily="18" charset="0"/>
                        </a:rPr>
                        <a:t> vaccine</a:t>
                      </a:r>
                    </a:p>
                    <a:p>
                      <a:pPr marL="342900" marR="0" lvl="0" indent="-342900" algn="l"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0" dirty="0">
                          <a:ln>
                            <a:noFill/>
                          </a:ln>
                          <a:solidFill>
                            <a:srgbClr val="953735"/>
                          </a:solidFill>
                          <a:effectLst/>
                          <a:latin typeface="Arial" panose="020B0604020202020204" pitchFamily="34" charset="0"/>
                          <a:cs typeface="Times New Roman" panose="02020603050405020304" pitchFamily="18" charset="0"/>
                        </a:rPr>
                        <a:t>HCV: </a:t>
                      </a:r>
                      <a:r>
                        <a:rPr kumimoji="0" lang="en-AU" sz="1800" b="0" i="0" u="none" strike="noStrike" cap="none" normalizeH="0" baseline="0" dirty="0">
                          <a:ln>
                            <a:noFill/>
                          </a:ln>
                          <a:solidFill>
                            <a:srgbClr val="953735"/>
                          </a:solidFill>
                          <a:effectLst/>
                          <a:latin typeface="Calibri" panose="020F0502020204030204" pitchFamily="34" charset="0"/>
                          <a:cs typeface="Times New Roman" panose="02020603050405020304" pitchFamily="18" charset="0"/>
                        </a:rPr>
                        <a:t>V</a:t>
                      </a:r>
                      <a:r>
                        <a:rPr kumimoji="0" lang="vi-VN" sz="1800" b="0" i="0" u="none" strike="noStrike" cap="none" normalizeH="0" baseline="0" dirty="0">
                          <a:ln>
                            <a:noFill/>
                          </a:ln>
                          <a:solidFill>
                            <a:srgbClr val="953735"/>
                          </a:solidFill>
                          <a:effectLst/>
                          <a:latin typeface="Arial" panose="020B0604020202020204" pitchFamily="34" charset="0"/>
                          <a:cs typeface="Times New Roman" panose="02020603050405020304" pitchFamily="18" charset="0"/>
                        </a:rPr>
                        <a:t>iêm gan C không tìm thấy trong sữa mẹ</a:t>
                      </a:r>
                      <a:endParaRPr kumimoji="0" lang="en-US" sz="1800" b="0" i="0" u="none" strike="noStrike" cap="none" normalizeH="0" baseline="0" dirty="0">
                        <a:ln>
                          <a:noFill/>
                        </a:ln>
                        <a:solidFill>
                          <a:srgbClr val="953735"/>
                        </a:solidFill>
                        <a:effectLst/>
                        <a:latin typeface="Arial" panose="020B0604020202020204" pitchFamily="34"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pPr>
                      <a:endParaRPr kumimoji="0" lang="en-US" sz="1800" b="0" i="0" u="none" strike="noStrike" cap="none" normalizeH="0" baseline="0" dirty="0">
                        <a:ln>
                          <a:noFill/>
                        </a:ln>
                        <a:solidFill>
                          <a:srgbClr val="604A7B"/>
                        </a:solidFill>
                        <a:effectLst/>
                        <a:latin typeface="Arial" panose="020B0604020202020204" pitchFamily="34" charset="0"/>
                        <a:cs typeface="Times New Roman" panose="02020603050405020304" pitchFamily="18" charset="0"/>
                      </a:endParaRPr>
                    </a:p>
                  </a:txBody>
                  <a:tcPr horzOverflow="overflow">
                    <a:lnL>
                      <a:noFill/>
                    </a:lnL>
                    <a:lnR>
                      <a:noFill/>
                    </a:lnR>
                    <a:lnT w="57150" cap="flat" cmpd="sng" algn="ctr">
                      <a:solidFill>
                        <a:schemeClr val="accent1"/>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bl>
          </a:graphicData>
        </a:graphic>
      </p:graphicFrame>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err="1">
                <a:latin typeface="+mn-lt"/>
                <a:ea typeface="+mn-ea"/>
                <a:cs typeface="+mn-cs"/>
              </a:rPr>
              <a:t>Tình</a:t>
            </a:r>
            <a:r>
              <a:rPr lang="en-US" sz="3200" b="1" dirty="0">
                <a:latin typeface="+mn-lt"/>
                <a:ea typeface="+mn-ea"/>
                <a:cs typeface="+mn-cs"/>
              </a:rPr>
              <a:t> </a:t>
            </a:r>
            <a:r>
              <a:rPr lang="en-US" sz="3200" b="1" dirty="0" err="1">
                <a:latin typeface="+mn-lt"/>
                <a:ea typeface="+mn-ea"/>
                <a:cs typeface="+mn-cs"/>
              </a:rPr>
              <a:t>hình</a:t>
            </a:r>
            <a:r>
              <a:rPr lang="en-US" sz="3200" b="1" dirty="0">
                <a:latin typeface="+mn-lt"/>
                <a:ea typeface="+mn-ea"/>
                <a:cs typeface="+mn-cs"/>
              </a:rPr>
              <a:t> </a:t>
            </a:r>
            <a:r>
              <a:rPr lang="en-US" sz="3200" b="1" dirty="0" err="1">
                <a:latin typeface="+mn-lt"/>
                <a:ea typeface="+mn-ea"/>
                <a:cs typeface="+mn-cs"/>
              </a:rPr>
              <a:t>điều</a:t>
            </a:r>
            <a:r>
              <a:rPr lang="en-US" sz="3200" b="1" dirty="0">
                <a:latin typeface="+mn-lt"/>
                <a:ea typeface="+mn-ea"/>
                <a:cs typeface="+mn-cs"/>
              </a:rPr>
              <a:t> </a:t>
            </a:r>
            <a:r>
              <a:rPr lang="en-US" sz="3200" b="1" dirty="0" err="1">
                <a:latin typeface="+mn-lt"/>
                <a:ea typeface="+mn-ea"/>
                <a:cs typeface="+mn-cs"/>
              </a:rPr>
              <a:t>trị</a:t>
            </a:r>
            <a:r>
              <a:rPr lang="en-US" sz="3200" b="1" dirty="0">
                <a:latin typeface="+mn-lt"/>
                <a:ea typeface="+mn-ea"/>
                <a:cs typeface="+mn-cs"/>
              </a:rPr>
              <a:t> </a:t>
            </a:r>
            <a:r>
              <a:rPr lang="en-US" sz="3200" b="1" dirty="0" err="1">
                <a:latin typeface="+mn-lt"/>
                <a:ea typeface="+mn-ea"/>
                <a:cs typeface="+mn-cs"/>
              </a:rPr>
              <a:t>và</a:t>
            </a:r>
            <a:r>
              <a:rPr lang="en-US" sz="3200" b="1" dirty="0">
                <a:latin typeface="+mn-lt"/>
                <a:ea typeface="+mn-ea"/>
                <a:cs typeface="+mn-cs"/>
              </a:rPr>
              <a:t> </a:t>
            </a:r>
            <a:br>
              <a:rPr lang="en-US" sz="3200" b="1" dirty="0">
                <a:latin typeface="+mn-lt"/>
                <a:ea typeface="+mn-ea"/>
                <a:cs typeface="+mn-cs"/>
              </a:rPr>
            </a:br>
            <a:r>
              <a:rPr lang="en-US" sz="3200" b="1" dirty="0" err="1">
                <a:latin typeface="+mn-lt"/>
                <a:ea typeface="+mn-ea"/>
                <a:cs typeface="+mn-cs"/>
              </a:rPr>
              <a:t>dự</a:t>
            </a:r>
            <a:r>
              <a:rPr lang="en-US" sz="3200" b="1" dirty="0">
                <a:latin typeface="+mn-lt"/>
                <a:ea typeface="+mn-ea"/>
                <a:cs typeface="+mn-cs"/>
              </a:rPr>
              <a:t> </a:t>
            </a:r>
            <a:r>
              <a:rPr lang="en-US" sz="3200" b="1" dirty="0" err="1">
                <a:latin typeface="+mn-lt"/>
                <a:ea typeface="+mn-ea"/>
                <a:cs typeface="+mn-cs"/>
              </a:rPr>
              <a:t>phòng</a:t>
            </a:r>
            <a:r>
              <a:rPr lang="en-US" sz="3200" b="1" dirty="0">
                <a:latin typeface="+mn-lt"/>
                <a:ea typeface="+mn-ea"/>
                <a:cs typeface="+mn-cs"/>
              </a:rPr>
              <a:t> </a:t>
            </a:r>
            <a:r>
              <a:rPr lang="en-US" sz="3200" b="1" dirty="0" err="1">
                <a:latin typeface="+mn-lt"/>
                <a:ea typeface="+mn-ea"/>
                <a:cs typeface="+mn-cs"/>
              </a:rPr>
              <a:t>nhiễm</a:t>
            </a:r>
            <a:r>
              <a:rPr lang="en-US" sz="3200" b="1" dirty="0">
                <a:latin typeface="+mn-lt"/>
                <a:ea typeface="+mn-ea"/>
                <a:cs typeface="+mn-cs"/>
              </a:rPr>
              <a:t> vi </a:t>
            </a:r>
            <a:r>
              <a:rPr lang="en-US" sz="3200" b="1" dirty="0" err="1">
                <a:latin typeface="+mn-lt"/>
                <a:ea typeface="+mn-ea"/>
                <a:cs typeface="+mn-cs"/>
              </a:rPr>
              <a:t>rút</a:t>
            </a:r>
            <a:r>
              <a:rPr lang="en-US" sz="3200" b="1" dirty="0">
                <a:latin typeface="+mn-lt"/>
                <a:ea typeface="+mn-ea"/>
                <a:cs typeface="+mn-cs"/>
              </a:rPr>
              <a:t> </a:t>
            </a:r>
            <a:r>
              <a:rPr lang="en-US" sz="3200" b="1" dirty="0" err="1">
                <a:latin typeface="+mn-lt"/>
                <a:ea typeface="+mn-ea"/>
                <a:cs typeface="+mn-cs"/>
              </a:rPr>
              <a:t>viêm</a:t>
            </a:r>
            <a:r>
              <a:rPr lang="en-US" sz="3200" b="1" dirty="0">
                <a:latin typeface="+mn-lt"/>
                <a:ea typeface="+mn-ea"/>
                <a:cs typeface="+mn-cs"/>
              </a:rPr>
              <a:t> </a:t>
            </a:r>
            <a:r>
              <a:rPr lang="en-US" sz="3200" b="1" dirty="0" err="1">
                <a:latin typeface="+mn-lt"/>
                <a:ea typeface="+mn-ea"/>
                <a:cs typeface="+mn-cs"/>
              </a:rPr>
              <a:t>gan</a:t>
            </a:r>
            <a:r>
              <a:rPr lang="en-US" sz="3200" b="1" dirty="0">
                <a:latin typeface="+mn-lt"/>
                <a:ea typeface="+mn-ea"/>
                <a:cs typeface="+mn-cs"/>
              </a:rPr>
              <a:t>  B </a:t>
            </a:r>
            <a:br>
              <a:rPr lang="en-US" sz="3200" b="1" dirty="0">
                <a:latin typeface="+mn-lt"/>
                <a:ea typeface="+mn-ea"/>
                <a:cs typeface="+mn-cs"/>
              </a:rPr>
            </a:br>
            <a:endParaRPr lang="en-AU" sz="3200" b="1" dirty="0">
              <a:latin typeface="+mn-lt"/>
              <a:ea typeface="+mn-ea"/>
              <a:cs typeface="+mn-cs"/>
            </a:endParaRPr>
          </a:p>
        </p:txBody>
      </p:sp>
      <p:sp>
        <p:nvSpPr>
          <p:cNvPr id="3" name="Content Placeholder 2"/>
          <p:cNvSpPr>
            <a:spLocks noGrp="1"/>
          </p:cNvSpPr>
          <p:nvPr>
            <p:ph idx="1"/>
          </p:nvPr>
        </p:nvSpPr>
        <p:spPr>
          <a:xfrm>
            <a:off x="1594660" y="1524000"/>
            <a:ext cx="9932321" cy="5105400"/>
          </a:xfrm>
        </p:spPr>
        <p:txBody>
          <a:bodyPr>
            <a:normAutofit/>
          </a:bodyPr>
          <a:lstStyle/>
          <a:p>
            <a:pPr>
              <a:lnSpc>
                <a:spcPct val="170000"/>
              </a:lnSpc>
              <a:spcBef>
                <a:spcPts val="0"/>
              </a:spcBef>
            </a:pPr>
            <a:r>
              <a:rPr lang="en-AU" sz="2600" dirty="0" err="1">
                <a:latin typeface="+mj-lt"/>
                <a:cs typeface="Arial" panose="020B0604020202020204" pitchFamily="34" charset="0"/>
              </a:rPr>
              <a:t>Bệnh</a:t>
            </a:r>
            <a:r>
              <a:rPr lang="en-AU" sz="2600" dirty="0">
                <a:latin typeface="+mj-lt"/>
                <a:cs typeface="Arial" panose="020B0604020202020204" pitchFamily="34" charset="0"/>
              </a:rPr>
              <a:t> </a:t>
            </a:r>
            <a:r>
              <a:rPr lang="en-AU" sz="2600" dirty="0" err="1">
                <a:latin typeface="+mj-lt"/>
                <a:cs typeface="Arial" panose="020B0604020202020204" pitchFamily="34" charset="0"/>
              </a:rPr>
              <a:t>viêm</a:t>
            </a:r>
            <a:r>
              <a:rPr lang="en-AU" sz="2600" dirty="0">
                <a:latin typeface="+mj-lt"/>
                <a:cs typeface="Arial" panose="020B0604020202020204" pitchFamily="34" charset="0"/>
              </a:rPr>
              <a:t> </a:t>
            </a:r>
            <a:r>
              <a:rPr lang="en-AU" sz="2600" dirty="0" err="1">
                <a:latin typeface="+mj-lt"/>
                <a:cs typeface="Arial" panose="020B0604020202020204" pitchFamily="34" charset="0"/>
              </a:rPr>
              <a:t>gan</a:t>
            </a:r>
            <a:r>
              <a:rPr lang="en-AU" sz="2600" dirty="0">
                <a:latin typeface="+mj-lt"/>
                <a:cs typeface="Arial" panose="020B0604020202020204" pitchFamily="34" charset="0"/>
              </a:rPr>
              <a:t> vi </a:t>
            </a:r>
            <a:r>
              <a:rPr lang="en-AU" sz="2600" dirty="0" err="1">
                <a:latin typeface="+mj-lt"/>
                <a:cs typeface="Arial" panose="020B0604020202020204" pitchFamily="34" charset="0"/>
              </a:rPr>
              <a:t>rút</a:t>
            </a:r>
            <a:r>
              <a:rPr lang="en-AU" sz="2600" dirty="0">
                <a:latin typeface="+mj-lt"/>
                <a:cs typeface="Arial" panose="020B0604020202020204" pitchFamily="34" charset="0"/>
              </a:rPr>
              <a:t> B (VGB) </a:t>
            </a:r>
            <a:r>
              <a:rPr lang="en-AU" sz="2600" dirty="0" err="1">
                <a:latin typeface="+mj-lt"/>
                <a:cs typeface="Arial" panose="020B0604020202020204" pitchFamily="34" charset="0"/>
              </a:rPr>
              <a:t>và</a:t>
            </a:r>
            <a:r>
              <a:rPr lang="en-AU" sz="2600" dirty="0">
                <a:latin typeface="+mj-lt"/>
                <a:cs typeface="Arial" panose="020B0604020202020204" pitchFamily="34" charset="0"/>
              </a:rPr>
              <a:t> C (VGC) </a:t>
            </a:r>
            <a:r>
              <a:rPr lang="en-AU" sz="2600" dirty="0" err="1">
                <a:latin typeface="+mj-lt"/>
                <a:cs typeface="Arial" panose="020B0604020202020204" pitchFamily="34" charset="0"/>
              </a:rPr>
              <a:t>có</a:t>
            </a:r>
            <a:r>
              <a:rPr lang="en-AU" sz="2600" dirty="0">
                <a:latin typeface="+mj-lt"/>
                <a:cs typeface="Arial" panose="020B0604020202020204" pitchFamily="34" charset="0"/>
              </a:rPr>
              <a:t> </a:t>
            </a:r>
            <a:r>
              <a:rPr lang="en-AU" sz="2600" dirty="0" err="1">
                <a:latin typeface="+mj-lt"/>
                <a:cs typeface="Arial" panose="020B0604020202020204" pitchFamily="34" charset="0"/>
              </a:rPr>
              <a:t>thể</a:t>
            </a:r>
            <a:r>
              <a:rPr lang="en-AU" sz="2600" dirty="0">
                <a:latin typeface="+mj-lt"/>
                <a:cs typeface="Arial" panose="020B0604020202020204" pitchFamily="34" charset="0"/>
              </a:rPr>
              <a:t> </a:t>
            </a:r>
            <a:r>
              <a:rPr lang="en-AU" sz="2600" dirty="0" err="1">
                <a:latin typeface="+mj-lt"/>
                <a:cs typeface="Arial" panose="020B0604020202020204" pitchFamily="34" charset="0"/>
              </a:rPr>
              <a:t>dự</a:t>
            </a:r>
            <a:r>
              <a:rPr lang="en-AU" sz="2600" dirty="0">
                <a:latin typeface="+mj-lt"/>
                <a:cs typeface="Arial" panose="020B0604020202020204" pitchFamily="34" charset="0"/>
              </a:rPr>
              <a:t> </a:t>
            </a:r>
            <a:r>
              <a:rPr lang="en-AU" sz="2600" dirty="0" err="1">
                <a:latin typeface="+mj-lt"/>
                <a:cs typeface="Arial" panose="020B0604020202020204" pitchFamily="34" charset="0"/>
              </a:rPr>
              <a:t>phòng</a:t>
            </a:r>
            <a:r>
              <a:rPr lang="en-AU" sz="2600" dirty="0">
                <a:latin typeface="+mj-lt"/>
                <a:cs typeface="Arial" panose="020B0604020202020204" pitchFamily="34" charset="0"/>
              </a:rPr>
              <a:t>, </a:t>
            </a:r>
            <a:r>
              <a:rPr lang="en-AU" sz="2600" dirty="0" err="1">
                <a:latin typeface="+mj-lt"/>
                <a:cs typeface="Arial" panose="020B0604020202020204" pitchFamily="34" charset="0"/>
              </a:rPr>
              <a:t>điều</a:t>
            </a:r>
            <a:r>
              <a:rPr lang="en-AU" sz="2600" dirty="0">
                <a:latin typeface="+mj-lt"/>
                <a:cs typeface="Arial" panose="020B0604020202020204" pitchFamily="34" charset="0"/>
              </a:rPr>
              <a:t> </a:t>
            </a:r>
            <a:r>
              <a:rPr lang="en-AU" sz="2600" dirty="0" err="1">
                <a:latin typeface="+mj-lt"/>
                <a:cs typeface="Arial" panose="020B0604020202020204" pitchFamily="34" charset="0"/>
              </a:rPr>
              <a:t>trị</a:t>
            </a:r>
            <a:r>
              <a:rPr lang="en-AU" sz="2600" dirty="0">
                <a:latin typeface="+mj-lt"/>
                <a:cs typeface="Arial" panose="020B0604020202020204" pitchFamily="34" charset="0"/>
              </a:rPr>
              <a:t>. </a:t>
            </a:r>
          </a:p>
          <a:p>
            <a:pPr>
              <a:lnSpc>
                <a:spcPct val="170000"/>
              </a:lnSpc>
              <a:spcBef>
                <a:spcPts val="0"/>
              </a:spcBef>
            </a:pPr>
            <a:r>
              <a:rPr lang="en-AU" sz="2600" dirty="0" err="1">
                <a:latin typeface="+mj-lt"/>
                <a:cs typeface="Arial" panose="020B0604020202020204" pitchFamily="34" charset="0"/>
              </a:rPr>
              <a:t>Tiêm</a:t>
            </a:r>
            <a:r>
              <a:rPr lang="en-AU" sz="2600" dirty="0">
                <a:latin typeface="+mj-lt"/>
                <a:cs typeface="Arial" panose="020B0604020202020204" pitchFamily="34" charset="0"/>
              </a:rPr>
              <a:t> </a:t>
            </a:r>
            <a:r>
              <a:rPr lang="en-AU" sz="2600" dirty="0" err="1">
                <a:latin typeface="+mj-lt"/>
                <a:cs typeface="Arial" panose="020B0604020202020204" pitchFamily="34" charset="0"/>
              </a:rPr>
              <a:t>vắc</a:t>
            </a:r>
            <a:r>
              <a:rPr lang="en-AU" sz="2600" dirty="0">
                <a:latin typeface="+mj-lt"/>
                <a:cs typeface="Arial" panose="020B0604020202020204" pitchFamily="34" charset="0"/>
              </a:rPr>
              <a:t> </a:t>
            </a:r>
            <a:r>
              <a:rPr lang="en-AU" sz="2600" dirty="0" err="1">
                <a:latin typeface="+mj-lt"/>
                <a:cs typeface="Arial" panose="020B0604020202020204" pitchFamily="34" charset="0"/>
              </a:rPr>
              <a:t>xin</a:t>
            </a:r>
            <a:r>
              <a:rPr lang="en-AU" sz="2600" dirty="0">
                <a:latin typeface="+mj-lt"/>
                <a:cs typeface="Arial" panose="020B0604020202020204" pitchFamily="34" charset="0"/>
              </a:rPr>
              <a:t> VGB </a:t>
            </a:r>
            <a:r>
              <a:rPr lang="en-AU" sz="2600" dirty="0" err="1">
                <a:latin typeface="+mj-lt"/>
                <a:cs typeface="Arial" panose="020B0604020202020204" pitchFamily="34" charset="0"/>
              </a:rPr>
              <a:t>bao</a:t>
            </a:r>
            <a:r>
              <a:rPr lang="en-AU" sz="2600" dirty="0">
                <a:latin typeface="+mj-lt"/>
                <a:cs typeface="Arial" panose="020B0604020202020204" pitchFamily="34" charset="0"/>
              </a:rPr>
              <a:t> </a:t>
            </a:r>
            <a:r>
              <a:rPr lang="en-AU" sz="2600" dirty="0" err="1">
                <a:latin typeface="+mj-lt"/>
                <a:cs typeface="Arial" panose="020B0604020202020204" pitchFamily="34" charset="0"/>
              </a:rPr>
              <a:t>gồm</a:t>
            </a:r>
            <a:r>
              <a:rPr lang="en-AU" sz="2600" dirty="0">
                <a:latin typeface="+mj-lt"/>
                <a:cs typeface="Arial" panose="020B0604020202020204" pitchFamily="34" charset="0"/>
              </a:rPr>
              <a:t> </a:t>
            </a:r>
            <a:r>
              <a:rPr lang="en-AU" sz="2600" dirty="0" err="1">
                <a:latin typeface="+mj-lt"/>
                <a:cs typeface="Arial" panose="020B0604020202020204" pitchFamily="34" charset="0"/>
              </a:rPr>
              <a:t>cho</a:t>
            </a:r>
            <a:r>
              <a:rPr lang="en-AU" sz="2600" dirty="0">
                <a:latin typeface="+mj-lt"/>
                <a:cs typeface="Arial" panose="020B0604020202020204" pitchFamily="34" charset="0"/>
              </a:rPr>
              <a:t> </a:t>
            </a:r>
            <a:r>
              <a:rPr lang="en-AU" sz="2600" dirty="0" err="1">
                <a:latin typeface="+mj-lt"/>
                <a:cs typeface="Arial" panose="020B0604020202020204" pitchFamily="34" charset="0"/>
              </a:rPr>
              <a:t>trẻ</a:t>
            </a:r>
            <a:r>
              <a:rPr lang="en-AU" sz="2600" dirty="0">
                <a:latin typeface="+mj-lt"/>
                <a:cs typeface="Arial" panose="020B0604020202020204" pitchFamily="34" charset="0"/>
              </a:rPr>
              <a:t> </a:t>
            </a:r>
            <a:r>
              <a:rPr lang="en-AU" sz="2600" dirty="0" err="1">
                <a:latin typeface="+mj-lt"/>
                <a:cs typeface="Arial" panose="020B0604020202020204" pitchFamily="34" charset="0"/>
              </a:rPr>
              <a:t>sơ</a:t>
            </a:r>
            <a:r>
              <a:rPr lang="en-AU" sz="2600" dirty="0">
                <a:latin typeface="+mj-lt"/>
                <a:cs typeface="Arial" panose="020B0604020202020204" pitchFamily="34" charset="0"/>
              </a:rPr>
              <a:t> sinh </a:t>
            </a:r>
            <a:r>
              <a:rPr lang="en-AU" sz="2600" dirty="0" err="1">
                <a:latin typeface="+mj-lt"/>
                <a:cs typeface="Arial" panose="020B0604020202020204" pitchFamily="34" charset="0"/>
              </a:rPr>
              <a:t>trong</a:t>
            </a:r>
            <a:r>
              <a:rPr lang="en-AU" sz="2600" dirty="0">
                <a:latin typeface="+mj-lt"/>
                <a:cs typeface="Arial" panose="020B0604020202020204" pitchFamily="34" charset="0"/>
              </a:rPr>
              <a:t> </a:t>
            </a:r>
            <a:r>
              <a:rPr lang="en-AU" sz="2600" dirty="0" err="1">
                <a:latin typeface="+mj-lt"/>
                <a:cs typeface="Arial" panose="020B0604020202020204" pitchFamily="34" charset="0"/>
              </a:rPr>
              <a:t>vòng</a:t>
            </a:r>
            <a:r>
              <a:rPr lang="en-AU" sz="2600" dirty="0">
                <a:latin typeface="+mj-lt"/>
                <a:cs typeface="Arial" panose="020B0604020202020204" pitchFamily="34" charset="0"/>
              </a:rPr>
              <a:t> 24 </a:t>
            </a:r>
            <a:r>
              <a:rPr lang="en-AU" sz="2600" dirty="0" err="1">
                <a:latin typeface="+mj-lt"/>
                <a:cs typeface="Arial" panose="020B0604020202020204" pitchFamily="34" charset="0"/>
              </a:rPr>
              <a:t>giờ</a:t>
            </a:r>
            <a:r>
              <a:rPr lang="en-AU" sz="2600" dirty="0">
                <a:latin typeface="+mj-lt"/>
                <a:cs typeface="Arial" panose="020B0604020202020204" pitchFamily="34" charset="0"/>
              </a:rPr>
              <a:t> </a:t>
            </a:r>
            <a:r>
              <a:rPr lang="en-AU" sz="2600" dirty="0" err="1">
                <a:latin typeface="+mj-lt"/>
                <a:cs typeface="Arial" panose="020B0604020202020204" pitchFamily="34" charset="0"/>
              </a:rPr>
              <a:t>sau</a:t>
            </a:r>
            <a:r>
              <a:rPr lang="en-AU" sz="2600" dirty="0">
                <a:latin typeface="+mj-lt"/>
                <a:cs typeface="Arial" panose="020B0604020202020204" pitchFamily="34" charset="0"/>
              </a:rPr>
              <a:t> sinh </a:t>
            </a:r>
            <a:r>
              <a:rPr lang="en-AU" sz="2600" dirty="0" err="1">
                <a:latin typeface="+mj-lt"/>
                <a:cs typeface="Arial" panose="020B0604020202020204" pitchFamily="34" charset="0"/>
              </a:rPr>
              <a:t>là</a:t>
            </a:r>
            <a:r>
              <a:rPr lang="en-AU" sz="2600" dirty="0">
                <a:latin typeface="+mj-lt"/>
                <a:cs typeface="Arial" panose="020B0604020202020204" pitchFamily="34" charset="0"/>
              </a:rPr>
              <a:t> </a:t>
            </a:r>
            <a:r>
              <a:rPr lang="en-AU" sz="2600" dirty="0" err="1">
                <a:latin typeface="+mj-lt"/>
                <a:cs typeface="Arial" panose="020B0604020202020204" pitchFamily="34" charset="0"/>
              </a:rPr>
              <a:t>biện</a:t>
            </a:r>
            <a:r>
              <a:rPr lang="en-AU" sz="2600" dirty="0">
                <a:latin typeface="+mj-lt"/>
                <a:cs typeface="Arial" panose="020B0604020202020204" pitchFamily="34" charset="0"/>
              </a:rPr>
              <a:t> </a:t>
            </a:r>
            <a:r>
              <a:rPr lang="en-AU" sz="2600" dirty="0" err="1">
                <a:latin typeface="+mj-lt"/>
                <a:cs typeface="Arial" panose="020B0604020202020204" pitchFamily="34" charset="0"/>
              </a:rPr>
              <a:t>pháp</a:t>
            </a:r>
            <a:r>
              <a:rPr lang="en-AU" sz="2600" dirty="0">
                <a:latin typeface="+mj-lt"/>
                <a:cs typeface="Arial" panose="020B0604020202020204" pitchFamily="34" charset="0"/>
              </a:rPr>
              <a:t> </a:t>
            </a:r>
            <a:r>
              <a:rPr lang="en-AU" sz="2600" dirty="0" err="1">
                <a:latin typeface="+mj-lt"/>
                <a:cs typeface="Arial" panose="020B0604020202020204" pitchFamily="34" charset="0"/>
              </a:rPr>
              <a:t>quan</a:t>
            </a:r>
            <a:r>
              <a:rPr lang="en-AU" sz="2600" dirty="0">
                <a:latin typeface="+mj-lt"/>
                <a:cs typeface="Arial" panose="020B0604020202020204" pitchFamily="34" charset="0"/>
              </a:rPr>
              <a:t> </a:t>
            </a:r>
            <a:r>
              <a:rPr lang="en-AU" sz="2600" dirty="0" err="1">
                <a:latin typeface="+mj-lt"/>
                <a:cs typeface="Arial" panose="020B0604020202020204" pitchFamily="34" charset="0"/>
              </a:rPr>
              <a:t>trọng</a:t>
            </a:r>
            <a:r>
              <a:rPr lang="en-AU" sz="2600" dirty="0">
                <a:latin typeface="+mj-lt"/>
                <a:cs typeface="Arial" panose="020B0604020202020204" pitchFamily="34" charset="0"/>
              </a:rPr>
              <a:t> </a:t>
            </a:r>
            <a:r>
              <a:rPr lang="en-AU" sz="2600" dirty="0" err="1">
                <a:latin typeface="+mj-lt"/>
                <a:cs typeface="Arial" panose="020B0604020202020204" pitchFamily="34" charset="0"/>
              </a:rPr>
              <a:t>nhất</a:t>
            </a:r>
            <a:r>
              <a:rPr lang="en-AU" sz="2600" dirty="0">
                <a:latin typeface="+mj-lt"/>
                <a:cs typeface="Arial" panose="020B0604020202020204" pitchFamily="34" charset="0"/>
              </a:rPr>
              <a:t> </a:t>
            </a:r>
            <a:r>
              <a:rPr lang="en-AU" sz="2600" dirty="0" err="1">
                <a:latin typeface="+mj-lt"/>
                <a:cs typeface="Arial" panose="020B0604020202020204" pitchFamily="34" charset="0"/>
              </a:rPr>
              <a:t>để</a:t>
            </a:r>
            <a:r>
              <a:rPr lang="en-AU" sz="2600" dirty="0">
                <a:latin typeface="+mj-lt"/>
                <a:cs typeface="Arial" panose="020B0604020202020204" pitchFamily="34" charset="0"/>
              </a:rPr>
              <a:t> </a:t>
            </a:r>
            <a:r>
              <a:rPr lang="en-AU" sz="2600" dirty="0" err="1">
                <a:latin typeface="+mj-lt"/>
                <a:cs typeface="Arial" panose="020B0604020202020204" pitchFamily="34" charset="0"/>
              </a:rPr>
              <a:t>dự</a:t>
            </a:r>
            <a:r>
              <a:rPr lang="en-AU" sz="2600" dirty="0">
                <a:latin typeface="+mj-lt"/>
                <a:cs typeface="Arial" panose="020B0604020202020204" pitchFamily="34" charset="0"/>
              </a:rPr>
              <a:t> </a:t>
            </a:r>
            <a:r>
              <a:rPr lang="en-AU" sz="2600" dirty="0" err="1">
                <a:latin typeface="+mj-lt"/>
                <a:cs typeface="Arial" panose="020B0604020202020204" pitchFamily="34" charset="0"/>
              </a:rPr>
              <a:t>phòng</a:t>
            </a:r>
            <a:r>
              <a:rPr lang="en-AU" sz="2600" dirty="0">
                <a:latin typeface="+mj-lt"/>
                <a:cs typeface="Arial" panose="020B0604020202020204" pitchFamily="34" charset="0"/>
              </a:rPr>
              <a:t> </a:t>
            </a:r>
            <a:r>
              <a:rPr lang="en-AU" sz="2600" dirty="0" err="1">
                <a:latin typeface="+mj-lt"/>
                <a:cs typeface="Arial" panose="020B0604020202020204" pitchFamily="34" charset="0"/>
              </a:rPr>
              <a:t>lây</a:t>
            </a:r>
            <a:r>
              <a:rPr lang="en-AU" sz="2600" dirty="0">
                <a:latin typeface="+mj-lt"/>
                <a:cs typeface="Arial" panose="020B0604020202020204" pitchFamily="34" charset="0"/>
              </a:rPr>
              <a:t> </a:t>
            </a:r>
            <a:r>
              <a:rPr lang="en-AU" sz="2600" dirty="0" err="1">
                <a:latin typeface="+mj-lt"/>
                <a:cs typeface="Arial" panose="020B0604020202020204" pitchFamily="34" charset="0"/>
              </a:rPr>
              <a:t>nhiễm</a:t>
            </a:r>
            <a:r>
              <a:rPr lang="en-AU" sz="2600" dirty="0">
                <a:latin typeface="+mj-lt"/>
                <a:cs typeface="Arial" panose="020B0604020202020204" pitchFamily="34" charset="0"/>
              </a:rPr>
              <a:t> HBV </a:t>
            </a:r>
          </a:p>
          <a:p>
            <a:pPr>
              <a:lnSpc>
                <a:spcPct val="170000"/>
              </a:lnSpc>
              <a:spcBef>
                <a:spcPts val="0"/>
              </a:spcBef>
            </a:pPr>
            <a:r>
              <a:rPr lang="en-US" altLang="en-AU" sz="2600" dirty="0" err="1">
                <a:latin typeface="+mj-lt"/>
                <a:cs typeface="Arial" panose="020B0604020202020204" pitchFamily="34" charset="0"/>
              </a:rPr>
              <a:t>Áp</a:t>
            </a:r>
            <a:r>
              <a:rPr lang="en-US" altLang="en-AU" sz="2600" dirty="0">
                <a:latin typeface="+mj-lt"/>
                <a:cs typeface="Arial" panose="020B0604020202020204" pitchFamily="34" charset="0"/>
              </a:rPr>
              <a:t> </a:t>
            </a:r>
            <a:r>
              <a:rPr lang="en-US" altLang="en-AU" sz="2600" dirty="0" err="1">
                <a:latin typeface="+mj-lt"/>
                <a:cs typeface="Arial" panose="020B0604020202020204" pitchFamily="34" charset="0"/>
              </a:rPr>
              <a:t>dụng</a:t>
            </a:r>
            <a:r>
              <a:rPr lang="en-US" altLang="en-AU" sz="2600" dirty="0">
                <a:latin typeface="+mj-lt"/>
                <a:cs typeface="Arial" panose="020B0604020202020204" pitchFamily="34" charset="0"/>
              </a:rPr>
              <a:t> </a:t>
            </a:r>
            <a:r>
              <a:rPr lang="en-US" altLang="en-AU" sz="2600" dirty="0" err="1">
                <a:latin typeface="+mj-lt"/>
                <a:cs typeface="Arial" panose="020B0604020202020204" pitchFamily="34" charset="0"/>
              </a:rPr>
              <a:t>phòng</a:t>
            </a:r>
            <a:r>
              <a:rPr lang="en-US" altLang="en-AU" sz="2600" dirty="0">
                <a:latin typeface="+mj-lt"/>
                <a:cs typeface="Arial" panose="020B0604020202020204" pitchFamily="34" charset="0"/>
              </a:rPr>
              <a:t> </a:t>
            </a:r>
            <a:r>
              <a:rPr lang="en-US" altLang="en-AU" sz="2600" dirty="0" err="1">
                <a:latin typeface="+mj-lt"/>
                <a:cs typeface="Arial" panose="020B0604020202020204" pitchFamily="34" charset="0"/>
              </a:rPr>
              <a:t>ngừa</a:t>
            </a:r>
            <a:r>
              <a:rPr lang="en-US" altLang="en-AU" sz="2600" dirty="0">
                <a:latin typeface="+mj-lt"/>
                <a:cs typeface="Arial" panose="020B0604020202020204" pitchFamily="34" charset="0"/>
              </a:rPr>
              <a:t> </a:t>
            </a:r>
            <a:r>
              <a:rPr lang="en-US" altLang="en-AU" sz="2600" dirty="0" err="1">
                <a:latin typeface="+mj-lt"/>
                <a:cs typeface="Arial" panose="020B0604020202020204" pitchFamily="34" charset="0"/>
              </a:rPr>
              <a:t>chuẩn</a:t>
            </a:r>
            <a:r>
              <a:rPr lang="en-US" altLang="en-AU" sz="2600" dirty="0">
                <a:latin typeface="+mj-lt"/>
                <a:cs typeface="Arial" panose="020B0604020202020204" pitchFamily="34" charset="0"/>
              </a:rPr>
              <a:t> </a:t>
            </a:r>
            <a:r>
              <a:rPr lang="en-US" altLang="en-AU" sz="2600" dirty="0" err="1">
                <a:latin typeface="+mj-lt"/>
                <a:cs typeface="Arial" panose="020B0604020202020204" pitchFamily="34" charset="0"/>
              </a:rPr>
              <a:t>để</a:t>
            </a:r>
            <a:r>
              <a:rPr lang="en-US" altLang="en-AU" sz="2600" dirty="0">
                <a:latin typeface="+mj-lt"/>
                <a:cs typeface="Arial" panose="020B0604020202020204" pitchFamily="34" charset="0"/>
              </a:rPr>
              <a:t> </a:t>
            </a:r>
            <a:r>
              <a:rPr lang="en-US" altLang="en-AU" sz="2600" dirty="0" err="1">
                <a:latin typeface="+mj-lt"/>
                <a:cs typeface="Arial" panose="020B0604020202020204" pitchFamily="34" charset="0"/>
              </a:rPr>
              <a:t>giảm</a:t>
            </a:r>
            <a:r>
              <a:rPr lang="en-US" altLang="en-AU" sz="2600" dirty="0">
                <a:latin typeface="+mj-lt"/>
                <a:cs typeface="Arial" panose="020B0604020202020204" pitchFamily="34" charset="0"/>
              </a:rPr>
              <a:t> </a:t>
            </a:r>
            <a:r>
              <a:rPr lang="en-US" altLang="en-AU" sz="2600" dirty="0" err="1">
                <a:latin typeface="+mj-lt"/>
                <a:cs typeface="Arial" panose="020B0604020202020204" pitchFamily="34" charset="0"/>
              </a:rPr>
              <a:t>lây</a:t>
            </a:r>
            <a:r>
              <a:rPr lang="en-US" altLang="en-AU" sz="2600" dirty="0">
                <a:latin typeface="+mj-lt"/>
                <a:cs typeface="Arial" panose="020B0604020202020204" pitchFamily="34" charset="0"/>
              </a:rPr>
              <a:t> </a:t>
            </a:r>
            <a:r>
              <a:rPr lang="en-US" altLang="en-AU" sz="2600" dirty="0" err="1">
                <a:latin typeface="+mj-lt"/>
                <a:cs typeface="Arial" panose="020B0604020202020204" pitchFamily="34" charset="0"/>
              </a:rPr>
              <a:t>nhiễm</a:t>
            </a:r>
            <a:r>
              <a:rPr lang="en-US" altLang="en-AU" sz="2600" dirty="0">
                <a:latin typeface="+mj-lt"/>
                <a:cs typeface="Arial" panose="020B0604020202020204" pitchFamily="34" charset="0"/>
              </a:rPr>
              <a:t> </a:t>
            </a:r>
            <a:r>
              <a:rPr lang="en-US" altLang="en-AU" sz="2600" dirty="0" err="1">
                <a:latin typeface="+mj-lt"/>
                <a:cs typeface="Arial" panose="020B0604020202020204" pitchFamily="34" charset="0"/>
              </a:rPr>
              <a:t>viêm</a:t>
            </a:r>
            <a:r>
              <a:rPr lang="en-US" altLang="en-AU" sz="2600" dirty="0">
                <a:latin typeface="+mj-lt"/>
                <a:cs typeface="Arial" panose="020B0604020202020204" pitchFamily="34" charset="0"/>
              </a:rPr>
              <a:t> </a:t>
            </a:r>
            <a:r>
              <a:rPr lang="en-US" altLang="en-AU" sz="2600" dirty="0" err="1">
                <a:latin typeface="+mj-lt"/>
                <a:cs typeface="Arial" panose="020B0604020202020204" pitchFamily="34" charset="0"/>
              </a:rPr>
              <a:t>gan</a:t>
            </a:r>
            <a:r>
              <a:rPr lang="en-US" altLang="en-AU" sz="2600" dirty="0">
                <a:latin typeface="+mj-lt"/>
                <a:cs typeface="Arial" panose="020B0604020202020204" pitchFamily="34" charset="0"/>
              </a:rPr>
              <a:t> B </a:t>
            </a:r>
            <a:r>
              <a:rPr lang="en-US" altLang="en-AU" sz="2600" dirty="0" err="1">
                <a:latin typeface="+mj-lt"/>
                <a:cs typeface="Arial" panose="020B0604020202020204" pitchFamily="34" charset="0"/>
              </a:rPr>
              <a:t>tại</a:t>
            </a:r>
            <a:r>
              <a:rPr lang="en-US" altLang="en-AU" sz="2600" dirty="0">
                <a:latin typeface="+mj-lt"/>
                <a:cs typeface="Arial" panose="020B0604020202020204" pitchFamily="34" charset="0"/>
              </a:rPr>
              <a:t> </a:t>
            </a:r>
            <a:r>
              <a:rPr lang="en-US" altLang="en-AU" sz="2600" dirty="0" err="1">
                <a:latin typeface="+mj-lt"/>
                <a:cs typeface="Arial" panose="020B0604020202020204" pitchFamily="34" charset="0"/>
              </a:rPr>
              <a:t>cơ</a:t>
            </a:r>
            <a:r>
              <a:rPr lang="en-US" altLang="en-AU" sz="2600" dirty="0">
                <a:latin typeface="+mj-lt"/>
                <a:cs typeface="Arial" panose="020B0604020202020204" pitchFamily="34" charset="0"/>
              </a:rPr>
              <a:t> </a:t>
            </a:r>
            <a:r>
              <a:rPr lang="en-US" altLang="en-AU" sz="2600" dirty="0" err="1">
                <a:latin typeface="+mj-lt"/>
                <a:cs typeface="Arial" panose="020B0604020202020204" pitchFamily="34" charset="0"/>
              </a:rPr>
              <a:t>sở</a:t>
            </a:r>
            <a:r>
              <a:rPr lang="en-US" altLang="en-AU" sz="2600" dirty="0">
                <a:latin typeface="+mj-lt"/>
                <a:cs typeface="Arial" panose="020B0604020202020204" pitchFamily="34" charset="0"/>
              </a:rPr>
              <a:t> y </a:t>
            </a:r>
            <a:r>
              <a:rPr lang="en-US" altLang="en-AU" sz="2600" dirty="0" err="1">
                <a:latin typeface="+mj-lt"/>
                <a:cs typeface="Arial" panose="020B0604020202020204" pitchFamily="34" charset="0"/>
              </a:rPr>
              <a:t>tế</a:t>
            </a:r>
            <a:endParaRPr lang="en-AU" sz="2600" dirty="0" err="1">
              <a:latin typeface="+mj-lt"/>
              <a:cs typeface="Arial" panose="020B0604020202020204" pitchFamily="34" charset="0"/>
            </a:endParaRPr>
          </a:p>
          <a:p>
            <a:pPr>
              <a:lnSpc>
                <a:spcPct val="170000"/>
              </a:lnSpc>
              <a:spcBef>
                <a:spcPts val="0"/>
              </a:spcBef>
            </a:pPr>
            <a:endParaRPr lang="en-AU" sz="2200" dirty="0">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8696" y="5208016"/>
            <a:ext cx="6921500" cy="762000"/>
          </a:xfrm>
        </p:spPr>
        <p:txBody>
          <a:bodyPr>
            <a:noAutofit/>
          </a:bodyPr>
          <a:lstStyle/>
          <a:p>
            <a:r>
              <a:rPr lang="en-US" sz="2000" b="1" dirty="0" err="1">
                <a:solidFill>
                  <a:schemeClr val="accent1">
                    <a:lumMod val="75000"/>
                  </a:schemeClr>
                </a:solidFill>
                <a:latin typeface="Arial" panose="020B0604020202020204" pitchFamily="34" charset="0"/>
                <a:cs typeface="Arial" panose="020B0604020202020204" pitchFamily="34" charset="0"/>
              </a:rPr>
              <a:t>Số</a:t>
            </a:r>
            <a:r>
              <a:rPr lang="en-US" sz="2000" b="1" dirty="0">
                <a:solidFill>
                  <a:schemeClr val="accent1">
                    <a:lumMod val="75000"/>
                  </a:schemeClr>
                </a:solidFill>
                <a:latin typeface="Arial" panose="020B0604020202020204" pitchFamily="34" charset="0"/>
                <a:cs typeface="Arial" panose="020B0604020202020204" pitchFamily="34" charset="0"/>
              </a:rPr>
              <a:t> </a:t>
            </a:r>
            <a:r>
              <a:rPr lang="en-US" sz="2000" b="1" dirty="0" err="1">
                <a:solidFill>
                  <a:schemeClr val="accent1">
                    <a:lumMod val="75000"/>
                  </a:schemeClr>
                </a:solidFill>
                <a:latin typeface="Arial" panose="020B0604020202020204" pitchFamily="34" charset="0"/>
                <a:cs typeface="Arial" panose="020B0604020202020204" pitchFamily="34" charset="0"/>
              </a:rPr>
              <a:t>người</a:t>
            </a:r>
            <a:r>
              <a:rPr lang="en-US" sz="2000" b="1" dirty="0">
                <a:solidFill>
                  <a:schemeClr val="accent1">
                    <a:lumMod val="75000"/>
                  </a:schemeClr>
                </a:solidFill>
                <a:latin typeface="Arial" panose="020B0604020202020204" pitchFamily="34" charset="0"/>
                <a:cs typeface="Arial" panose="020B0604020202020204" pitchFamily="34" charset="0"/>
              </a:rPr>
              <a:t> </a:t>
            </a:r>
            <a:r>
              <a:rPr lang="en-US" sz="2000" b="1" dirty="0" err="1">
                <a:solidFill>
                  <a:schemeClr val="accent1">
                    <a:lumMod val="75000"/>
                  </a:schemeClr>
                </a:solidFill>
                <a:latin typeface="Arial" panose="020B0604020202020204" pitchFamily="34" charset="0"/>
                <a:cs typeface="Arial" panose="020B0604020202020204" pitchFamily="34" charset="0"/>
              </a:rPr>
              <a:t>được</a:t>
            </a:r>
            <a:r>
              <a:rPr lang="en-US" sz="2000" b="1" dirty="0">
                <a:solidFill>
                  <a:schemeClr val="accent1">
                    <a:lumMod val="75000"/>
                  </a:schemeClr>
                </a:solidFill>
                <a:latin typeface="Arial" panose="020B0604020202020204" pitchFamily="34" charset="0"/>
                <a:cs typeface="Arial" panose="020B0604020202020204" pitchFamily="34" charset="0"/>
              </a:rPr>
              <a:t> </a:t>
            </a:r>
            <a:r>
              <a:rPr lang="en-US" sz="2000" b="1" dirty="0" err="1">
                <a:solidFill>
                  <a:schemeClr val="accent1">
                    <a:lumMod val="75000"/>
                  </a:schemeClr>
                </a:solidFill>
                <a:latin typeface="Arial" panose="020B0604020202020204" pitchFamily="34" charset="0"/>
                <a:cs typeface="Arial" panose="020B0604020202020204" pitchFamily="34" charset="0"/>
              </a:rPr>
              <a:t>tiếp</a:t>
            </a:r>
            <a:r>
              <a:rPr lang="en-US" sz="2000" b="1" dirty="0">
                <a:solidFill>
                  <a:schemeClr val="accent1">
                    <a:lumMod val="75000"/>
                  </a:schemeClr>
                </a:solidFill>
                <a:latin typeface="Arial" panose="020B0604020202020204" pitchFamily="34" charset="0"/>
                <a:cs typeface="Arial" panose="020B0604020202020204" pitchFamily="34" charset="0"/>
              </a:rPr>
              <a:t> </a:t>
            </a:r>
            <a:r>
              <a:rPr lang="en-US" sz="2000" b="1" dirty="0" err="1">
                <a:solidFill>
                  <a:schemeClr val="accent1">
                    <a:lumMod val="75000"/>
                  </a:schemeClr>
                </a:solidFill>
                <a:latin typeface="Arial" panose="020B0604020202020204" pitchFamily="34" charset="0"/>
                <a:cs typeface="Arial" panose="020B0604020202020204" pitchFamily="34" charset="0"/>
              </a:rPr>
              <a:t>cận</a:t>
            </a:r>
            <a:r>
              <a:rPr lang="en-US" sz="2000" b="1" dirty="0">
                <a:solidFill>
                  <a:schemeClr val="accent1">
                    <a:lumMod val="75000"/>
                  </a:schemeClr>
                </a:solidFill>
                <a:latin typeface="Arial" panose="020B0604020202020204" pitchFamily="34" charset="0"/>
                <a:cs typeface="Arial" panose="020B0604020202020204" pitchFamily="34" charset="0"/>
              </a:rPr>
              <a:t> </a:t>
            </a:r>
            <a:r>
              <a:rPr lang="en-US" sz="2000" b="1" dirty="0" err="1">
                <a:solidFill>
                  <a:schemeClr val="accent1">
                    <a:lumMod val="75000"/>
                  </a:schemeClr>
                </a:solidFill>
                <a:latin typeface="Arial" panose="020B0604020202020204" pitchFamily="34" charset="0"/>
                <a:cs typeface="Arial" panose="020B0604020202020204" pitchFamily="34" charset="0"/>
              </a:rPr>
              <a:t>chẩn</a:t>
            </a:r>
            <a:r>
              <a:rPr lang="en-US" sz="2000" b="1" dirty="0">
                <a:solidFill>
                  <a:schemeClr val="accent1">
                    <a:lumMod val="75000"/>
                  </a:schemeClr>
                </a:solidFill>
                <a:latin typeface="Arial" panose="020B0604020202020204" pitchFamily="34" charset="0"/>
                <a:cs typeface="Arial" panose="020B0604020202020204" pitchFamily="34" charset="0"/>
              </a:rPr>
              <a:t> </a:t>
            </a:r>
            <a:r>
              <a:rPr lang="en-US" sz="2000" b="1" dirty="0" err="1">
                <a:solidFill>
                  <a:schemeClr val="accent1">
                    <a:lumMod val="75000"/>
                  </a:schemeClr>
                </a:solidFill>
                <a:latin typeface="Arial" panose="020B0604020202020204" pitchFamily="34" charset="0"/>
                <a:cs typeface="Arial" panose="020B0604020202020204" pitchFamily="34" charset="0"/>
              </a:rPr>
              <a:t>đoán</a:t>
            </a:r>
            <a:r>
              <a:rPr lang="en-US" sz="2000" b="1" dirty="0">
                <a:solidFill>
                  <a:schemeClr val="accent1">
                    <a:lumMod val="75000"/>
                  </a:schemeClr>
                </a:solidFill>
                <a:latin typeface="Arial" panose="020B0604020202020204" pitchFamily="34" charset="0"/>
                <a:cs typeface="Arial" panose="020B0604020202020204" pitchFamily="34" charset="0"/>
              </a:rPr>
              <a:t> </a:t>
            </a:r>
            <a:r>
              <a:rPr lang="en-US" sz="2000" b="1" dirty="0" err="1">
                <a:solidFill>
                  <a:schemeClr val="accent1">
                    <a:lumMod val="75000"/>
                  </a:schemeClr>
                </a:solidFill>
                <a:latin typeface="Arial" panose="020B0604020202020204" pitchFamily="34" charset="0"/>
                <a:cs typeface="Arial" panose="020B0604020202020204" pitchFamily="34" charset="0"/>
              </a:rPr>
              <a:t>điều</a:t>
            </a:r>
            <a:r>
              <a:rPr lang="en-US" sz="2000" b="1" dirty="0">
                <a:solidFill>
                  <a:schemeClr val="accent1">
                    <a:lumMod val="75000"/>
                  </a:schemeClr>
                </a:solidFill>
                <a:latin typeface="Arial" panose="020B0604020202020204" pitchFamily="34" charset="0"/>
                <a:cs typeface="Arial" panose="020B0604020202020204" pitchFamily="34" charset="0"/>
              </a:rPr>
              <a:t> </a:t>
            </a:r>
            <a:r>
              <a:rPr lang="en-US" sz="2000" b="1" dirty="0" err="1">
                <a:solidFill>
                  <a:schemeClr val="accent1">
                    <a:lumMod val="75000"/>
                  </a:schemeClr>
                </a:solidFill>
                <a:latin typeface="Arial" panose="020B0604020202020204" pitchFamily="34" charset="0"/>
                <a:cs typeface="Arial" panose="020B0604020202020204" pitchFamily="34" charset="0"/>
              </a:rPr>
              <a:t>trị</a:t>
            </a:r>
            <a:r>
              <a:rPr lang="en-US" sz="2000" b="1" dirty="0">
                <a:solidFill>
                  <a:schemeClr val="accent1">
                    <a:lumMod val="75000"/>
                  </a:schemeClr>
                </a:solidFill>
                <a:latin typeface="Arial" panose="020B0604020202020204" pitchFamily="34" charset="0"/>
                <a:cs typeface="Arial" panose="020B0604020202020204" pitchFamily="34" charset="0"/>
              </a:rPr>
              <a:t> VGB</a:t>
            </a:r>
            <a:br>
              <a:rPr lang="en-US" sz="2000" b="1" dirty="0">
                <a:solidFill>
                  <a:schemeClr val="accent1">
                    <a:lumMod val="75000"/>
                  </a:schemeClr>
                </a:solidFill>
                <a:latin typeface="Arial" panose="020B0604020202020204" pitchFamily="34" charset="0"/>
                <a:cs typeface="Arial" panose="020B0604020202020204" pitchFamily="34" charset="0"/>
              </a:rPr>
            </a:br>
            <a:r>
              <a:rPr lang="en-US" sz="2000" b="1" dirty="0" err="1">
                <a:solidFill>
                  <a:schemeClr val="accent1">
                    <a:lumMod val="75000"/>
                  </a:schemeClr>
                </a:solidFill>
                <a:latin typeface="Arial" panose="020B0604020202020204" pitchFamily="34" charset="0"/>
                <a:cs typeface="Arial" panose="020B0604020202020204" pitchFamily="34" charset="0"/>
              </a:rPr>
              <a:t>còn</a:t>
            </a:r>
            <a:r>
              <a:rPr lang="en-US" sz="2000" b="1" dirty="0">
                <a:solidFill>
                  <a:schemeClr val="accent1">
                    <a:lumMod val="75000"/>
                  </a:schemeClr>
                </a:solidFill>
                <a:latin typeface="Arial" panose="020B0604020202020204" pitchFamily="34" charset="0"/>
                <a:cs typeface="Arial" panose="020B0604020202020204" pitchFamily="34" charset="0"/>
              </a:rPr>
              <a:t> </a:t>
            </a:r>
            <a:r>
              <a:rPr lang="en-US" sz="2000" b="1" dirty="0" err="1">
                <a:solidFill>
                  <a:schemeClr val="accent1">
                    <a:lumMod val="75000"/>
                  </a:schemeClr>
                </a:solidFill>
                <a:latin typeface="Arial" panose="020B0604020202020204" pitchFamily="34" charset="0"/>
                <a:cs typeface="Arial" panose="020B0604020202020204" pitchFamily="34" charset="0"/>
              </a:rPr>
              <a:t>hạn</a:t>
            </a:r>
            <a:r>
              <a:rPr lang="en-US" sz="2000" b="1" dirty="0">
                <a:solidFill>
                  <a:schemeClr val="accent1">
                    <a:lumMod val="75000"/>
                  </a:schemeClr>
                </a:solidFill>
                <a:latin typeface="Arial" panose="020B0604020202020204" pitchFamily="34" charset="0"/>
                <a:cs typeface="Arial" panose="020B0604020202020204" pitchFamily="34" charset="0"/>
              </a:rPr>
              <a:t> </a:t>
            </a:r>
            <a:r>
              <a:rPr lang="en-US" sz="2000" b="1" dirty="0" err="1">
                <a:solidFill>
                  <a:schemeClr val="accent1">
                    <a:lumMod val="75000"/>
                  </a:schemeClr>
                </a:solidFill>
                <a:latin typeface="Arial" panose="020B0604020202020204" pitchFamily="34" charset="0"/>
                <a:cs typeface="Arial" panose="020B0604020202020204" pitchFamily="34" charset="0"/>
              </a:rPr>
              <a:t>chế</a:t>
            </a:r>
            <a:r>
              <a:rPr lang="en-US" sz="2000" b="1" dirty="0">
                <a:solidFill>
                  <a:schemeClr val="accent1">
                    <a:lumMod val="75000"/>
                  </a:schemeClr>
                </a:solidFill>
                <a:latin typeface="Arial" panose="020B0604020202020204" pitchFamily="34" charset="0"/>
                <a:cs typeface="Arial" panose="020B0604020202020204" pitchFamily="34" charset="0"/>
              </a:rPr>
              <a:t> so </a:t>
            </a:r>
            <a:r>
              <a:rPr lang="en-US" sz="2000" b="1" dirty="0" err="1">
                <a:solidFill>
                  <a:schemeClr val="accent1">
                    <a:lumMod val="75000"/>
                  </a:schemeClr>
                </a:solidFill>
                <a:latin typeface="Arial" panose="020B0604020202020204" pitchFamily="34" charset="0"/>
                <a:cs typeface="Arial" panose="020B0604020202020204" pitchFamily="34" charset="0"/>
              </a:rPr>
              <a:t>với</a:t>
            </a:r>
            <a:r>
              <a:rPr lang="en-US" sz="2000" b="1" dirty="0">
                <a:solidFill>
                  <a:schemeClr val="accent1">
                    <a:lumMod val="75000"/>
                  </a:schemeClr>
                </a:solidFill>
                <a:latin typeface="Arial" panose="020B0604020202020204" pitchFamily="34" charset="0"/>
                <a:cs typeface="Arial" panose="020B0604020202020204" pitchFamily="34" charset="0"/>
              </a:rPr>
              <a:t> </a:t>
            </a:r>
            <a:r>
              <a:rPr lang="en-US" sz="2000" b="1" dirty="0" err="1">
                <a:solidFill>
                  <a:schemeClr val="accent1">
                    <a:lumMod val="75000"/>
                  </a:schemeClr>
                </a:solidFill>
                <a:latin typeface="Arial" panose="020B0604020202020204" pitchFamily="34" charset="0"/>
                <a:cs typeface="Arial" panose="020B0604020202020204" pitchFamily="34" charset="0"/>
              </a:rPr>
              <a:t>nhu</a:t>
            </a:r>
            <a:r>
              <a:rPr lang="en-US" sz="2000" b="1" dirty="0">
                <a:solidFill>
                  <a:schemeClr val="accent1">
                    <a:lumMod val="75000"/>
                  </a:schemeClr>
                </a:solidFill>
                <a:latin typeface="Arial" panose="020B0604020202020204" pitchFamily="34" charset="0"/>
                <a:cs typeface="Arial" panose="020B0604020202020204" pitchFamily="34" charset="0"/>
              </a:rPr>
              <a:t> </a:t>
            </a:r>
            <a:r>
              <a:rPr lang="en-US" sz="2000" b="1" dirty="0" err="1">
                <a:solidFill>
                  <a:schemeClr val="accent1">
                    <a:lumMod val="75000"/>
                  </a:schemeClr>
                </a:solidFill>
                <a:latin typeface="Arial" panose="020B0604020202020204" pitchFamily="34" charset="0"/>
                <a:cs typeface="Arial" panose="020B0604020202020204" pitchFamily="34" charset="0"/>
              </a:rPr>
              <a:t>cầu</a:t>
            </a:r>
            <a:r>
              <a:rPr lang="en-US" sz="2000" b="1" dirty="0">
                <a:solidFill>
                  <a:schemeClr val="accent1">
                    <a:lumMod val="75000"/>
                  </a:schemeClr>
                </a:solidFill>
                <a:latin typeface="Arial" panose="020B0604020202020204" pitchFamily="34" charset="0"/>
                <a:cs typeface="Arial" panose="020B0604020202020204" pitchFamily="34" charset="0"/>
              </a:rPr>
              <a:t>.</a:t>
            </a:r>
          </a:p>
        </p:txBody>
      </p:sp>
      <p:sp>
        <p:nvSpPr>
          <p:cNvPr id="3" name="Content Placeholder 2"/>
          <p:cNvSpPr>
            <a:spLocks noGrp="1"/>
          </p:cNvSpPr>
          <p:nvPr>
            <p:ph idx="1"/>
          </p:nvPr>
        </p:nvSpPr>
        <p:spPr>
          <a:xfrm>
            <a:off x="1780032" y="1556538"/>
            <a:ext cx="8686800" cy="3232334"/>
          </a:xfrm>
        </p:spPr>
        <p:txBody>
          <a:bodyPr/>
          <a:lstStyle/>
          <a:p>
            <a:endParaRPr lang="en-US" sz="1800" dirty="0"/>
          </a:p>
          <a:p>
            <a:endParaRPr lang="en-US" sz="1800" dirty="0"/>
          </a:p>
        </p:txBody>
      </p:sp>
      <p:pic>
        <p:nvPicPr>
          <p:cNvPr id="5" name="Picture 4"/>
          <p:cNvPicPr>
            <a:picLocks noChangeAspect="1"/>
          </p:cNvPicPr>
          <p:nvPr/>
        </p:nvPicPr>
        <p:blipFill>
          <a:blip r:embed="rId3" cstate="print"/>
          <a:stretch>
            <a:fillRect/>
          </a:stretch>
        </p:blipFill>
        <p:spPr>
          <a:xfrm>
            <a:off x="2238696" y="1578096"/>
            <a:ext cx="8120629" cy="3629921"/>
          </a:xfrm>
          <a:prstGeom prst="rect">
            <a:avLst/>
          </a:prstGeom>
        </p:spPr>
      </p:pic>
      <p:sp>
        <p:nvSpPr>
          <p:cNvPr id="14" name="TextBox 13"/>
          <p:cNvSpPr txBox="1"/>
          <p:nvPr/>
        </p:nvSpPr>
        <p:spPr>
          <a:xfrm>
            <a:off x="5091782" y="2182683"/>
            <a:ext cx="2929263" cy="369332"/>
          </a:xfrm>
          <a:prstGeom prst="rect">
            <a:avLst/>
          </a:prstGeom>
          <a:noFill/>
        </p:spPr>
        <p:txBody>
          <a:bodyPr wrap="none" rtlCol="0">
            <a:spAutoFit/>
          </a:bodyPr>
          <a:lstStyle/>
          <a:p>
            <a:r>
              <a:rPr lang="en-GB" b="1" dirty="0"/>
              <a:t>3,22 </a:t>
            </a:r>
            <a:r>
              <a:rPr lang="en-GB" b="1" dirty="0" err="1"/>
              <a:t>triệu</a:t>
            </a:r>
            <a:r>
              <a:rPr lang="en-GB" b="1" dirty="0"/>
              <a:t> </a:t>
            </a:r>
            <a:r>
              <a:rPr lang="en-GB" b="1" dirty="0" err="1"/>
              <a:t>người</a:t>
            </a:r>
            <a:r>
              <a:rPr lang="en-GB" b="1" dirty="0"/>
              <a:t> </a:t>
            </a:r>
            <a:r>
              <a:rPr lang="en-GB" b="1" dirty="0" err="1"/>
              <a:t>cần</a:t>
            </a:r>
            <a:r>
              <a:rPr lang="en-GB" b="1" dirty="0"/>
              <a:t> </a:t>
            </a:r>
            <a:r>
              <a:rPr lang="en-GB" b="1" dirty="0" err="1"/>
              <a:t>điều</a:t>
            </a:r>
            <a:r>
              <a:rPr lang="en-GB" b="1" dirty="0"/>
              <a:t> </a:t>
            </a:r>
            <a:r>
              <a:rPr lang="en-GB" b="1" dirty="0" err="1"/>
              <a:t>trị</a:t>
            </a:r>
            <a:endParaRPr lang="en-US" b="1" dirty="0"/>
          </a:p>
        </p:txBody>
      </p:sp>
      <p:cxnSp>
        <p:nvCxnSpPr>
          <p:cNvPr id="16" name="Straight Connector 15"/>
          <p:cNvCxnSpPr/>
          <p:nvPr/>
        </p:nvCxnSpPr>
        <p:spPr>
          <a:xfrm flipV="1">
            <a:off x="5549072" y="3275864"/>
            <a:ext cx="1387475" cy="1228969"/>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5823154" y="2927290"/>
            <a:ext cx="3371436" cy="369332"/>
          </a:xfrm>
          <a:prstGeom prst="rect">
            <a:avLst/>
          </a:prstGeom>
          <a:noFill/>
        </p:spPr>
        <p:txBody>
          <a:bodyPr wrap="none" rtlCol="0">
            <a:spAutoFit/>
          </a:bodyPr>
          <a:lstStyle/>
          <a:p>
            <a:r>
              <a:rPr lang="en-GB" b="1" dirty="0"/>
              <a:t>1,28 </a:t>
            </a:r>
            <a:r>
              <a:rPr lang="en-GB" b="1" dirty="0" err="1"/>
              <a:t>triệu</a:t>
            </a:r>
            <a:r>
              <a:rPr lang="en-GB" b="1" dirty="0"/>
              <a:t> </a:t>
            </a:r>
            <a:r>
              <a:rPr lang="en-GB" b="1" dirty="0" err="1"/>
              <a:t>người</a:t>
            </a:r>
            <a:r>
              <a:rPr lang="en-GB" b="1" dirty="0"/>
              <a:t> </a:t>
            </a:r>
            <a:r>
              <a:rPr lang="en-GB" b="1" dirty="0" err="1"/>
              <a:t>được</a:t>
            </a:r>
            <a:r>
              <a:rPr lang="en-GB" b="1" dirty="0"/>
              <a:t> </a:t>
            </a:r>
            <a:r>
              <a:rPr lang="en-GB" b="1" dirty="0" err="1"/>
              <a:t>chẩn</a:t>
            </a:r>
            <a:r>
              <a:rPr lang="en-GB" b="1" dirty="0"/>
              <a:t> </a:t>
            </a:r>
            <a:r>
              <a:rPr lang="en-GB" b="1" dirty="0" err="1"/>
              <a:t>đoán</a:t>
            </a:r>
            <a:endParaRPr lang="en-US" b="1" dirty="0"/>
          </a:p>
        </p:txBody>
      </p:sp>
      <p:cxnSp>
        <p:nvCxnSpPr>
          <p:cNvPr id="23" name="Straight Connector 22"/>
          <p:cNvCxnSpPr/>
          <p:nvPr/>
        </p:nvCxnSpPr>
        <p:spPr>
          <a:xfrm flipV="1">
            <a:off x="7001257" y="3907918"/>
            <a:ext cx="729513" cy="666308"/>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7007344" y="3569700"/>
            <a:ext cx="3524198" cy="369332"/>
          </a:xfrm>
          <a:prstGeom prst="rect">
            <a:avLst/>
          </a:prstGeom>
          <a:noFill/>
        </p:spPr>
        <p:txBody>
          <a:bodyPr wrap="square" rtlCol="0">
            <a:spAutoFit/>
          </a:bodyPr>
          <a:lstStyle/>
          <a:p>
            <a:r>
              <a:rPr lang="en-GB" b="1" dirty="0"/>
              <a:t>689.000 </a:t>
            </a:r>
            <a:r>
              <a:rPr lang="en-GB" b="1" dirty="0" err="1"/>
              <a:t>người</a:t>
            </a:r>
            <a:r>
              <a:rPr lang="en-GB" b="1" dirty="0"/>
              <a:t> </a:t>
            </a:r>
            <a:r>
              <a:rPr lang="en-GB" b="1" dirty="0" err="1"/>
              <a:t>đủ</a:t>
            </a:r>
            <a:r>
              <a:rPr lang="en-GB" b="1" dirty="0"/>
              <a:t> TC </a:t>
            </a:r>
            <a:r>
              <a:rPr lang="en-GB" b="1" dirty="0" err="1"/>
              <a:t>điều</a:t>
            </a:r>
            <a:r>
              <a:rPr lang="en-GB" b="1" dirty="0"/>
              <a:t> </a:t>
            </a:r>
            <a:r>
              <a:rPr lang="en-GB" b="1" dirty="0" err="1"/>
              <a:t>trị</a:t>
            </a:r>
            <a:endParaRPr lang="en-US" b="1" dirty="0"/>
          </a:p>
        </p:txBody>
      </p:sp>
      <p:sp>
        <p:nvSpPr>
          <p:cNvPr id="27" name="TextBox 26"/>
          <p:cNvSpPr txBox="1"/>
          <p:nvPr/>
        </p:nvSpPr>
        <p:spPr>
          <a:xfrm>
            <a:off x="4190800" y="1656100"/>
            <a:ext cx="3444404" cy="369332"/>
          </a:xfrm>
          <a:prstGeom prst="rect">
            <a:avLst/>
          </a:prstGeom>
          <a:noFill/>
        </p:spPr>
        <p:txBody>
          <a:bodyPr wrap="none" rtlCol="0">
            <a:spAutoFit/>
          </a:bodyPr>
          <a:lstStyle/>
          <a:p>
            <a:r>
              <a:rPr lang="en-GB" b="1" dirty="0"/>
              <a:t>7,82 </a:t>
            </a:r>
            <a:r>
              <a:rPr lang="en-GB" b="1" dirty="0" err="1"/>
              <a:t>triệu</a:t>
            </a:r>
            <a:r>
              <a:rPr lang="en-GB" b="1" dirty="0"/>
              <a:t> </a:t>
            </a:r>
            <a:r>
              <a:rPr lang="en-GB" b="1" dirty="0" err="1"/>
              <a:t>người</a:t>
            </a:r>
            <a:r>
              <a:rPr lang="en-GB" b="1" dirty="0"/>
              <a:t> </a:t>
            </a:r>
            <a:r>
              <a:rPr lang="en-GB" b="1" dirty="0" err="1"/>
              <a:t>nhiễm</a:t>
            </a:r>
            <a:r>
              <a:rPr lang="en-GB" b="1" dirty="0"/>
              <a:t> HBV </a:t>
            </a:r>
            <a:r>
              <a:rPr lang="en-GB" b="1" dirty="0" err="1"/>
              <a:t>mạn</a:t>
            </a:r>
            <a:r>
              <a:rPr lang="en-GB" b="1" dirty="0"/>
              <a:t> </a:t>
            </a:r>
            <a:endParaRPr lang="en-US" b="1" dirty="0"/>
          </a:p>
        </p:txBody>
      </p:sp>
      <p:sp>
        <p:nvSpPr>
          <p:cNvPr id="28" name="TextBox 27"/>
          <p:cNvSpPr txBox="1"/>
          <p:nvPr/>
        </p:nvSpPr>
        <p:spPr>
          <a:xfrm>
            <a:off x="8009316" y="4025493"/>
            <a:ext cx="2439924" cy="646331"/>
          </a:xfrm>
          <a:prstGeom prst="rect">
            <a:avLst/>
          </a:prstGeom>
          <a:noFill/>
        </p:spPr>
        <p:txBody>
          <a:bodyPr wrap="square" rtlCol="0">
            <a:spAutoFit/>
          </a:bodyPr>
          <a:lstStyle/>
          <a:p>
            <a:r>
              <a:rPr lang="en-GB" b="1" dirty="0"/>
              <a:t>43.990 </a:t>
            </a:r>
            <a:r>
              <a:rPr lang="en-GB" b="1" dirty="0" err="1"/>
              <a:t>người</a:t>
            </a:r>
            <a:r>
              <a:rPr lang="en-GB" b="1" dirty="0"/>
              <a:t> </a:t>
            </a:r>
            <a:r>
              <a:rPr lang="en-GB" b="1" dirty="0" err="1"/>
              <a:t>được</a:t>
            </a:r>
            <a:r>
              <a:rPr lang="en-GB" b="1" dirty="0"/>
              <a:t> ĐT</a:t>
            </a:r>
            <a:endParaRPr lang="en-US" b="1" dirty="0"/>
          </a:p>
          <a:p>
            <a:endParaRPr lang="en-US" b="1" dirty="0"/>
          </a:p>
        </p:txBody>
      </p:sp>
      <p:cxnSp>
        <p:nvCxnSpPr>
          <p:cNvPr id="30" name="Straight Connector 29"/>
          <p:cNvCxnSpPr/>
          <p:nvPr/>
        </p:nvCxnSpPr>
        <p:spPr>
          <a:xfrm flipH="1">
            <a:off x="8305802" y="4348657"/>
            <a:ext cx="228599" cy="403796"/>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485080" y="193101"/>
            <a:ext cx="6874245" cy="954107"/>
          </a:xfrm>
          <a:prstGeom prst="rect">
            <a:avLst/>
          </a:prstGeom>
          <a:noFill/>
        </p:spPr>
        <p:txBody>
          <a:bodyPr wrap="square" rtlCol="0">
            <a:spAutoFit/>
          </a:bodyPr>
          <a:lstStyle/>
          <a:p>
            <a:pPr algn="ctr"/>
            <a:r>
              <a:rPr lang="en-AU" sz="2800" b="1" dirty="0" err="1">
                <a:solidFill>
                  <a:srgbClr val="FF0000"/>
                </a:solidFill>
                <a:latin typeface="Arial" panose="020B0604020202020204" pitchFamily="34" charset="0"/>
                <a:cs typeface="Arial" panose="020B0604020202020204" pitchFamily="34" charset="0"/>
              </a:rPr>
              <a:t>Thực</a:t>
            </a:r>
            <a:r>
              <a:rPr lang="en-AU" sz="2800" b="1" dirty="0">
                <a:solidFill>
                  <a:srgbClr val="FF0000"/>
                </a:solidFill>
                <a:latin typeface="Arial" panose="020B0604020202020204" pitchFamily="34" charset="0"/>
                <a:cs typeface="Arial" panose="020B0604020202020204" pitchFamily="34" charset="0"/>
              </a:rPr>
              <a:t> </a:t>
            </a:r>
            <a:r>
              <a:rPr lang="en-AU" sz="2800" b="1" dirty="0" err="1">
                <a:solidFill>
                  <a:srgbClr val="FF0000"/>
                </a:solidFill>
                <a:latin typeface="Arial" panose="020B0604020202020204" pitchFamily="34" charset="0"/>
                <a:cs typeface="Arial" panose="020B0604020202020204" pitchFamily="34" charset="0"/>
              </a:rPr>
              <a:t>trạng</a:t>
            </a:r>
            <a:r>
              <a:rPr lang="en-AU" sz="2800" b="1" dirty="0">
                <a:solidFill>
                  <a:srgbClr val="FF0000"/>
                </a:solidFill>
                <a:latin typeface="Arial" panose="020B0604020202020204" pitchFamily="34" charset="0"/>
                <a:cs typeface="Arial" panose="020B0604020202020204" pitchFamily="34" charset="0"/>
              </a:rPr>
              <a:t>, </a:t>
            </a:r>
            <a:r>
              <a:rPr lang="en-AU" sz="2800" b="1" dirty="0" err="1">
                <a:solidFill>
                  <a:srgbClr val="FF0000"/>
                </a:solidFill>
                <a:latin typeface="Arial" panose="020B0604020202020204" pitchFamily="34" charset="0"/>
                <a:cs typeface="Arial" panose="020B0604020202020204" pitchFamily="34" charset="0"/>
              </a:rPr>
              <a:t>thách</a:t>
            </a:r>
            <a:r>
              <a:rPr lang="en-AU" sz="2800" b="1" dirty="0">
                <a:solidFill>
                  <a:srgbClr val="FF0000"/>
                </a:solidFill>
                <a:latin typeface="Arial" panose="020B0604020202020204" pitchFamily="34" charset="0"/>
                <a:cs typeface="Arial" panose="020B0604020202020204" pitchFamily="34" charset="0"/>
              </a:rPr>
              <a:t> </a:t>
            </a:r>
            <a:r>
              <a:rPr lang="en-AU" sz="2800" b="1" dirty="0" err="1">
                <a:solidFill>
                  <a:srgbClr val="FF0000"/>
                </a:solidFill>
                <a:latin typeface="Arial" panose="020B0604020202020204" pitchFamily="34" charset="0"/>
                <a:cs typeface="Arial" panose="020B0604020202020204" pitchFamily="34" charset="0"/>
              </a:rPr>
              <a:t>thức</a:t>
            </a:r>
            <a:r>
              <a:rPr lang="en-AU" sz="2800" b="1" dirty="0">
                <a:solidFill>
                  <a:srgbClr val="FF0000"/>
                </a:solidFill>
                <a:latin typeface="Arial" panose="020B0604020202020204" pitchFamily="34" charset="0"/>
                <a:cs typeface="Arial" panose="020B0604020202020204" pitchFamily="34" charset="0"/>
              </a:rPr>
              <a:t> </a:t>
            </a:r>
            <a:r>
              <a:rPr lang="en-AU" sz="2800" b="1" dirty="0" err="1">
                <a:solidFill>
                  <a:srgbClr val="FF0000"/>
                </a:solidFill>
                <a:latin typeface="Arial" panose="020B0604020202020204" pitchFamily="34" charset="0"/>
                <a:cs typeface="Arial" panose="020B0604020202020204" pitchFamily="34" charset="0"/>
              </a:rPr>
              <a:t>trong</a:t>
            </a:r>
            <a:r>
              <a:rPr lang="en-AU" sz="2800" b="1" dirty="0">
                <a:solidFill>
                  <a:srgbClr val="FF0000"/>
                </a:solidFill>
                <a:latin typeface="Arial" panose="020B0604020202020204" pitchFamily="34" charset="0"/>
                <a:cs typeface="Arial" panose="020B0604020202020204" pitchFamily="34" charset="0"/>
              </a:rPr>
              <a:t> </a:t>
            </a:r>
          </a:p>
          <a:p>
            <a:pPr algn="ctr"/>
            <a:r>
              <a:rPr lang="en-AU" sz="2800" b="1" dirty="0" err="1">
                <a:solidFill>
                  <a:srgbClr val="FF0000"/>
                </a:solidFill>
                <a:latin typeface="Arial" panose="020B0604020202020204" pitchFamily="34" charset="0"/>
                <a:cs typeface="Arial" panose="020B0604020202020204" pitchFamily="34" charset="0"/>
              </a:rPr>
              <a:t>chẩn</a:t>
            </a:r>
            <a:r>
              <a:rPr lang="en-AU" sz="2800" b="1" dirty="0">
                <a:solidFill>
                  <a:srgbClr val="FF0000"/>
                </a:solidFill>
                <a:latin typeface="Arial" panose="020B0604020202020204" pitchFamily="34" charset="0"/>
                <a:cs typeface="Arial" panose="020B0604020202020204" pitchFamily="34" charset="0"/>
              </a:rPr>
              <a:t> </a:t>
            </a:r>
            <a:r>
              <a:rPr lang="en-AU" sz="2800" b="1" dirty="0" err="1">
                <a:solidFill>
                  <a:srgbClr val="FF0000"/>
                </a:solidFill>
                <a:latin typeface="Arial" panose="020B0604020202020204" pitchFamily="34" charset="0"/>
                <a:cs typeface="Arial" panose="020B0604020202020204" pitchFamily="34" charset="0"/>
              </a:rPr>
              <a:t>đoán</a:t>
            </a:r>
            <a:r>
              <a:rPr lang="en-AU" sz="2800" b="1" dirty="0">
                <a:solidFill>
                  <a:srgbClr val="FF0000"/>
                </a:solidFill>
                <a:latin typeface="Arial" panose="020B0604020202020204" pitchFamily="34" charset="0"/>
                <a:cs typeface="Arial" panose="020B0604020202020204" pitchFamily="34" charset="0"/>
              </a:rPr>
              <a:t>, </a:t>
            </a:r>
            <a:r>
              <a:rPr lang="en-AU" sz="2800" b="1" dirty="0" err="1">
                <a:solidFill>
                  <a:srgbClr val="FF0000"/>
                </a:solidFill>
                <a:latin typeface="Arial" panose="020B0604020202020204" pitchFamily="34" charset="0"/>
                <a:cs typeface="Arial" panose="020B0604020202020204" pitchFamily="34" charset="0"/>
              </a:rPr>
              <a:t>điều</a:t>
            </a:r>
            <a:r>
              <a:rPr lang="en-AU" sz="2800" b="1" dirty="0">
                <a:solidFill>
                  <a:srgbClr val="FF0000"/>
                </a:solidFill>
                <a:latin typeface="Arial" panose="020B0604020202020204" pitchFamily="34" charset="0"/>
                <a:cs typeface="Arial" panose="020B0604020202020204" pitchFamily="34" charset="0"/>
              </a:rPr>
              <a:t> </a:t>
            </a:r>
            <a:r>
              <a:rPr lang="en-AU" sz="2800" b="1" dirty="0" err="1">
                <a:solidFill>
                  <a:srgbClr val="FF0000"/>
                </a:solidFill>
                <a:latin typeface="Arial" panose="020B0604020202020204" pitchFamily="34" charset="0"/>
                <a:cs typeface="Arial" panose="020B0604020202020204" pitchFamily="34" charset="0"/>
              </a:rPr>
              <a:t>trị</a:t>
            </a:r>
            <a:r>
              <a:rPr lang="en-AU" sz="2800" b="1" dirty="0">
                <a:solidFill>
                  <a:srgbClr val="FF0000"/>
                </a:solidFill>
                <a:latin typeface="Arial" panose="020B0604020202020204" pitchFamily="34" charset="0"/>
                <a:cs typeface="Arial" panose="020B0604020202020204" pitchFamily="34" charset="0"/>
              </a:rPr>
              <a:t> </a:t>
            </a:r>
            <a:r>
              <a:rPr lang="en-AU" sz="2800" b="1" dirty="0" err="1">
                <a:solidFill>
                  <a:srgbClr val="FF0000"/>
                </a:solidFill>
                <a:latin typeface="Arial" panose="020B0604020202020204" pitchFamily="34" charset="0"/>
                <a:cs typeface="Arial" panose="020B0604020202020204" pitchFamily="34" charset="0"/>
              </a:rPr>
              <a:t>viêm</a:t>
            </a:r>
            <a:r>
              <a:rPr lang="en-AU" sz="2800" b="1" dirty="0">
                <a:solidFill>
                  <a:srgbClr val="FF0000"/>
                </a:solidFill>
                <a:latin typeface="Arial" panose="020B0604020202020204" pitchFamily="34" charset="0"/>
                <a:cs typeface="Arial" panose="020B0604020202020204" pitchFamily="34" charset="0"/>
              </a:rPr>
              <a:t> </a:t>
            </a:r>
            <a:r>
              <a:rPr lang="en-AU" sz="2800" b="1" dirty="0" err="1">
                <a:solidFill>
                  <a:srgbClr val="FF0000"/>
                </a:solidFill>
                <a:latin typeface="Arial" panose="020B0604020202020204" pitchFamily="34" charset="0"/>
                <a:cs typeface="Arial" panose="020B0604020202020204" pitchFamily="34" charset="0"/>
              </a:rPr>
              <a:t>gan</a:t>
            </a:r>
            <a:r>
              <a:rPr lang="en-AU" sz="2800" b="1" dirty="0">
                <a:solidFill>
                  <a:srgbClr val="FF0000"/>
                </a:solidFill>
                <a:latin typeface="Arial" panose="020B0604020202020204" pitchFamily="34" charset="0"/>
                <a:cs typeface="Arial" panose="020B0604020202020204" pitchFamily="34" charset="0"/>
              </a:rPr>
              <a:t> B</a:t>
            </a:r>
          </a:p>
        </p:txBody>
      </p:sp>
      <p:sp>
        <p:nvSpPr>
          <p:cNvPr id="25" name="TextBox 24"/>
          <p:cNvSpPr txBox="1"/>
          <p:nvPr/>
        </p:nvSpPr>
        <p:spPr>
          <a:xfrm>
            <a:off x="1600201" y="6477001"/>
            <a:ext cx="5095369" cy="307777"/>
          </a:xfrm>
          <a:prstGeom prst="rect">
            <a:avLst/>
          </a:prstGeom>
          <a:noFill/>
        </p:spPr>
        <p:txBody>
          <a:bodyPr wrap="none" rtlCol="0">
            <a:spAutoFit/>
          </a:bodyPr>
          <a:lstStyle/>
          <a:p>
            <a:r>
              <a:rPr lang="en-AU" sz="1400" dirty="0" err="1"/>
              <a:t>Nguồn</a:t>
            </a:r>
            <a:r>
              <a:rPr lang="en-AU" sz="1400" dirty="0"/>
              <a:t>: MOH/WHO </a:t>
            </a:r>
            <a:r>
              <a:rPr lang="en-AU" sz="1400" dirty="0" err="1"/>
              <a:t>ước</a:t>
            </a:r>
            <a:r>
              <a:rPr lang="en-AU" sz="1400" dirty="0"/>
              <a:t> tinh </a:t>
            </a:r>
            <a:r>
              <a:rPr lang="en-AU" sz="1400" dirty="0" err="1"/>
              <a:t>gánh</a:t>
            </a:r>
            <a:r>
              <a:rPr lang="en-AU" sz="1400" dirty="0"/>
              <a:t> </a:t>
            </a:r>
            <a:r>
              <a:rPr lang="en-AU" sz="1400" dirty="0" err="1"/>
              <a:t>nặng</a:t>
            </a:r>
            <a:r>
              <a:rPr lang="en-AU" sz="1400" dirty="0"/>
              <a:t> </a:t>
            </a:r>
            <a:r>
              <a:rPr lang="en-AU" sz="1400" dirty="0" err="1"/>
              <a:t>bệnh</a:t>
            </a:r>
            <a:r>
              <a:rPr lang="en-AU" sz="1400" dirty="0"/>
              <a:t> </a:t>
            </a:r>
            <a:r>
              <a:rPr lang="en-AU" sz="1400" dirty="0" err="1"/>
              <a:t>tật</a:t>
            </a:r>
            <a:r>
              <a:rPr lang="en-AU" sz="1400" dirty="0"/>
              <a:t> do </a:t>
            </a:r>
            <a:r>
              <a:rPr lang="en-AU" sz="1400" dirty="0" err="1"/>
              <a:t>viêm</a:t>
            </a:r>
            <a:r>
              <a:rPr lang="en-AU" sz="1400" dirty="0"/>
              <a:t> </a:t>
            </a:r>
            <a:r>
              <a:rPr lang="en-AU" sz="1400" dirty="0" err="1"/>
              <a:t>gan</a:t>
            </a:r>
            <a:r>
              <a:rPr lang="en-AU" sz="1400" dirty="0"/>
              <a:t>, 2017</a:t>
            </a:r>
          </a:p>
        </p:txBody>
      </p:sp>
      <p:cxnSp>
        <p:nvCxnSpPr>
          <p:cNvPr id="31" name="Straight Connector 30"/>
          <p:cNvCxnSpPr/>
          <p:nvPr/>
        </p:nvCxnSpPr>
        <p:spPr>
          <a:xfrm flipV="1">
            <a:off x="4157133" y="2572023"/>
            <a:ext cx="1666021" cy="1538849"/>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52400"/>
            <a:ext cx="8839200" cy="1143000"/>
          </a:xfrm>
        </p:spPr>
        <p:txBody>
          <a:bodyPr>
            <a:noAutofit/>
          </a:bodyPr>
          <a:lstStyle/>
          <a:p>
            <a:r>
              <a:rPr lang="en-AU" sz="4000" b="1" dirty="0" err="1">
                <a:ea typeface="+mn-ea"/>
                <a:cs typeface="Arial" panose="020B0604020202020204" pitchFamily="34" charset="0"/>
              </a:rPr>
              <a:t>Thực</a:t>
            </a:r>
            <a:r>
              <a:rPr lang="en-AU" sz="4000" b="1" dirty="0">
                <a:ea typeface="+mn-ea"/>
                <a:cs typeface="Arial" panose="020B0604020202020204" pitchFamily="34" charset="0"/>
              </a:rPr>
              <a:t> </a:t>
            </a:r>
            <a:r>
              <a:rPr lang="en-AU" sz="4000" b="1" dirty="0" err="1">
                <a:ea typeface="+mn-ea"/>
                <a:cs typeface="Arial" panose="020B0604020202020204" pitchFamily="34" charset="0"/>
              </a:rPr>
              <a:t>trạng</a:t>
            </a:r>
            <a:r>
              <a:rPr lang="en-AU" sz="4000" b="1" dirty="0">
                <a:ea typeface="+mn-ea"/>
                <a:cs typeface="Arial" panose="020B0604020202020204" pitchFamily="34" charset="0"/>
              </a:rPr>
              <a:t>, </a:t>
            </a:r>
            <a:r>
              <a:rPr lang="en-AU" sz="4000" b="1" dirty="0" err="1">
                <a:ea typeface="+mn-ea"/>
                <a:cs typeface="Arial" panose="020B0604020202020204" pitchFamily="34" charset="0"/>
              </a:rPr>
              <a:t>thách</a:t>
            </a:r>
            <a:r>
              <a:rPr lang="en-AU" sz="4000" b="1" dirty="0">
                <a:ea typeface="+mn-ea"/>
                <a:cs typeface="Arial" panose="020B0604020202020204" pitchFamily="34" charset="0"/>
              </a:rPr>
              <a:t> </a:t>
            </a:r>
            <a:r>
              <a:rPr lang="en-AU" sz="4000" b="1" dirty="0" err="1">
                <a:ea typeface="+mn-ea"/>
                <a:cs typeface="Arial" panose="020B0604020202020204" pitchFamily="34" charset="0"/>
              </a:rPr>
              <a:t>thức</a:t>
            </a:r>
            <a:r>
              <a:rPr lang="en-AU" sz="4000" b="1" dirty="0">
                <a:ea typeface="+mn-ea"/>
                <a:cs typeface="Arial" panose="020B0604020202020204" pitchFamily="34" charset="0"/>
              </a:rPr>
              <a:t> </a:t>
            </a:r>
            <a:r>
              <a:rPr lang="en-AU" sz="4000" b="1" dirty="0" err="1">
                <a:ea typeface="+mn-ea"/>
                <a:cs typeface="Arial" panose="020B0604020202020204" pitchFamily="34" charset="0"/>
              </a:rPr>
              <a:t>trong</a:t>
            </a:r>
            <a:r>
              <a:rPr lang="en-AU" sz="4000" b="1" dirty="0">
                <a:ea typeface="+mn-ea"/>
                <a:cs typeface="Arial" panose="020B0604020202020204" pitchFamily="34" charset="0"/>
              </a:rPr>
              <a:t> </a:t>
            </a:r>
            <a:br>
              <a:rPr lang="en-AU" sz="4000" b="1" dirty="0">
                <a:ea typeface="+mn-ea"/>
                <a:cs typeface="Arial" panose="020B0604020202020204" pitchFamily="34" charset="0"/>
              </a:rPr>
            </a:br>
            <a:r>
              <a:rPr lang="en-AU" sz="4000" b="1" dirty="0" err="1">
                <a:ea typeface="+mn-ea"/>
                <a:cs typeface="Arial" panose="020B0604020202020204" pitchFamily="34" charset="0"/>
              </a:rPr>
              <a:t>chẩn</a:t>
            </a:r>
            <a:r>
              <a:rPr lang="en-AU" sz="4000" b="1" dirty="0">
                <a:ea typeface="+mn-ea"/>
                <a:cs typeface="Arial" panose="020B0604020202020204" pitchFamily="34" charset="0"/>
              </a:rPr>
              <a:t> </a:t>
            </a:r>
            <a:r>
              <a:rPr lang="en-AU" sz="4000" b="1" dirty="0" err="1">
                <a:ea typeface="+mn-ea"/>
                <a:cs typeface="Arial" panose="020B0604020202020204" pitchFamily="34" charset="0"/>
              </a:rPr>
              <a:t>đoán</a:t>
            </a:r>
            <a:r>
              <a:rPr lang="en-AU" sz="4000" b="1" dirty="0">
                <a:ea typeface="+mn-ea"/>
                <a:cs typeface="Arial" panose="020B0604020202020204" pitchFamily="34" charset="0"/>
              </a:rPr>
              <a:t>, </a:t>
            </a:r>
            <a:r>
              <a:rPr lang="en-AU" sz="4000" b="1" dirty="0" err="1">
                <a:ea typeface="+mn-ea"/>
                <a:cs typeface="Arial" panose="020B0604020202020204" pitchFamily="34" charset="0"/>
              </a:rPr>
              <a:t>điều</a:t>
            </a:r>
            <a:r>
              <a:rPr lang="en-AU" sz="4000" b="1" dirty="0">
                <a:ea typeface="+mn-ea"/>
                <a:cs typeface="Arial" panose="020B0604020202020204" pitchFamily="34" charset="0"/>
              </a:rPr>
              <a:t> </a:t>
            </a:r>
            <a:r>
              <a:rPr lang="en-AU" sz="4000" b="1" dirty="0" err="1">
                <a:ea typeface="+mn-ea"/>
                <a:cs typeface="Arial" panose="020B0604020202020204" pitchFamily="34" charset="0"/>
              </a:rPr>
              <a:t>trị</a:t>
            </a:r>
            <a:r>
              <a:rPr lang="en-AU" sz="4000" b="1" dirty="0">
                <a:ea typeface="+mn-ea"/>
                <a:cs typeface="Arial" panose="020B0604020202020204" pitchFamily="34" charset="0"/>
              </a:rPr>
              <a:t> </a:t>
            </a:r>
            <a:r>
              <a:rPr lang="en-AU" sz="4000" b="1" dirty="0">
                <a:cs typeface="Arial" panose="020B0604020202020204" pitchFamily="34" charset="0"/>
              </a:rPr>
              <a:t>VGB (</a:t>
            </a:r>
            <a:r>
              <a:rPr lang="en-AU" sz="4000" b="1" dirty="0" err="1">
                <a:ea typeface="+mn-ea"/>
                <a:cs typeface="Arial" panose="020B0604020202020204" pitchFamily="34" charset="0"/>
              </a:rPr>
              <a:t>tiếp</a:t>
            </a:r>
            <a:r>
              <a:rPr lang="en-AU" sz="4000" b="1" dirty="0">
                <a:ea typeface="+mn-ea"/>
                <a:cs typeface="Arial" panose="020B0604020202020204" pitchFamily="34" charset="0"/>
              </a:rPr>
              <a:t>)</a:t>
            </a:r>
          </a:p>
        </p:txBody>
      </p:sp>
      <p:sp>
        <p:nvSpPr>
          <p:cNvPr id="3" name="Content Placeholder 2"/>
          <p:cNvSpPr>
            <a:spLocks noGrp="1"/>
          </p:cNvSpPr>
          <p:nvPr>
            <p:ph idx="1"/>
          </p:nvPr>
        </p:nvSpPr>
        <p:spPr>
          <a:xfrm>
            <a:off x="1794680" y="1524001"/>
            <a:ext cx="9940119" cy="4876799"/>
          </a:xfrm>
        </p:spPr>
        <p:txBody>
          <a:bodyPr>
            <a:normAutofit fontScale="97500"/>
          </a:bodyPr>
          <a:lstStyle/>
          <a:p>
            <a:r>
              <a:rPr lang="en-US" sz="2200" dirty="0" err="1">
                <a:latin typeface="Arial" panose="020B0604020202020204" pitchFamily="34" charset="0"/>
                <a:cs typeface="Arial" panose="020B0604020202020204" pitchFamily="34" charset="0"/>
              </a:rPr>
              <a:t>Nhiều</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người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chưa</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biết</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về</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tình</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trạng</a:t>
            </a:r>
            <a:r>
              <a:rPr lang="en-US" sz="2200" dirty="0">
                <a:latin typeface="Arial" panose="020B0604020202020204" pitchFamily="34" charset="0"/>
                <a:cs typeface="Arial" panose="020B0604020202020204" pitchFamily="34" charset="0"/>
              </a:rPr>
              <a:t> VGB, </a:t>
            </a:r>
            <a:r>
              <a:rPr lang="en-US" sz="2200" dirty="0" err="1">
                <a:latin typeface="Arial" panose="020B0604020202020204" pitchFamily="34" charset="0"/>
                <a:cs typeface="Arial" panose="020B0604020202020204" pitchFamily="34" charset="0"/>
              </a:rPr>
              <a:t>chưa</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được</a:t>
            </a:r>
            <a:r>
              <a:rPr lang="en-US" sz="2200" dirty="0">
                <a:latin typeface="Arial" panose="020B0604020202020204" pitchFamily="34" charset="0"/>
                <a:cs typeface="Arial" panose="020B0604020202020204" pitchFamily="34" charset="0"/>
              </a:rPr>
              <a:t> XN </a:t>
            </a:r>
            <a:r>
              <a:rPr lang="en-US" sz="2200" dirty="0" err="1">
                <a:latin typeface="Arial" panose="020B0604020202020204" pitchFamily="34" charset="0"/>
                <a:cs typeface="Arial" panose="020B0604020202020204" pitchFamily="34" charset="0"/>
              </a:rPr>
              <a:t>sàng</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lọc</a:t>
            </a:r>
            <a:endParaRPr lang="en-US" sz="2200" dirty="0">
              <a:latin typeface="Arial" panose="020B0604020202020204" pitchFamily="34" charset="0"/>
              <a:cs typeface="Arial" panose="020B0604020202020204" pitchFamily="34" charset="0"/>
            </a:endParaRPr>
          </a:p>
          <a:p>
            <a:pPr marL="342900" lvl="1" indent="-342900">
              <a:lnSpc>
                <a:spcPct val="150000"/>
              </a:lnSpc>
            </a:pPr>
            <a:r>
              <a:rPr lang="en-AU" sz="2200" dirty="0">
                <a:latin typeface="Arial" panose="020B0604020202020204" pitchFamily="34" charset="0"/>
                <a:cs typeface="Arial" panose="020B0604020202020204" pitchFamily="34" charset="0"/>
              </a:rPr>
              <a:t>XN </a:t>
            </a:r>
            <a:r>
              <a:rPr lang="en-AU" sz="2200" dirty="0" err="1">
                <a:latin typeface="Arial" panose="020B0604020202020204" pitchFamily="34" charset="0"/>
                <a:cs typeface="Arial" panose="020B0604020202020204" pitchFamily="34" charset="0"/>
              </a:rPr>
              <a:t>đo</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tải</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lượng</a:t>
            </a:r>
            <a:r>
              <a:rPr lang="en-AU" sz="2200" dirty="0">
                <a:latin typeface="Arial" panose="020B0604020202020204" pitchFamily="34" charset="0"/>
                <a:cs typeface="Arial" panose="020B0604020202020204" pitchFamily="34" charset="0"/>
              </a:rPr>
              <a:t> HBV </a:t>
            </a:r>
            <a:r>
              <a:rPr lang="en-AU" sz="2200" dirty="0" err="1">
                <a:latin typeface="Arial" panose="020B0604020202020204" pitchFamily="34" charset="0"/>
                <a:cs typeface="Arial" panose="020B0604020202020204" pitchFamily="34" charset="0"/>
              </a:rPr>
              <a:t>không</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sẵn</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có</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tại</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nhiều</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tỉnh</a:t>
            </a:r>
            <a:endParaRPr lang="en-AU" sz="2200" dirty="0">
              <a:latin typeface="Arial" panose="020B0604020202020204" pitchFamily="34" charset="0"/>
              <a:cs typeface="Arial" panose="020B0604020202020204" pitchFamily="34" charset="0"/>
            </a:endParaRPr>
          </a:p>
          <a:p>
            <a:pPr marL="342900" lvl="1" indent="-342900">
              <a:lnSpc>
                <a:spcPct val="150000"/>
              </a:lnSpc>
            </a:pPr>
            <a:r>
              <a:rPr lang="en-US" altLang="en-US" sz="2200" dirty="0" err="1">
                <a:latin typeface="Arial" panose="020B0604020202020204" pitchFamily="34" charset="0"/>
                <a:cs typeface="Arial" panose="020B0604020202020204" pitchFamily="34" charset="0"/>
              </a:rPr>
              <a:t>Bảo</a:t>
            </a:r>
            <a:r>
              <a:rPr lang="en-US" altLang="en-US" sz="2200" dirty="0">
                <a:latin typeface="Arial" panose="020B0604020202020204" pitchFamily="34" charset="0"/>
                <a:cs typeface="Arial" panose="020B0604020202020204" pitchFamily="34" charset="0"/>
              </a:rPr>
              <a:t> </a:t>
            </a:r>
            <a:r>
              <a:rPr lang="en-US" altLang="en-US" sz="2200" dirty="0" err="1">
                <a:latin typeface="Arial" panose="020B0604020202020204" pitchFamily="34" charset="0"/>
                <a:cs typeface="Arial" panose="020B0604020202020204" pitchFamily="34" charset="0"/>
              </a:rPr>
              <a:t>hiểm</a:t>
            </a:r>
            <a:r>
              <a:rPr lang="en-US" altLang="en-US" sz="2200" dirty="0">
                <a:latin typeface="Arial" panose="020B0604020202020204" pitchFamily="34" charset="0"/>
                <a:cs typeface="Arial" panose="020B0604020202020204" pitchFamily="34" charset="0"/>
              </a:rPr>
              <a:t> chi </a:t>
            </a:r>
            <a:r>
              <a:rPr lang="en-US" altLang="en-US" sz="2200" dirty="0" err="1">
                <a:latin typeface="Arial" panose="020B0604020202020204" pitchFamily="34" charset="0"/>
                <a:cs typeface="Arial" panose="020B0604020202020204" pitchFamily="34" charset="0"/>
              </a:rPr>
              <a:t>trả</a:t>
            </a:r>
            <a:r>
              <a:rPr lang="en-US" altLang="en-US" sz="2200" dirty="0">
                <a:latin typeface="Arial" panose="020B0604020202020204" pitchFamily="34" charset="0"/>
                <a:cs typeface="Arial" panose="020B0604020202020204" pitchFamily="34" charset="0"/>
              </a:rPr>
              <a:t> </a:t>
            </a:r>
            <a:r>
              <a:rPr lang="en-US" altLang="en-US" sz="2200" dirty="0" err="1">
                <a:latin typeface="Arial" panose="020B0604020202020204" pitchFamily="34" charset="0"/>
                <a:cs typeface="Arial" panose="020B0604020202020204" pitchFamily="34" charset="0"/>
              </a:rPr>
              <a:t>kinh</a:t>
            </a:r>
            <a:r>
              <a:rPr lang="en-US" altLang="en-US" sz="2200" dirty="0">
                <a:latin typeface="Arial" panose="020B0604020202020204" pitchFamily="34" charset="0"/>
                <a:cs typeface="Arial" panose="020B0604020202020204" pitchFamily="34" charset="0"/>
              </a:rPr>
              <a:t> </a:t>
            </a:r>
            <a:r>
              <a:rPr lang="en-US" altLang="en-US" sz="2200" dirty="0" err="1">
                <a:latin typeface="Arial" panose="020B0604020202020204" pitchFamily="34" charset="0"/>
                <a:cs typeface="Arial" panose="020B0604020202020204" pitchFamily="34" charset="0"/>
              </a:rPr>
              <a:t>phí</a:t>
            </a:r>
            <a:r>
              <a:rPr lang="en-US" altLang="en-US" sz="2200" dirty="0">
                <a:latin typeface="Arial" panose="020B0604020202020204" pitchFamily="34" charset="0"/>
                <a:cs typeface="Arial" panose="020B0604020202020204" pitchFamily="34" charset="0"/>
              </a:rPr>
              <a:t> </a:t>
            </a:r>
            <a:r>
              <a:rPr lang="en-US" altLang="en-US" sz="2200" dirty="0" err="1">
                <a:latin typeface="Arial" panose="020B0604020202020204" pitchFamily="34" charset="0"/>
                <a:cs typeface="Arial" panose="020B0604020202020204" pitchFamily="34" charset="0"/>
              </a:rPr>
              <a:t>chẩn</a:t>
            </a:r>
            <a:r>
              <a:rPr lang="en-US" altLang="en-US" sz="2200" dirty="0">
                <a:latin typeface="Arial" panose="020B0604020202020204" pitchFamily="34" charset="0"/>
                <a:cs typeface="Arial" panose="020B0604020202020204" pitchFamily="34" charset="0"/>
              </a:rPr>
              <a:t> </a:t>
            </a:r>
            <a:r>
              <a:rPr lang="en-US" altLang="en-US" sz="2200" dirty="0" err="1">
                <a:latin typeface="Arial" panose="020B0604020202020204" pitchFamily="34" charset="0"/>
                <a:cs typeface="Arial" panose="020B0604020202020204" pitchFamily="34" charset="0"/>
              </a:rPr>
              <a:t>đoán</a:t>
            </a:r>
            <a:r>
              <a:rPr lang="en-US" altLang="en-US" sz="2200" dirty="0">
                <a:latin typeface="Arial" panose="020B0604020202020204" pitchFamily="34" charset="0"/>
                <a:cs typeface="Arial" panose="020B0604020202020204" pitchFamily="34" charset="0"/>
              </a:rPr>
              <a:t>, </a:t>
            </a:r>
            <a:r>
              <a:rPr lang="en-US" altLang="en-US" sz="2200" dirty="0" err="1">
                <a:latin typeface="Arial" panose="020B0604020202020204" pitchFamily="34" charset="0"/>
                <a:cs typeface="Arial" panose="020B0604020202020204" pitchFamily="34" charset="0"/>
              </a:rPr>
              <a:t>điều</a:t>
            </a:r>
            <a:r>
              <a:rPr lang="en-US" altLang="en-US" sz="2200" dirty="0">
                <a:latin typeface="Arial" panose="020B0604020202020204" pitchFamily="34" charset="0"/>
                <a:cs typeface="Arial" panose="020B0604020202020204" pitchFamily="34" charset="0"/>
              </a:rPr>
              <a:t> </a:t>
            </a:r>
            <a:r>
              <a:rPr lang="en-US" altLang="en-US" sz="2200" dirty="0" err="1">
                <a:latin typeface="Arial" panose="020B0604020202020204" pitchFamily="34" charset="0"/>
                <a:cs typeface="Arial" panose="020B0604020202020204" pitchFamily="34" charset="0"/>
              </a:rPr>
              <a:t>trị</a:t>
            </a:r>
            <a:r>
              <a:rPr lang="en-US" altLang="en-US" sz="2200" dirty="0">
                <a:latin typeface="Arial" panose="020B0604020202020204" pitchFamily="34" charset="0"/>
                <a:cs typeface="Arial" panose="020B0604020202020204" pitchFamily="34" charset="0"/>
              </a:rPr>
              <a:t> VGB tại tuyến tỉnh, một số BV tuyến quận/huyện tại Hà Nội, TP Hồ Chí MÍnh, </a:t>
            </a:r>
            <a:r>
              <a:rPr lang="en-US" altLang="en-US" sz="2200" dirty="0" err="1">
                <a:latin typeface="Arial" panose="020B0604020202020204" pitchFamily="34" charset="0"/>
                <a:cs typeface="Arial" panose="020B0604020202020204" pitchFamily="34" charset="0"/>
              </a:rPr>
              <a:t>nhưng</a:t>
            </a:r>
            <a:r>
              <a:rPr lang="en-US" altLang="en-US" sz="2200" dirty="0">
                <a:latin typeface="Arial" panose="020B0604020202020204" pitchFamily="34" charset="0"/>
                <a:cs typeface="Arial" panose="020B0604020202020204" pitchFamily="34" charset="0"/>
              </a:rPr>
              <a:t> </a:t>
            </a:r>
            <a:r>
              <a:rPr lang="en-US" altLang="en-US" sz="2200" dirty="0" err="1">
                <a:latin typeface="Arial" panose="020B0604020202020204" pitchFamily="34" charset="0"/>
                <a:cs typeface="Arial" panose="020B0604020202020204" pitchFamily="34" charset="0"/>
              </a:rPr>
              <a:t>phụ</a:t>
            </a:r>
            <a:r>
              <a:rPr lang="en-US" altLang="en-US" sz="2200" dirty="0">
                <a:latin typeface="Arial" panose="020B0604020202020204" pitchFamily="34" charset="0"/>
                <a:cs typeface="Arial" panose="020B0604020202020204" pitchFamily="34" charset="0"/>
              </a:rPr>
              <a:t> </a:t>
            </a:r>
            <a:r>
              <a:rPr lang="en-US" altLang="en-US" sz="2200" dirty="0" err="1">
                <a:latin typeface="Arial" panose="020B0604020202020204" pitchFamily="34" charset="0"/>
                <a:cs typeface="Arial" panose="020B0604020202020204" pitchFamily="34" charset="0"/>
              </a:rPr>
              <a:t>thuộc</a:t>
            </a:r>
            <a:r>
              <a:rPr lang="en-US" altLang="en-US" sz="2200" dirty="0">
                <a:latin typeface="Arial" panose="020B0604020202020204" pitchFamily="34" charset="0"/>
                <a:cs typeface="Arial" panose="020B0604020202020204" pitchFamily="34" charset="0"/>
              </a:rPr>
              <a:t> </a:t>
            </a:r>
            <a:r>
              <a:rPr lang="en-US" altLang="en-US" sz="2200" dirty="0" err="1">
                <a:latin typeface="Arial" panose="020B0604020202020204" pitchFamily="34" charset="0"/>
                <a:cs typeface="Arial" panose="020B0604020202020204" pitchFamily="34" charset="0"/>
              </a:rPr>
              <a:t>vào</a:t>
            </a:r>
            <a:r>
              <a:rPr lang="en-US" altLang="en-US" sz="2200" dirty="0">
                <a:latin typeface="Arial" panose="020B0604020202020204" pitchFamily="34" charset="0"/>
                <a:cs typeface="Arial" panose="020B0604020202020204" pitchFamily="34" charset="0"/>
              </a:rPr>
              <a:t> </a:t>
            </a:r>
            <a:r>
              <a:rPr lang="en-US" altLang="en-US" sz="2200" dirty="0" err="1">
                <a:latin typeface="Arial" panose="020B0604020202020204" pitchFamily="34" charset="0"/>
                <a:cs typeface="Arial" panose="020B0604020202020204" pitchFamily="34" charset="0"/>
              </a:rPr>
              <a:t>trần</a:t>
            </a:r>
            <a:r>
              <a:rPr lang="en-US" altLang="en-US" sz="2200" dirty="0">
                <a:latin typeface="Arial" panose="020B0604020202020204" pitchFamily="34" charset="0"/>
                <a:cs typeface="Arial" panose="020B0604020202020204" pitchFamily="34" charset="0"/>
              </a:rPr>
              <a:t> </a:t>
            </a:r>
            <a:r>
              <a:rPr lang="en-US" altLang="en-US" sz="2200" dirty="0" err="1">
                <a:latin typeface="Arial" panose="020B0604020202020204" pitchFamily="34" charset="0"/>
                <a:cs typeface="Arial" panose="020B0604020202020204" pitchFamily="34" charset="0"/>
              </a:rPr>
              <a:t>bảo</a:t>
            </a:r>
            <a:r>
              <a:rPr lang="en-US" altLang="en-US" sz="2200" dirty="0">
                <a:latin typeface="Arial" panose="020B0604020202020204" pitchFamily="34" charset="0"/>
                <a:cs typeface="Arial" panose="020B0604020202020204" pitchFamily="34" charset="0"/>
              </a:rPr>
              <a:t> </a:t>
            </a:r>
            <a:r>
              <a:rPr lang="en-US" altLang="en-US" sz="2200" dirty="0" err="1">
                <a:latin typeface="Arial" panose="020B0604020202020204" pitchFamily="34" charset="0"/>
                <a:cs typeface="Arial" panose="020B0604020202020204" pitchFamily="34" charset="0"/>
              </a:rPr>
              <a:t>hiểm</a:t>
            </a:r>
            <a:r>
              <a:rPr lang="en-US" altLang="en-US" sz="2200" dirty="0">
                <a:latin typeface="Arial" panose="020B0604020202020204" pitchFamily="34" charset="0"/>
                <a:cs typeface="Arial" panose="020B0604020202020204" pitchFamily="34" charset="0"/>
              </a:rPr>
              <a:t> </a:t>
            </a:r>
            <a:r>
              <a:rPr lang="en-US" altLang="en-US" sz="2200" dirty="0" err="1">
                <a:latin typeface="Arial" panose="020B0604020202020204" pitchFamily="34" charset="0"/>
                <a:cs typeface="Arial" panose="020B0604020202020204" pitchFamily="34" charset="0"/>
              </a:rPr>
              <a:t>và</a:t>
            </a:r>
            <a:r>
              <a:rPr lang="en-US" altLang="en-US" sz="2200" dirty="0">
                <a:latin typeface="Arial" panose="020B0604020202020204" pitchFamily="34" charset="0"/>
                <a:cs typeface="Arial" panose="020B0604020202020204" pitchFamily="34" charset="0"/>
              </a:rPr>
              <a:t> </a:t>
            </a:r>
            <a:r>
              <a:rPr lang="en-US" altLang="en-US" sz="2200" dirty="0" err="1">
                <a:latin typeface="Arial" panose="020B0604020202020204" pitchFamily="34" charset="0"/>
                <a:cs typeface="Arial" panose="020B0604020202020204" pitchFamily="34" charset="0"/>
              </a:rPr>
              <a:t>chính</a:t>
            </a:r>
            <a:r>
              <a:rPr lang="en-US" altLang="en-US" sz="2200" dirty="0">
                <a:latin typeface="Arial" panose="020B0604020202020204" pitchFamily="34" charset="0"/>
                <a:cs typeface="Arial" panose="020B0604020202020204" pitchFamily="34" charset="0"/>
              </a:rPr>
              <a:t> </a:t>
            </a:r>
            <a:r>
              <a:rPr lang="en-US" altLang="en-US" sz="2200" dirty="0" err="1">
                <a:latin typeface="Arial" panose="020B0604020202020204" pitchFamily="34" charset="0"/>
                <a:cs typeface="Arial" panose="020B0604020202020204" pitchFamily="34" charset="0"/>
              </a:rPr>
              <a:t>sách</a:t>
            </a:r>
            <a:r>
              <a:rPr lang="en-US" altLang="en-US" sz="2200" dirty="0">
                <a:latin typeface="Arial" panose="020B0604020202020204" pitchFamily="34" charset="0"/>
                <a:cs typeface="Arial" panose="020B0604020202020204" pitchFamily="34" charset="0"/>
              </a:rPr>
              <a:t> </a:t>
            </a:r>
            <a:r>
              <a:rPr lang="en-US" altLang="en-US" sz="2200" dirty="0" err="1">
                <a:latin typeface="Arial" panose="020B0604020202020204" pitchFamily="34" charset="0"/>
                <a:cs typeface="Arial" panose="020B0604020202020204" pitchFamily="34" charset="0"/>
              </a:rPr>
              <a:t>của</a:t>
            </a:r>
            <a:r>
              <a:rPr lang="en-US" altLang="en-US" sz="2200" dirty="0">
                <a:latin typeface="Arial" panose="020B0604020202020204" pitchFamily="34" charset="0"/>
                <a:cs typeface="Arial" panose="020B0604020202020204" pitchFamily="34" charset="0"/>
              </a:rPr>
              <a:t> </a:t>
            </a:r>
            <a:r>
              <a:rPr lang="en-US" altLang="en-US" sz="2200" dirty="0" err="1">
                <a:latin typeface="Arial" panose="020B0604020202020204" pitchFamily="34" charset="0"/>
                <a:cs typeface="Arial" panose="020B0604020202020204" pitchFamily="34" charset="0"/>
              </a:rPr>
              <a:t>các</a:t>
            </a:r>
            <a:r>
              <a:rPr lang="en-US" altLang="en-US" sz="2200" dirty="0">
                <a:latin typeface="Arial" panose="020B0604020202020204" pitchFamily="34" charset="0"/>
                <a:cs typeface="Arial" panose="020B0604020202020204" pitchFamily="34" charset="0"/>
              </a:rPr>
              <a:t> </a:t>
            </a:r>
            <a:r>
              <a:rPr lang="en-US" altLang="en-US" sz="2200" dirty="0" err="1">
                <a:latin typeface="Arial" panose="020B0604020202020204" pitchFamily="34" charset="0"/>
                <a:cs typeface="Arial" panose="020B0604020202020204" pitchFamily="34" charset="0"/>
              </a:rPr>
              <a:t>địa</a:t>
            </a:r>
            <a:r>
              <a:rPr lang="en-US" altLang="en-US" sz="2200" dirty="0">
                <a:latin typeface="Arial" panose="020B0604020202020204" pitchFamily="34" charset="0"/>
                <a:cs typeface="Arial" panose="020B0604020202020204" pitchFamily="34" charset="0"/>
              </a:rPr>
              <a:t> phương, </a:t>
            </a:r>
            <a:r>
              <a:rPr lang="en-US" altLang="en-US" sz="2200" dirty="0" err="1">
                <a:latin typeface="Arial" panose="020B0604020202020204" pitchFamily="34" charset="0"/>
                <a:cs typeface="Arial" panose="020B0604020202020204" pitchFamily="34" charset="0"/>
              </a:rPr>
              <a:t>các</a:t>
            </a:r>
            <a:r>
              <a:rPr lang="en-US" altLang="en-US" sz="2200" dirty="0">
                <a:latin typeface="Arial" panose="020B0604020202020204" pitchFamily="34" charset="0"/>
                <a:cs typeface="Arial" panose="020B0604020202020204" pitchFamily="34" charset="0"/>
              </a:rPr>
              <a:t> </a:t>
            </a:r>
            <a:r>
              <a:rPr lang="en-US" altLang="en-US" sz="2200" dirty="0" err="1">
                <a:latin typeface="Arial" panose="020B0604020202020204" pitchFamily="34" charset="0"/>
                <a:cs typeface="Arial" panose="020B0604020202020204" pitchFamily="34" charset="0"/>
              </a:rPr>
              <a:t>tuyến</a:t>
            </a:r>
            <a:r>
              <a:rPr lang="en-US" altLang="en-US" sz="2200" dirty="0">
                <a:latin typeface="Arial" panose="020B0604020202020204" pitchFamily="34" charset="0"/>
                <a:cs typeface="Arial" panose="020B0604020202020204" pitchFamily="34" charset="0"/>
              </a:rPr>
              <a:t> </a:t>
            </a:r>
            <a:r>
              <a:rPr lang="en-US" altLang="en-US" sz="2200" dirty="0" err="1">
                <a:latin typeface="Arial" panose="020B0604020202020204" pitchFamily="34" charset="0"/>
                <a:cs typeface="Arial" panose="020B0604020202020204" pitchFamily="34" charset="0"/>
              </a:rPr>
              <a:t>điều</a:t>
            </a:r>
            <a:r>
              <a:rPr lang="en-US" altLang="en-US" sz="2200" dirty="0">
                <a:latin typeface="Arial" panose="020B0604020202020204" pitchFamily="34" charset="0"/>
                <a:cs typeface="Arial" panose="020B0604020202020204" pitchFamily="34" charset="0"/>
              </a:rPr>
              <a:t> </a:t>
            </a:r>
            <a:r>
              <a:rPr lang="en-US" altLang="en-US" sz="2200" dirty="0" err="1">
                <a:latin typeface="Arial" panose="020B0604020202020204" pitchFamily="34" charset="0"/>
                <a:cs typeface="Arial" panose="020B0604020202020204" pitchFamily="34" charset="0"/>
              </a:rPr>
              <a:t>trị</a:t>
            </a:r>
            <a:r>
              <a:rPr lang="en-US" altLang="en-US" sz="2200" dirty="0">
                <a:latin typeface="Arial" panose="020B0604020202020204" pitchFamily="34" charset="0"/>
                <a:cs typeface="Arial" panose="020B0604020202020204" pitchFamily="34" charset="0"/>
              </a:rPr>
              <a:t>. </a:t>
            </a:r>
          </a:p>
          <a:p>
            <a:pPr marL="342900" lvl="1" indent="-342900">
              <a:lnSpc>
                <a:spcPct val="150000"/>
              </a:lnSpc>
            </a:pPr>
            <a:r>
              <a:rPr lang="en-US" sz="2200" dirty="0" err="1">
                <a:latin typeface="Arial" panose="020B0604020202020204" pitchFamily="34" charset="0"/>
                <a:cs typeface="Arial" panose="020B0604020202020204" pitchFamily="34" charset="0"/>
              </a:rPr>
              <a:t>Còn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nhiều</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bất</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cập</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trong</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việc</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chuyển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tuyến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bảo</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hiểm</a:t>
            </a:r>
            <a:r>
              <a:rPr lang="en-US" sz="2200" dirty="0">
                <a:latin typeface="Arial" panose="020B0604020202020204" pitchFamily="34" charset="0"/>
                <a:cs typeface="Arial" panose="020B0604020202020204" pitchFamily="34" charset="0"/>
              </a:rPr>
              <a:t> y </a:t>
            </a:r>
            <a:r>
              <a:rPr lang="en-US" sz="2200" dirty="0" err="1">
                <a:latin typeface="Arial" panose="020B0604020202020204" pitchFamily="34" charset="0"/>
                <a:cs typeface="Arial" panose="020B0604020202020204" pitchFamily="34" charset="0"/>
              </a:rPr>
              <a:t>tế</a:t>
            </a:r>
            <a:r>
              <a:rPr lang="en-US" sz="2200" dirty="0">
                <a:latin typeface="Arial" panose="020B0604020202020204" pitchFamily="34" charset="0"/>
                <a:cs typeface="Arial" panose="020B0604020202020204" pitchFamily="34" charset="0"/>
              </a:rPr>
              <a:t>  </a:t>
            </a:r>
          </a:p>
          <a:p>
            <a:pPr marL="342900" lvl="1" indent="-342900">
              <a:lnSpc>
                <a:spcPct val="150000"/>
              </a:lnSpc>
            </a:pPr>
            <a:r>
              <a:rPr lang="en-AU" sz="2200" dirty="0" err="1">
                <a:latin typeface="Arial" panose="020B0604020202020204" pitchFamily="34" charset="0"/>
                <a:cs typeface="Arial" panose="020B0604020202020204" pitchFamily="34" charset="0"/>
              </a:rPr>
              <a:t>Giá</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thuốc</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điều</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trị</a:t>
            </a:r>
            <a:r>
              <a:rPr lang="en-AU" sz="2200" dirty="0">
                <a:latin typeface="Arial" panose="020B0604020202020204" pitchFamily="34" charset="0"/>
                <a:cs typeface="Arial" panose="020B0604020202020204" pitchFamily="34" charset="0"/>
              </a:rPr>
              <a:t> VGB </a:t>
            </a:r>
            <a:r>
              <a:rPr lang="en-AU" sz="2200" dirty="0" err="1">
                <a:latin typeface="Arial" panose="020B0604020202020204" pitchFamily="34" charset="0"/>
                <a:cs typeface="Arial" panose="020B0604020202020204" pitchFamily="34" charset="0"/>
              </a:rPr>
              <a:t>tại</a:t>
            </a:r>
            <a:r>
              <a:rPr lang="en-AU" sz="2200" dirty="0">
                <a:latin typeface="Arial" panose="020B0604020202020204" pitchFamily="34" charset="0"/>
                <a:cs typeface="Arial" panose="020B0604020202020204" pitchFamily="34" charset="0"/>
              </a:rPr>
              <a:t> Việt Nam </a:t>
            </a:r>
            <a:r>
              <a:rPr lang="en-AU" sz="2200" dirty="0" err="1">
                <a:latin typeface="Arial" panose="020B0604020202020204" pitchFamily="34" charset="0"/>
                <a:cs typeface="Arial" panose="020B0604020202020204" pitchFamily="34" charset="0"/>
              </a:rPr>
              <a:t>còn</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cao</a:t>
            </a:r>
            <a:r>
              <a:rPr lang="en-AU" sz="2200" dirty="0">
                <a:latin typeface="Arial" panose="020B0604020202020204" pitchFamily="34" charset="0"/>
                <a:cs typeface="Arial" panose="020B0604020202020204" pitchFamily="34" charset="0"/>
              </a:rPr>
              <a:t> </a:t>
            </a:r>
          </a:p>
          <a:p>
            <a:pPr marL="342900" lvl="1" indent="-342900">
              <a:lnSpc>
                <a:spcPct val="150000"/>
              </a:lnSpc>
            </a:pPr>
            <a:r>
              <a:rPr lang="en-AU" sz="2200" dirty="0" err="1">
                <a:latin typeface="Arial" panose="020B0604020202020204" pitchFamily="34" charset="0"/>
                <a:cs typeface="Arial" panose="020B0604020202020204" pitchFamily="34" charset="0"/>
              </a:rPr>
              <a:t>Chưa</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chú</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trọng</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đến</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việc</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theo</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dõi</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lâu</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dài</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và</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hỗ</a:t>
            </a:r>
            <a:r>
              <a:rPr lang="en-AU" sz="2200" dirty="0">
                <a:latin typeface="Arial" panose="020B0604020202020204" pitchFamily="34" charset="0"/>
                <a:cs typeface="Arial" panose="020B0604020202020204" pitchFamily="34" charset="0"/>
              </a:rPr>
              <a:t> trợ </a:t>
            </a:r>
            <a:r>
              <a:rPr lang="en-AU" sz="2200" dirty="0" err="1">
                <a:latin typeface="Arial" panose="020B0604020202020204" pitchFamily="34" charset="0"/>
                <a:cs typeface="Arial" panose="020B0604020202020204" pitchFamily="34" charset="0"/>
              </a:rPr>
              <a:t>tuân</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thủ</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điều</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trị</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cho</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người</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bệnh</a:t>
            </a:r>
            <a:r>
              <a:rPr lang="en-AU" sz="2200" dirty="0">
                <a:latin typeface="Arial" panose="020B0604020202020204" pitchFamily="34" charset="0"/>
                <a:cs typeface="Arial" panose="020B0604020202020204" pitchFamily="34" charset="0"/>
              </a:rPr>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1" y="152400"/>
            <a:ext cx="6843215" cy="1143000"/>
          </a:xfrm>
        </p:spPr>
        <p:txBody>
          <a:bodyPr>
            <a:normAutofit/>
          </a:bodyPr>
          <a:lstStyle/>
          <a:p>
            <a:r>
              <a:rPr lang="en-AU" sz="4800" b="1" dirty="0" err="1">
                <a:cs typeface="Arial" panose="020B0604020202020204" pitchFamily="34" charset="0"/>
              </a:rPr>
              <a:t>Định</a:t>
            </a:r>
            <a:r>
              <a:rPr lang="en-AU" sz="4800" b="1" dirty="0">
                <a:cs typeface="Arial" panose="020B0604020202020204" pitchFamily="34" charset="0"/>
              </a:rPr>
              <a:t> </a:t>
            </a:r>
            <a:r>
              <a:rPr lang="en-AU" sz="4800" b="1" dirty="0" err="1">
                <a:cs typeface="Arial" panose="020B0604020202020204" pitchFamily="34" charset="0"/>
              </a:rPr>
              <a:t>hướng</a:t>
            </a:r>
            <a:r>
              <a:rPr lang="en-AU" sz="4800" b="1" dirty="0">
                <a:cs typeface="Arial" panose="020B0604020202020204" pitchFamily="34" charset="0"/>
              </a:rPr>
              <a:t> </a:t>
            </a:r>
            <a:r>
              <a:rPr lang="en-AU" sz="4800" b="1" dirty="0" err="1">
                <a:cs typeface="Arial" panose="020B0604020202020204" pitchFamily="34" charset="0"/>
              </a:rPr>
              <a:t>tiếp</a:t>
            </a:r>
            <a:r>
              <a:rPr lang="en-AU" sz="4800" b="1" dirty="0">
                <a:cs typeface="Arial" panose="020B0604020202020204" pitchFamily="34" charset="0"/>
              </a:rPr>
              <a:t> </a:t>
            </a:r>
            <a:r>
              <a:rPr lang="en-AU" sz="4800" b="1" dirty="0" err="1">
                <a:cs typeface="Arial" panose="020B0604020202020204" pitchFamily="34" charset="0"/>
              </a:rPr>
              <a:t>theo</a:t>
            </a:r>
            <a:endParaRPr lang="en-AU" sz="4800" b="1" dirty="0">
              <a:cs typeface="Arial" panose="020B0604020202020204" pitchFamily="34" charset="0"/>
            </a:endParaRPr>
          </a:p>
        </p:txBody>
      </p:sp>
      <p:sp>
        <p:nvSpPr>
          <p:cNvPr id="3" name="Content Placeholder 2"/>
          <p:cNvSpPr>
            <a:spLocks noGrp="1"/>
          </p:cNvSpPr>
          <p:nvPr>
            <p:ph idx="1"/>
          </p:nvPr>
        </p:nvSpPr>
        <p:spPr>
          <a:xfrm>
            <a:off x="568035" y="1052945"/>
            <a:ext cx="11083637" cy="4920819"/>
          </a:xfrm>
        </p:spPr>
        <p:txBody>
          <a:bodyPr>
            <a:noAutofit/>
          </a:bodyPr>
          <a:lstStyle/>
          <a:p>
            <a:pPr>
              <a:lnSpc>
                <a:spcPct val="150000"/>
              </a:lnSpc>
              <a:spcBef>
                <a:spcPts val="0"/>
              </a:spcBef>
            </a:pPr>
            <a:r>
              <a:rPr lang="en-AU" dirty="0" err="1">
                <a:latin typeface="+mj-lt"/>
                <a:cs typeface="Arial" panose="020B0604020202020204" pitchFamily="34" charset="0"/>
              </a:rPr>
              <a:t>Đẩy</a:t>
            </a:r>
            <a:r>
              <a:rPr lang="en-AU" dirty="0">
                <a:latin typeface="+mj-lt"/>
                <a:cs typeface="Arial" panose="020B0604020202020204" pitchFamily="34" charset="0"/>
              </a:rPr>
              <a:t> </a:t>
            </a:r>
            <a:r>
              <a:rPr lang="en-AU" dirty="0" err="1">
                <a:latin typeface="+mj-lt"/>
                <a:cs typeface="Arial" panose="020B0604020202020204" pitchFamily="34" charset="0"/>
              </a:rPr>
              <a:t>mạnh</a:t>
            </a:r>
            <a:r>
              <a:rPr lang="en-AU" dirty="0">
                <a:latin typeface="+mj-lt"/>
                <a:cs typeface="Arial" panose="020B0604020202020204" pitchFamily="34" charset="0"/>
              </a:rPr>
              <a:t> </a:t>
            </a:r>
            <a:r>
              <a:rPr lang="en-AU" dirty="0" err="1">
                <a:latin typeface="+mj-lt"/>
                <a:cs typeface="Arial" panose="020B0604020202020204" pitchFamily="34" charset="0"/>
              </a:rPr>
              <a:t>thông</a:t>
            </a:r>
            <a:r>
              <a:rPr lang="en-AU" dirty="0">
                <a:latin typeface="+mj-lt"/>
                <a:cs typeface="Arial" panose="020B0604020202020204" pitchFamily="34" charset="0"/>
              </a:rPr>
              <a:t> tin, </a:t>
            </a:r>
            <a:r>
              <a:rPr lang="en-AU" dirty="0" err="1">
                <a:latin typeface="+mj-lt"/>
                <a:cs typeface="Arial" panose="020B0604020202020204" pitchFamily="34" charset="0"/>
              </a:rPr>
              <a:t>giáo</a:t>
            </a:r>
            <a:r>
              <a:rPr lang="en-AU" dirty="0">
                <a:latin typeface="+mj-lt"/>
                <a:cs typeface="Arial" panose="020B0604020202020204" pitchFamily="34" charset="0"/>
              </a:rPr>
              <a:t> </a:t>
            </a:r>
            <a:r>
              <a:rPr lang="en-AU" dirty="0" err="1">
                <a:latin typeface="+mj-lt"/>
                <a:cs typeface="Arial" panose="020B0604020202020204" pitchFamily="34" charset="0"/>
              </a:rPr>
              <a:t>dục</a:t>
            </a:r>
            <a:r>
              <a:rPr lang="en-AU" dirty="0">
                <a:latin typeface="+mj-lt"/>
                <a:cs typeface="Arial" panose="020B0604020202020204" pitchFamily="34" charset="0"/>
              </a:rPr>
              <a:t>, </a:t>
            </a:r>
            <a:r>
              <a:rPr lang="en-AU" dirty="0" err="1">
                <a:latin typeface="+mj-lt"/>
                <a:cs typeface="Arial" panose="020B0604020202020204" pitchFamily="34" charset="0"/>
              </a:rPr>
              <a:t>truyền</a:t>
            </a:r>
            <a:r>
              <a:rPr lang="en-AU" dirty="0">
                <a:latin typeface="+mj-lt"/>
                <a:cs typeface="Arial" panose="020B0604020202020204" pitchFamily="34" charset="0"/>
              </a:rPr>
              <a:t> </a:t>
            </a:r>
            <a:r>
              <a:rPr lang="en-AU" dirty="0" err="1">
                <a:latin typeface="+mj-lt"/>
                <a:cs typeface="Arial" panose="020B0604020202020204" pitchFamily="34" charset="0"/>
              </a:rPr>
              <a:t>thông</a:t>
            </a:r>
            <a:r>
              <a:rPr lang="en-AU" dirty="0">
                <a:latin typeface="+mj-lt"/>
                <a:cs typeface="Arial" panose="020B0604020202020204" pitchFamily="34" charset="0"/>
              </a:rPr>
              <a:t> </a:t>
            </a:r>
            <a:r>
              <a:rPr lang="en-AU" dirty="0" err="1">
                <a:latin typeface="+mj-lt"/>
                <a:cs typeface="Arial" panose="020B0604020202020204" pitchFamily="34" charset="0"/>
              </a:rPr>
              <a:t>và</a:t>
            </a:r>
            <a:r>
              <a:rPr lang="en-AU" dirty="0">
                <a:latin typeface="+mj-lt"/>
                <a:cs typeface="Arial" panose="020B0604020202020204" pitchFamily="34" charset="0"/>
              </a:rPr>
              <a:t>  </a:t>
            </a:r>
            <a:r>
              <a:rPr lang="en-AU" dirty="0" err="1">
                <a:latin typeface="+mj-lt"/>
                <a:cs typeface="Arial" panose="020B0604020202020204" pitchFamily="34" charset="0"/>
              </a:rPr>
              <a:t>tăng</a:t>
            </a:r>
            <a:r>
              <a:rPr lang="en-AU" dirty="0">
                <a:latin typeface="+mj-lt"/>
                <a:cs typeface="Arial" panose="020B0604020202020204" pitchFamily="34" charset="0"/>
              </a:rPr>
              <a:t> </a:t>
            </a:r>
            <a:r>
              <a:rPr lang="en-AU" dirty="0" err="1">
                <a:latin typeface="+mj-lt"/>
                <a:cs typeface="Arial" panose="020B0604020202020204" pitchFamily="34" charset="0"/>
              </a:rPr>
              <a:t>cường</a:t>
            </a:r>
            <a:r>
              <a:rPr lang="en-AU" dirty="0">
                <a:latin typeface="+mj-lt"/>
                <a:cs typeface="Arial" panose="020B0604020202020204" pitchFamily="34" charset="0"/>
              </a:rPr>
              <a:t> </a:t>
            </a:r>
            <a:r>
              <a:rPr lang="en-AU" dirty="0" err="1">
                <a:latin typeface="+mj-lt"/>
                <a:cs typeface="Arial" panose="020B0604020202020204" pitchFamily="34" charset="0"/>
              </a:rPr>
              <a:t>nhận</a:t>
            </a:r>
            <a:r>
              <a:rPr lang="en-AU" dirty="0">
                <a:latin typeface="+mj-lt"/>
                <a:cs typeface="Arial" panose="020B0604020202020204" pitchFamily="34" charset="0"/>
              </a:rPr>
              <a:t> </a:t>
            </a:r>
            <a:r>
              <a:rPr lang="en-AU" dirty="0" err="1">
                <a:latin typeface="+mj-lt"/>
                <a:cs typeface="Arial" panose="020B0604020202020204" pitchFamily="34" charset="0"/>
              </a:rPr>
              <a:t>thức</a:t>
            </a:r>
            <a:r>
              <a:rPr lang="en-AU" dirty="0">
                <a:latin typeface="+mj-lt"/>
                <a:cs typeface="Arial" panose="020B0604020202020204" pitchFamily="34" charset="0"/>
              </a:rPr>
              <a:t> </a:t>
            </a:r>
            <a:r>
              <a:rPr lang="en-AU" dirty="0" err="1">
                <a:latin typeface="+mj-lt"/>
                <a:cs typeface="Arial" panose="020B0604020202020204" pitchFamily="34" charset="0"/>
              </a:rPr>
              <a:t>của</a:t>
            </a:r>
            <a:r>
              <a:rPr lang="en-AU" dirty="0">
                <a:latin typeface="+mj-lt"/>
                <a:cs typeface="Arial" panose="020B0604020202020204" pitchFamily="34" charset="0"/>
              </a:rPr>
              <a:t> </a:t>
            </a:r>
            <a:r>
              <a:rPr lang="en-AU" dirty="0" err="1">
                <a:latin typeface="+mj-lt"/>
                <a:cs typeface="Arial" panose="020B0604020202020204" pitchFamily="34" charset="0"/>
              </a:rPr>
              <a:t>cộng</a:t>
            </a:r>
            <a:r>
              <a:rPr lang="en-AU" dirty="0">
                <a:latin typeface="+mj-lt"/>
                <a:cs typeface="Arial" panose="020B0604020202020204" pitchFamily="34" charset="0"/>
              </a:rPr>
              <a:t> </a:t>
            </a:r>
            <a:r>
              <a:rPr lang="en-AU" dirty="0" err="1">
                <a:latin typeface="+mj-lt"/>
                <a:cs typeface="Arial" panose="020B0604020202020204" pitchFamily="34" charset="0"/>
              </a:rPr>
              <a:t>đồng</a:t>
            </a:r>
            <a:r>
              <a:rPr lang="en-AU" dirty="0">
                <a:latin typeface="+mj-lt"/>
                <a:cs typeface="Arial" panose="020B0604020202020204" pitchFamily="34" charset="0"/>
              </a:rPr>
              <a:t> </a:t>
            </a:r>
            <a:r>
              <a:rPr lang="en-AU" dirty="0" err="1">
                <a:latin typeface="+mj-lt"/>
                <a:cs typeface="Arial" panose="020B0604020202020204" pitchFamily="34" charset="0"/>
              </a:rPr>
              <a:t>về</a:t>
            </a:r>
            <a:r>
              <a:rPr lang="en-AU" dirty="0">
                <a:latin typeface="+mj-lt"/>
                <a:cs typeface="Arial" panose="020B0604020202020204" pitchFamily="34" charset="0"/>
              </a:rPr>
              <a:t> </a:t>
            </a:r>
            <a:r>
              <a:rPr lang="en-AU" dirty="0" err="1">
                <a:latin typeface="+mj-lt"/>
                <a:cs typeface="Arial" panose="020B0604020202020204" pitchFamily="34" charset="0"/>
              </a:rPr>
              <a:t>viêm</a:t>
            </a:r>
            <a:r>
              <a:rPr lang="en-AU" dirty="0">
                <a:latin typeface="+mj-lt"/>
                <a:cs typeface="Arial" panose="020B0604020202020204" pitchFamily="34" charset="0"/>
              </a:rPr>
              <a:t> </a:t>
            </a:r>
            <a:r>
              <a:rPr lang="en-AU" dirty="0" err="1">
                <a:latin typeface="+mj-lt"/>
                <a:cs typeface="Arial" panose="020B0604020202020204" pitchFamily="34" charset="0"/>
              </a:rPr>
              <a:t>gan</a:t>
            </a:r>
            <a:r>
              <a:rPr lang="en-AU" dirty="0">
                <a:latin typeface="+mj-lt"/>
                <a:cs typeface="Arial" panose="020B0604020202020204" pitchFamily="34" charset="0"/>
              </a:rPr>
              <a:t> </a:t>
            </a:r>
          </a:p>
          <a:p>
            <a:pPr>
              <a:lnSpc>
                <a:spcPct val="150000"/>
              </a:lnSpc>
              <a:spcBef>
                <a:spcPts val="0"/>
              </a:spcBef>
            </a:pPr>
            <a:r>
              <a:rPr lang="en-AU" dirty="0" err="1">
                <a:latin typeface="+mj-lt"/>
                <a:cs typeface="Arial" panose="020B0604020202020204" pitchFamily="34" charset="0"/>
              </a:rPr>
              <a:t>Hoàn</a:t>
            </a:r>
            <a:r>
              <a:rPr lang="en-AU" dirty="0">
                <a:latin typeface="+mj-lt"/>
                <a:cs typeface="Arial" panose="020B0604020202020204" pitchFamily="34" charset="0"/>
              </a:rPr>
              <a:t> </a:t>
            </a:r>
            <a:r>
              <a:rPr lang="en-AU" dirty="0" err="1">
                <a:latin typeface="+mj-lt"/>
                <a:cs typeface="Arial" panose="020B0604020202020204" pitchFamily="34" charset="0"/>
              </a:rPr>
              <a:t>thành</a:t>
            </a:r>
            <a:r>
              <a:rPr lang="en-AU" dirty="0">
                <a:latin typeface="+mj-lt"/>
                <a:cs typeface="Arial" panose="020B0604020202020204" pitchFamily="34" charset="0"/>
              </a:rPr>
              <a:t> </a:t>
            </a:r>
            <a:r>
              <a:rPr lang="en-AU" dirty="0" err="1">
                <a:latin typeface="+mj-lt"/>
                <a:cs typeface="Arial" panose="020B0604020202020204" pitchFamily="34" charset="0"/>
              </a:rPr>
              <a:t>xây</a:t>
            </a:r>
            <a:r>
              <a:rPr lang="en-AU" dirty="0">
                <a:latin typeface="+mj-lt"/>
                <a:cs typeface="Arial" panose="020B0604020202020204" pitchFamily="34" charset="0"/>
              </a:rPr>
              <a:t> </a:t>
            </a:r>
            <a:r>
              <a:rPr lang="en-AU" dirty="0" err="1">
                <a:latin typeface="+mj-lt"/>
                <a:cs typeface="Arial" panose="020B0604020202020204" pitchFamily="34" charset="0"/>
              </a:rPr>
              <a:t>dựng</a:t>
            </a:r>
            <a:r>
              <a:rPr lang="en-AU" dirty="0">
                <a:latin typeface="+mj-lt"/>
                <a:cs typeface="Arial" panose="020B0604020202020204" pitchFamily="34" charset="0"/>
              </a:rPr>
              <a:t> </a:t>
            </a:r>
            <a:r>
              <a:rPr lang="en-AU" dirty="0" err="1">
                <a:latin typeface="+mj-lt"/>
                <a:cs typeface="Arial" panose="020B0604020202020204" pitchFamily="34" charset="0"/>
              </a:rPr>
              <a:t>kế</a:t>
            </a:r>
            <a:r>
              <a:rPr lang="en-AU" dirty="0">
                <a:latin typeface="+mj-lt"/>
                <a:cs typeface="Arial" panose="020B0604020202020204" pitchFamily="34" charset="0"/>
              </a:rPr>
              <a:t> </a:t>
            </a:r>
            <a:r>
              <a:rPr lang="en-AU" dirty="0" err="1">
                <a:latin typeface="+mj-lt"/>
                <a:cs typeface="Arial" panose="020B0604020202020204" pitchFamily="34" charset="0"/>
              </a:rPr>
              <a:t>hoạch</a:t>
            </a:r>
            <a:r>
              <a:rPr lang="en-AU" dirty="0">
                <a:latin typeface="+mj-lt"/>
                <a:cs typeface="Arial" panose="020B0604020202020204" pitchFamily="34" charset="0"/>
              </a:rPr>
              <a:t> </a:t>
            </a:r>
            <a:r>
              <a:rPr lang="en-AU" dirty="0" err="1">
                <a:latin typeface="+mj-lt"/>
                <a:cs typeface="Arial" panose="020B0604020202020204" pitchFamily="34" charset="0"/>
              </a:rPr>
              <a:t>hành</a:t>
            </a:r>
            <a:r>
              <a:rPr lang="en-AU" dirty="0">
                <a:latin typeface="+mj-lt"/>
                <a:cs typeface="Arial" panose="020B0604020202020204" pitchFamily="34" charset="0"/>
              </a:rPr>
              <a:t> </a:t>
            </a:r>
            <a:r>
              <a:rPr lang="en-AU" dirty="0" err="1">
                <a:latin typeface="+mj-lt"/>
                <a:cs typeface="Arial" panose="020B0604020202020204" pitchFamily="34" charset="0"/>
              </a:rPr>
              <a:t>động</a:t>
            </a:r>
            <a:r>
              <a:rPr lang="en-AU" dirty="0">
                <a:latin typeface="+mj-lt"/>
                <a:cs typeface="Arial" panose="020B0604020202020204" pitchFamily="34" charset="0"/>
              </a:rPr>
              <a:t> phòng, </a:t>
            </a:r>
            <a:r>
              <a:rPr lang="en-AU" dirty="0" err="1">
                <a:latin typeface="+mj-lt"/>
                <a:cs typeface="Arial" panose="020B0604020202020204" pitchFamily="34" charset="0"/>
              </a:rPr>
              <a:t>chống</a:t>
            </a:r>
            <a:r>
              <a:rPr lang="en-AU" dirty="0">
                <a:latin typeface="+mj-lt"/>
                <a:cs typeface="Arial" panose="020B0604020202020204" pitchFamily="34" charset="0"/>
              </a:rPr>
              <a:t> </a:t>
            </a:r>
            <a:r>
              <a:rPr lang="en-AU" dirty="0" err="1">
                <a:latin typeface="+mj-lt"/>
                <a:cs typeface="Arial" panose="020B0604020202020204" pitchFamily="34" charset="0"/>
              </a:rPr>
              <a:t>viêm</a:t>
            </a:r>
            <a:r>
              <a:rPr lang="en-AU" dirty="0">
                <a:latin typeface="+mj-lt"/>
                <a:cs typeface="Arial" panose="020B0604020202020204" pitchFamily="34" charset="0"/>
              </a:rPr>
              <a:t> </a:t>
            </a:r>
            <a:r>
              <a:rPr lang="en-AU" dirty="0" err="1">
                <a:latin typeface="+mj-lt"/>
                <a:cs typeface="Arial" panose="020B0604020202020204" pitchFamily="34" charset="0"/>
              </a:rPr>
              <a:t>gan</a:t>
            </a:r>
            <a:r>
              <a:rPr lang="en-AU" dirty="0">
                <a:latin typeface="+mj-lt"/>
                <a:cs typeface="Arial" panose="020B0604020202020204" pitchFamily="34" charset="0"/>
              </a:rPr>
              <a:t> </a:t>
            </a:r>
            <a:r>
              <a:rPr lang="en-AU" dirty="0" err="1">
                <a:latin typeface="+mj-lt"/>
                <a:cs typeface="Arial" panose="020B0604020202020204" pitchFamily="34" charset="0"/>
              </a:rPr>
              <a:t>giai</a:t>
            </a:r>
            <a:r>
              <a:rPr lang="en-AU" dirty="0">
                <a:latin typeface="+mj-lt"/>
                <a:cs typeface="Arial" panose="020B0604020202020204" pitchFamily="34" charset="0"/>
              </a:rPr>
              <a:t> </a:t>
            </a:r>
            <a:r>
              <a:rPr lang="en-AU" dirty="0" err="1">
                <a:latin typeface="+mj-lt"/>
                <a:cs typeface="Arial" panose="020B0604020202020204" pitchFamily="34" charset="0"/>
              </a:rPr>
              <a:t>đoạn</a:t>
            </a:r>
            <a:r>
              <a:rPr lang="en-AU" dirty="0">
                <a:latin typeface="+mj-lt"/>
                <a:cs typeface="Arial" panose="020B0604020202020204" pitchFamily="34" charset="0"/>
              </a:rPr>
              <a:t> 2020- 2025 </a:t>
            </a:r>
            <a:r>
              <a:rPr lang="en-AU" dirty="0" err="1">
                <a:latin typeface="+mj-lt"/>
                <a:cs typeface="Arial" panose="020B0604020202020204" pitchFamily="34" charset="0"/>
              </a:rPr>
              <a:t>với</a:t>
            </a:r>
            <a:r>
              <a:rPr lang="en-AU" dirty="0">
                <a:latin typeface="+mj-lt"/>
                <a:cs typeface="Arial" panose="020B0604020202020204" pitchFamily="34" charset="0"/>
              </a:rPr>
              <a:t> </a:t>
            </a:r>
            <a:r>
              <a:rPr lang="en-AU" dirty="0" err="1">
                <a:latin typeface="+mj-lt"/>
                <a:cs typeface="Arial" panose="020B0604020202020204" pitchFamily="34" charset="0"/>
              </a:rPr>
              <a:t>các</a:t>
            </a:r>
            <a:r>
              <a:rPr lang="en-AU" dirty="0">
                <a:latin typeface="+mj-lt"/>
                <a:cs typeface="Arial" panose="020B0604020202020204" pitchFamily="34" charset="0"/>
              </a:rPr>
              <a:t> </a:t>
            </a:r>
            <a:r>
              <a:rPr lang="en-AU" dirty="0" err="1">
                <a:latin typeface="+mj-lt"/>
                <a:cs typeface="Arial" panose="020B0604020202020204" pitchFamily="34" charset="0"/>
              </a:rPr>
              <a:t>mục</a:t>
            </a:r>
            <a:r>
              <a:rPr lang="en-AU" dirty="0">
                <a:latin typeface="+mj-lt"/>
                <a:cs typeface="Arial" panose="020B0604020202020204" pitchFamily="34" charset="0"/>
              </a:rPr>
              <a:t> </a:t>
            </a:r>
            <a:r>
              <a:rPr lang="en-AU" dirty="0" err="1">
                <a:latin typeface="+mj-lt"/>
                <a:cs typeface="Arial" panose="020B0604020202020204" pitchFamily="34" charset="0"/>
              </a:rPr>
              <a:t>tiêu</a:t>
            </a:r>
            <a:r>
              <a:rPr lang="en-AU" dirty="0">
                <a:latin typeface="+mj-lt"/>
                <a:cs typeface="Arial" panose="020B0604020202020204" pitchFamily="34" charset="0"/>
              </a:rPr>
              <a:t> </a:t>
            </a:r>
            <a:r>
              <a:rPr lang="en-AU" dirty="0" err="1">
                <a:latin typeface="+mj-lt"/>
                <a:cs typeface="Arial" panose="020B0604020202020204" pitchFamily="34" charset="0"/>
              </a:rPr>
              <a:t>và</a:t>
            </a:r>
            <a:r>
              <a:rPr lang="en-AU" dirty="0">
                <a:latin typeface="+mj-lt"/>
                <a:cs typeface="Arial" panose="020B0604020202020204" pitchFamily="34" charset="0"/>
              </a:rPr>
              <a:t>  </a:t>
            </a:r>
            <a:r>
              <a:rPr lang="en-AU" dirty="0" err="1">
                <a:latin typeface="+mj-lt"/>
                <a:cs typeface="Arial" panose="020B0604020202020204" pitchFamily="34" charset="0"/>
              </a:rPr>
              <a:t>giải</a:t>
            </a:r>
            <a:r>
              <a:rPr lang="en-AU" dirty="0">
                <a:latin typeface="+mj-lt"/>
                <a:cs typeface="Arial" panose="020B0604020202020204" pitchFamily="34" charset="0"/>
              </a:rPr>
              <a:t> </a:t>
            </a:r>
            <a:r>
              <a:rPr lang="en-AU" dirty="0" err="1">
                <a:latin typeface="+mj-lt"/>
                <a:cs typeface="Arial" panose="020B0604020202020204" pitchFamily="34" charset="0"/>
              </a:rPr>
              <a:t>pháp</a:t>
            </a:r>
            <a:r>
              <a:rPr lang="en-AU" dirty="0">
                <a:latin typeface="+mj-lt"/>
                <a:cs typeface="Arial" panose="020B0604020202020204" pitchFamily="34" charset="0"/>
              </a:rPr>
              <a:t> </a:t>
            </a:r>
            <a:r>
              <a:rPr lang="en-AU" dirty="0" err="1">
                <a:latin typeface="+mj-lt"/>
                <a:cs typeface="Arial" panose="020B0604020202020204" pitchFamily="34" charset="0"/>
              </a:rPr>
              <a:t>cụ</a:t>
            </a:r>
            <a:r>
              <a:rPr lang="en-AU" dirty="0">
                <a:latin typeface="+mj-lt"/>
                <a:cs typeface="Arial" panose="020B0604020202020204" pitchFamily="34" charset="0"/>
              </a:rPr>
              <a:t> </a:t>
            </a:r>
            <a:r>
              <a:rPr lang="en-AU" dirty="0" err="1">
                <a:latin typeface="+mj-lt"/>
                <a:cs typeface="Arial" panose="020B0604020202020204" pitchFamily="34" charset="0"/>
              </a:rPr>
              <a:t>thể</a:t>
            </a:r>
            <a:r>
              <a:rPr lang="en-AU" dirty="0">
                <a:latin typeface="+mj-lt"/>
                <a:cs typeface="Arial" panose="020B0604020202020204" pitchFamily="34" charset="0"/>
              </a:rPr>
              <a:t> </a:t>
            </a:r>
          </a:p>
          <a:p>
            <a:pPr>
              <a:lnSpc>
                <a:spcPct val="150000"/>
              </a:lnSpc>
              <a:spcBef>
                <a:spcPts val="0"/>
              </a:spcBef>
            </a:pPr>
            <a:r>
              <a:rPr lang="en-AU" dirty="0" err="1">
                <a:latin typeface="+mj-lt"/>
                <a:cs typeface="Arial" panose="020B0604020202020204" pitchFamily="34" charset="0"/>
              </a:rPr>
              <a:t>Cập</a:t>
            </a:r>
            <a:r>
              <a:rPr lang="en-AU" dirty="0">
                <a:latin typeface="+mj-lt"/>
                <a:cs typeface="Arial" panose="020B0604020202020204" pitchFamily="34" charset="0"/>
              </a:rPr>
              <a:t> </a:t>
            </a:r>
            <a:r>
              <a:rPr lang="en-AU" dirty="0" err="1">
                <a:latin typeface="+mj-lt"/>
                <a:cs typeface="Arial" panose="020B0604020202020204" pitchFamily="34" charset="0"/>
              </a:rPr>
              <a:t>nhật</a:t>
            </a:r>
            <a:r>
              <a:rPr lang="en-AU" dirty="0">
                <a:latin typeface="+mj-lt"/>
                <a:cs typeface="Arial" panose="020B0604020202020204" pitchFamily="34" charset="0"/>
              </a:rPr>
              <a:t> </a:t>
            </a:r>
            <a:r>
              <a:rPr lang="en-AU" dirty="0" err="1">
                <a:latin typeface="+mj-lt"/>
                <a:cs typeface="Arial" panose="020B0604020202020204" pitchFamily="34" charset="0"/>
              </a:rPr>
              <a:t>các</a:t>
            </a:r>
            <a:r>
              <a:rPr lang="en-AU" dirty="0">
                <a:latin typeface="+mj-lt"/>
                <a:cs typeface="Arial" panose="020B0604020202020204" pitchFamily="34" charset="0"/>
              </a:rPr>
              <a:t> </a:t>
            </a:r>
            <a:r>
              <a:rPr lang="en-AU" dirty="0" err="1">
                <a:latin typeface="+mj-lt"/>
                <a:cs typeface="Arial" panose="020B0604020202020204" pitchFamily="34" charset="0"/>
              </a:rPr>
              <a:t>hướng</a:t>
            </a:r>
            <a:r>
              <a:rPr lang="en-AU" dirty="0">
                <a:latin typeface="+mj-lt"/>
                <a:cs typeface="Arial" panose="020B0604020202020204" pitchFamily="34" charset="0"/>
              </a:rPr>
              <a:t> </a:t>
            </a:r>
            <a:r>
              <a:rPr lang="en-AU" dirty="0" err="1">
                <a:latin typeface="+mj-lt"/>
                <a:cs typeface="Arial" panose="020B0604020202020204" pitchFamily="34" charset="0"/>
              </a:rPr>
              <a:t>dẫn</a:t>
            </a:r>
            <a:r>
              <a:rPr lang="en-AU" dirty="0">
                <a:latin typeface="+mj-lt"/>
                <a:cs typeface="Arial" panose="020B0604020202020204" pitchFamily="34" charset="0"/>
              </a:rPr>
              <a:t> </a:t>
            </a:r>
            <a:r>
              <a:rPr lang="en-AU" dirty="0" err="1">
                <a:latin typeface="+mj-lt"/>
                <a:cs typeface="Arial" panose="020B0604020202020204" pitchFamily="34" charset="0"/>
              </a:rPr>
              <a:t>chẩn</a:t>
            </a:r>
            <a:r>
              <a:rPr lang="en-AU" dirty="0">
                <a:latin typeface="+mj-lt"/>
                <a:cs typeface="Arial" panose="020B0604020202020204" pitchFamily="34" charset="0"/>
              </a:rPr>
              <a:t> </a:t>
            </a:r>
            <a:r>
              <a:rPr lang="en-AU" dirty="0" err="1">
                <a:latin typeface="+mj-lt"/>
                <a:cs typeface="Arial" panose="020B0604020202020204" pitchFamily="34" charset="0"/>
              </a:rPr>
              <a:t>đoán</a:t>
            </a:r>
            <a:r>
              <a:rPr lang="en-AU" dirty="0">
                <a:latin typeface="+mj-lt"/>
                <a:cs typeface="Arial" panose="020B0604020202020204" pitchFamily="34" charset="0"/>
              </a:rPr>
              <a:t>, </a:t>
            </a:r>
            <a:r>
              <a:rPr lang="en-AU" dirty="0" err="1">
                <a:latin typeface="+mj-lt"/>
                <a:cs typeface="Arial" panose="020B0604020202020204" pitchFamily="34" charset="0"/>
              </a:rPr>
              <a:t>điều</a:t>
            </a:r>
            <a:r>
              <a:rPr lang="en-AU" dirty="0">
                <a:latin typeface="+mj-lt"/>
                <a:cs typeface="Arial" panose="020B0604020202020204" pitchFamily="34" charset="0"/>
              </a:rPr>
              <a:t> </a:t>
            </a:r>
            <a:r>
              <a:rPr lang="en-AU" dirty="0" err="1">
                <a:latin typeface="+mj-lt"/>
                <a:cs typeface="Arial" panose="020B0604020202020204" pitchFamily="34" charset="0"/>
              </a:rPr>
              <a:t>trị</a:t>
            </a:r>
            <a:r>
              <a:rPr lang="en-AU" dirty="0">
                <a:latin typeface="+mj-lt"/>
                <a:cs typeface="Arial" panose="020B0604020202020204" pitchFamily="34" charset="0"/>
              </a:rPr>
              <a:t> </a:t>
            </a:r>
            <a:r>
              <a:rPr lang="en-AU" dirty="0" err="1">
                <a:latin typeface="+mj-lt"/>
                <a:cs typeface="Arial" panose="020B0604020202020204" pitchFamily="34" charset="0"/>
              </a:rPr>
              <a:t>theo</a:t>
            </a:r>
            <a:r>
              <a:rPr lang="en-AU" dirty="0">
                <a:latin typeface="+mj-lt"/>
                <a:cs typeface="Arial" panose="020B0604020202020204" pitchFamily="34" charset="0"/>
              </a:rPr>
              <a:t> </a:t>
            </a:r>
            <a:r>
              <a:rPr lang="en-AU" dirty="0" err="1">
                <a:latin typeface="+mj-lt"/>
                <a:cs typeface="Arial" panose="020B0604020202020204" pitchFamily="34" charset="0"/>
              </a:rPr>
              <a:t>hướng</a:t>
            </a:r>
            <a:r>
              <a:rPr lang="en-AU" dirty="0">
                <a:latin typeface="+mj-lt"/>
                <a:cs typeface="Arial" panose="020B0604020202020204" pitchFamily="34" charset="0"/>
              </a:rPr>
              <a:t> </a:t>
            </a:r>
            <a:r>
              <a:rPr lang="en-AU" dirty="0" err="1">
                <a:latin typeface="+mj-lt"/>
                <a:cs typeface="Arial" panose="020B0604020202020204" pitchFamily="34" charset="0"/>
              </a:rPr>
              <a:t>đơn</a:t>
            </a:r>
            <a:r>
              <a:rPr lang="en-AU" dirty="0">
                <a:latin typeface="+mj-lt"/>
                <a:cs typeface="Arial" panose="020B0604020202020204" pitchFamily="34" charset="0"/>
              </a:rPr>
              <a:t> </a:t>
            </a:r>
            <a:r>
              <a:rPr lang="en-AU" dirty="0" err="1">
                <a:latin typeface="+mj-lt"/>
                <a:cs typeface="Arial" panose="020B0604020202020204" pitchFamily="34" charset="0"/>
              </a:rPr>
              <a:t>giản</a:t>
            </a:r>
            <a:r>
              <a:rPr lang="en-AU" dirty="0">
                <a:latin typeface="+mj-lt"/>
                <a:cs typeface="Arial" panose="020B0604020202020204" pitchFamily="34" charset="0"/>
              </a:rPr>
              <a:t>, </a:t>
            </a:r>
            <a:r>
              <a:rPr lang="en-AU" dirty="0" err="1">
                <a:latin typeface="+mj-lt"/>
                <a:cs typeface="Arial" panose="020B0604020202020204" pitchFamily="34" charset="0"/>
              </a:rPr>
              <a:t>dễ</a:t>
            </a:r>
            <a:r>
              <a:rPr lang="en-AU" dirty="0">
                <a:latin typeface="+mj-lt"/>
                <a:cs typeface="Arial" panose="020B0604020202020204" pitchFamily="34" charset="0"/>
              </a:rPr>
              <a:t> </a:t>
            </a:r>
            <a:r>
              <a:rPr lang="en-AU" dirty="0" err="1">
                <a:latin typeface="+mj-lt"/>
                <a:cs typeface="Arial" panose="020B0604020202020204" pitchFamily="34" charset="0"/>
              </a:rPr>
              <a:t>tiếp</a:t>
            </a:r>
            <a:r>
              <a:rPr lang="en-AU" dirty="0">
                <a:latin typeface="+mj-lt"/>
                <a:cs typeface="Arial" panose="020B0604020202020204" pitchFamily="34" charset="0"/>
              </a:rPr>
              <a:t> </a:t>
            </a:r>
            <a:r>
              <a:rPr lang="en-AU" dirty="0" err="1">
                <a:latin typeface="+mj-lt"/>
                <a:cs typeface="Arial" panose="020B0604020202020204" pitchFamily="34" charset="0"/>
              </a:rPr>
              <a:t>cận</a:t>
            </a:r>
            <a:r>
              <a:rPr lang="en-AU" dirty="0">
                <a:latin typeface="+mj-lt"/>
                <a:cs typeface="Arial" panose="020B0604020202020204" pitchFamily="34" charset="0"/>
              </a:rPr>
              <a:t> </a:t>
            </a:r>
            <a:r>
              <a:rPr lang="en-AU" dirty="0" err="1">
                <a:latin typeface="+mj-lt"/>
                <a:cs typeface="Arial" panose="020B0604020202020204" pitchFamily="34" charset="0"/>
              </a:rPr>
              <a:t>tại</a:t>
            </a:r>
            <a:r>
              <a:rPr lang="en-AU" dirty="0">
                <a:latin typeface="+mj-lt"/>
                <a:cs typeface="Arial" panose="020B0604020202020204" pitchFamily="34" charset="0"/>
              </a:rPr>
              <a:t> </a:t>
            </a:r>
            <a:r>
              <a:rPr lang="en-AU" dirty="0" err="1">
                <a:latin typeface="+mj-lt"/>
                <a:cs typeface="Arial" panose="020B0604020202020204" pitchFamily="34" charset="0"/>
              </a:rPr>
              <a:t>các</a:t>
            </a:r>
            <a:r>
              <a:rPr lang="en-AU" dirty="0">
                <a:latin typeface="+mj-lt"/>
                <a:cs typeface="Arial" panose="020B0604020202020204" pitchFamily="34" charset="0"/>
              </a:rPr>
              <a:t> </a:t>
            </a:r>
            <a:r>
              <a:rPr lang="en-AU" dirty="0" err="1">
                <a:latin typeface="+mj-lt"/>
                <a:cs typeface="Arial" panose="020B0604020202020204" pitchFamily="34" charset="0"/>
              </a:rPr>
              <a:t>tuyến</a:t>
            </a:r>
            <a:r>
              <a:rPr lang="en-AU" dirty="0">
                <a:latin typeface="+mj-lt"/>
                <a:cs typeface="Arial" panose="020B0604020202020204" pitchFamily="34" charset="0"/>
              </a:rPr>
              <a:t>, </a:t>
            </a:r>
            <a:r>
              <a:rPr lang="en-AU" dirty="0" err="1">
                <a:latin typeface="+mj-lt"/>
                <a:cs typeface="Arial" panose="020B0604020202020204" pitchFamily="34" charset="0"/>
              </a:rPr>
              <a:t>áp</a:t>
            </a:r>
            <a:r>
              <a:rPr lang="en-AU" dirty="0">
                <a:latin typeface="+mj-lt"/>
                <a:cs typeface="Arial" panose="020B0604020202020204" pitchFamily="34" charset="0"/>
              </a:rPr>
              <a:t> </a:t>
            </a:r>
            <a:r>
              <a:rPr lang="en-AU" dirty="0" err="1">
                <a:latin typeface="+mj-lt"/>
                <a:cs typeface="Arial" panose="020B0604020202020204" pitchFamily="34" charset="0"/>
              </a:rPr>
              <a:t>dụng</a:t>
            </a:r>
            <a:r>
              <a:rPr lang="en-AU" dirty="0">
                <a:latin typeface="+mj-lt"/>
                <a:cs typeface="Arial" panose="020B0604020202020204" pitchFamily="34" charset="0"/>
              </a:rPr>
              <a:t> </a:t>
            </a:r>
            <a:r>
              <a:rPr lang="en-AU" dirty="0" err="1">
                <a:latin typeface="+mj-lt"/>
                <a:cs typeface="Arial" panose="020B0604020202020204" pitchFamily="34" charset="0"/>
              </a:rPr>
              <a:t>các</a:t>
            </a:r>
            <a:r>
              <a:rPr lang="en-AU" dirty="0">
                <a:latin typeface="+mj-lt"/>
                <a:cs typeface="Arial" panose="020B0604020202020204" pitchFamily="34" charset="0"/>
              </a:rPr>
              <a:t> </a:t>
            </a:r>
            <a:r>
              <a:rPr lang="en-AU" dirty="0" err="1">
                <a:latin typeface="+mj-lt"/>
                <a:cs typeface="Arial" panose="020B0604020202020204" pitchFamily="34" charset="0"/>
              </a:rPr>
              <a:t>kỹ</a:t>
            </a:r>
            <a:r>
              <a:rPr lang="en-AU" dirty="0">
                <a:latin typeface="+mj-lt"/>
                <a:cs typeface="Arial" panose="020B0604020202020204" pitchFamily="34" charset="0"/>
              </a:rPr>
              <a:t> </a:t>
            </a:r>
            <a:r>
              <a:rPr lang="en-AU" dirty="0" err="1">
                <a:latin typeface="+mj-lt"/>
                <a:cs typeface="Arial" panose="020B0604020202020204" pitchFamily="34" charset="0"/>
              </a:rPr>
              <a:t>thuật</a:t>
            </a:r>
            <a:r>
              <a:rPr lang="en-AU" dirty="0">
                <a:latin typeface="+mj-lt"/>
                <a:cs typeface="Arial" panose="020B0604020202020204" pitchFamily="34" charset="0"/>
              </a:rPr>
              <a:t> </a:t>
            </a:r>
            <a:r>
              <a:rPr lang="en-AU" dirty="0" err="1">
                <a:latin typeface="+mj-lt"/>
                <a:cs typeface="Arial" panose="020B0604020202020204" pitchFamily="34" charset="0"/>
              </a:rPr>
              <a:t>mới</a:t>
            </a:r>
            <a:r>
              <a:rPr lang="en-AU" dirty="0">
                <a:latin typeface="+mj-lt"/>
                <a:cs typeface="Arial" panose="020B0604020202020204" pitchFamily="34" charset="0"/>
              </a:rPr>
              <a:t> </a:t>
            </a:r>
            <a:r>
              <a:rPr lang="en-AU" dirty="0" err="1">
                <a:latin typeface="+mj-lt"/>
                <a:cs typeface="Arial" panose="020B0604020202020204" pitchFamily="34" charset="0"/>
              </a:rPr>
              <a:t>trong</a:t>
            </a:r>
            <a:r>
              <a:rPr lang="en-AU" dirty="0">
                <a:latin typeface="+mj-lt"/>
                <a:cs typeface="Arial" panose="020B0604020202020204" pitchFamily="34" charset="0"/>
              </a:rPr>
              <a:t> XN </a:t>
            </a:r>
            <a:r>
              <a:rPr lang="en-AU" dirty="0" err="1">
                <a:latin typeface="+mj-lt"/>
                <a:cs typeface="Arial" panose="020B0604020202020204" pitchFamily="34" charset="0"/>
              </a:rPr>
              <a:t>chẩn</a:t>
            </a:r>
            <a:r>
              <a:rPr lang="en-AU" dirty="0">
                <a:latin typeface="+mj-lt"/>
                <a:cs typeface="Arial" panose="020B0604020202020204" pitchFamily="34" charset="0"/>
              </a:rPr>
              <a:t> </a:t>
            </a:r>
            <a:r>
              <a:rPr lang="en-AU" dirty="0" err="1">
                <a:latin typeface="+mj-lt"/>
                <a:cs typeface="Arial" panose="020B0604020202020204" pitchFamily="34" charset="0"/>
              </a:rPr>
              <a:t>đoán</a:t>
            </a:r>
            <a:r>
              <a:rPr lang="en-AU" dirty="0">
                <a:latin typeface="+mj-lt"/>
                <a:cs typeface="Arial" panose="020B0604020202020204" pitchFamily="34" charset="0"/>
              </a:rPr>
              <a:t>, </a:t>
            </a:r>
            <a:r>
              <a:rPr lang="en-AU" dirty="0" err="1">
                <a:latin typeface="+mj-lt"/>
                <a:cs typeface="Arial" panose="020B0604020202020204" pitchFamily="34" charset="0"/>
              </a:rPr>
              <a:t>theo</a:t>
            </a:r>
            <a:r>
              <a:rPr lang="en-AU" dirty="0">
                <a:latin typeface="+mj-lt"/>
                <a:cs typeface="Arial" panose="020B0604020202020204" pitchFamily="34" charset="0"/>
              </a:rPr>
              <a:t> </a:t>
            </a:r>
            <a:r>
              <a:rPr lang="en-AU" dirty="0" err="1">
                <a:latin typeface="+mj-lt"/>
                <a:cs typeface="Arial" panose="020B0604020202020204" pitchFamily="34" charset="0"/>
              </a:rPr>
              <a:t>dõi</a:t>
            </a:r>
            <a:r>
              <a:rPr lang="en-AU" dirty="0">
                <a:latin typeface="+mj-lt"/>
                <a:cs typeface="Arial" panose="020B0604020202020204" pitchFamily="34" charset="0"/>
              </a:rPr>
              <a:t> </a:t>
            </a:r>
            <a:r>
              <a:rPr lang="en-AU" dirty="0" err="1">
                <a:latin typeface="+mj-lt"/>
                <a:cs typeface="Arial" panose="020B0604020202020204" pitchFamily="34" charset="0"/>
              </a:rPr>
              <a:t>điều</a:t>
            </a:r>
            <a:r>
              <a:rPr lang="en-AU" dirty="0">
                <a:latin typeface="+mj-lt"/>
                <a:cs typeface="Arial" panose="020B0604020202020204" pitchFamily="34" charset="0"/>
              </a:rPr>
              <a:t> </a:t>
            </a:r>
            <a:r>
              <a:rPr lang="en-AU" dirty="0" err="1">
                <a:latin typeface="+mj-lt"/>
                <a:cs typeface="Arial" panose="020B0604020202020204" pitchFamily="34" charset="0"/>
              </a:rPr>
              <a:t>trị</a:t>
            </a:r>
            <a:r>
              <a:rPr lang="en-AU" dirty="0">
                <a:latin typeface="+mj-lt"/>
                <a:cs typeface="Arial" panose="020B0604020202020204" pitchFamily="34" charset="0"/>
              </a:rPr>
              <a:t> </a:t>
            </a:r>
          </a:p>
          <a:p>
            <a:pPr>
              <a:lnSpc>
                <a:spcPct val="150000"/>
              </a:lnSpc>
              <a:spcBef>
                <a:spcPts val="0"/>
              </a:spcBef>
            </a:pPr>
            <a:r>
              <a:rPr lang="en-AU" dirty="0" err="1">
                <a:latin typeface="+mj-lt"/>
                <a:cs typeface="Arial" panose="020B0604020202020204" pitchFamily="34" charset="0"/>
              </a:rPr>
              <a:t>Tăng</a:t>
            </a:r>
            <a:r>
              <a:rPr lang="en-AU" dirty="0">
                <a:latin typeface="+mj-lt"/>
                <a:cs typeface="Arial" panose="020B0604020202020204" pitchFamily="34" charset="0"/>
              </a:rPr>
              <a:t> </a:t>
            </a:r>
            <a:r>
              <a:rPr lang="en-AU" dirty="0" err="1">
                <a:latin typeface="+mj-lt"/>
                <a:cs typeface="Arial" panose="020B0604020202020204" pitchFamily="34" charset="0"/>
              </a:rPr>
              <a:t>cường</a:t>
            </a:r>
            <a:r>
              <a:rPr lang="en-AU" dirty="0">
                <a:latin typeface="+mj-lt"/>
                <a:cs typeface="Arial" panose="020B0604020202020204" pitchFamily="34" charset="0"/>
              </a:rPr>
              <a:t> </a:t>
            </a:r>
            <a:r>
              <a:rPr lang="en-AU" dirty="0" err="1">
                <a:latin typeface="+mj-lt"/>
                <a:cs typeface="Arial" panose="020B0604020202020204" pitchFamily="34" charset="0"/>
              </a:rPr>
              <a:t>năng</a:t>
            </a:r>
            <a:r>
              <a:rPr lang="en-AU" dirty="0">
                <a:latin typeface="+mj-lt"/>
                <a:cs typeface="Arial" panose="020B0604020202020204" pitchFamily="34" charset="0"/>
              </a:rPr>
              <a:t> </a:t>
            </a:r>
            <a:r>
              <a:rPr lang="en-AU" dirty="0" err="1">
                <a:latin typeface="+mj-lt"/>
                <a:cs typeface="Arial" panose="020B0604020202020204" pitchFamily="34" charset="0"/>
              </a:rPr>
              <a:t>lực</a:t>
            </a:r>
            <a:r>
              <a:rPr lang="en-AU" dirty="0">
                <a:latin typeface="+mj-lt"/>
                <a:cs typeface="Arial" panose="020B0604020202020204" pitchFamily="34" charset="0"/>
              </a:rPr>
              <a:t> </a:t>
            </a:r>
            <a:r>
              <a:rPr lang="en-AU" dirty="0" err="1">
                <a:latin typeface="+mj-lt"/>
                <a:cs typeface="Arial" panose="020B0604020202020204" pitchFamily="34" charset="0"/>
              </a:rPr>
              <a:t>cho</a:t>
            </a:r>
            <a:r>
              <a:rPr lang="en-AU" dirty="0">
                <a:latin typeface="+mj-lt"/>
                <a:cs typeface="Arial" panose="020B0604020202020204" pitchFamily="34" charset="0"/>
              </a:rPr>
              <a:t> CBYT </a:t>
            </a:r>
            <a:r>
              <a:rPr lang="en-AU" dirty="0" err="1">
                <a:latin typeface="+mj-lt"/>
                <a:cs typeface="Arial" panose="020B0604020202020204" pitchFamily="34" charset="0"/>
              </a:rPr>
              <a:t>về</a:t>
            </a:r>
            <a:r>
              <a:rPr lang="en-AU" dirty="0">
                <a:latin typeface="+mj-lt"/>
                <a:cs typeface="Arial" panose="020B0604020202020204" pitchFamily="34" charset="0"/>
              </a:rPr>
              <a:t> </a:t>
            </a:r>
            <a:r>
              <a:rPr lang="en-AU" dirty="0" err="1">
                <a:latin typeface="+mj-lt"/>
                <a:cs typeface="Arial" panose="020B0604020202020204" pitchFamily="34" charset="0"/>
              </a:rPr>
              <a:t>chẩn</a:t>
            </a:r>
            <a:r>
              <a:rPr lang="en-AU" dirty="0">
                <a:latin typeface="+mj-lt"/>
                <a:cs typeface="Arial" panose="020B0604020202020204" pitchFamily="34" charset="0"/>
              </a:rPr>
              <a:t> </a:t>
            </a:r>
            <a:r>
              <a:rPr lang="en-AU" dirty="0" err="1">
                <a:latin typeface="+mj-lt"/>
                <a:cs typeface="Arial" panose="020B0604020202020204" pitchFamily="34" charset="0"/>
              </a:rPr>
              <a:t>đoán</a:t>
            </a:r>
            <a:r>
              <a:rPr lang="en-AU" dirty="0">
                <a:latin typeface="+mj-lt"/>
                <a:cs typeface="Arial" panose="020B0604020202020204" pitchFamily="34" charset="0"/>
              </a:rPr>
              <a:t> </a:t>
            </a:r>
            <a:r>
              <a:rPr lang="en-AU" dirty="0" err="1">
                <a:latin typeface="+mj-lt"/>
                <a:cs typeface="Arial" panose="020B0604020202020204" pitchFamily="34" charset="0"/>
              </a:rPr>
              <a:t>và</a:t>
            </a:r>
            <a:r>
              <a:rPr lang="en-AU" dirty="0">
                <a:latin typeface="+mj-lt"/>
                <a:cs typeface="Arial" panose="020B0604020202020204" pitchFamily="34" charset="0"/>
              </a:rPr>
              <a:t> </a:t>
            </a:r>
            <a:r>
              <a:rPr lang="en-AU" dirty="0" err="1">
                <a:latin typeface="+mj-lt"/>
                <a:cs typeface="Arial" panose="020B0604020202020204" pitchFamily="34" charset="0"/>
              </a:rPr>
              <a:t>điều</a:t>
            </a:r>
            <a:r>
              <a:rPr lang="en-AU" dirty="0">
                <a:latin typeface="+mj-lt"/>
                <a:cs typeface="Arial" panose="020B0604020202020204" pitchFamily="34" charset="0"/>
              </a:rPr>
              <a:t> </a:t>
            </a:r>
            <a:r>
              <a:rPr lang="en-AU" dirty="0" err="1">
                <a:latin typeface="+mj-lt"/>
                <a:cs typeface="Arial" panose="020B0604020202020204" pitchFamily="34" charset="0"/>
              </a:rPr>
              <a:t>trị</a:t>
            </a:r>
            <a:r>
              <a:rPr lang="en-AU" dirty="0">
                <a:latin typeface="+mj-lt"/>
                <a:cs typeface="Arial" panose="020B0604020202020204" pitchFamily="34" charset="0"/>
              </a:rPr>
              <a:t> </a:t>
            </a:r>
            <a:r>
              <a:rPr lang="en-AU" dirty="0" err="1">
                <a:latin typeface="+mj-lt"/>
                <a:cs typeface="Arial" panose="020B0604020202020204" pitchFamily="34" charset="0"/>
              </a:rPr>
              <a:t>viêm</a:t>
            </a:r>
            <a:r>
              <a:rPr lang="en-AU" dirty="0">
                <a:latin typeface="+mj-lt"/>
                <a:cs typeface="Arial" panose="020B0604020202020204" pitchFamily="34" charset="0"/>
              </a:rPr>
              <a:t> </a:t>
            </a:r>
            <a:r>
              <a:rPr lang="en-AU" dirty="0" err="1">
                <a:latin typeface="+mj-lt"/>
                <a:cs typeface="Arial" panose="020B0604020202020204" pitchFamily="34" charset="0"/>
              </a:rPr>
              <a:t>gan</a:t>
            </a:r>
          </a:p>
          <a:p>
            <a:pPr>
              <a:lnSpc>
                <a:spcPct val="150000"/>
              </a:lnSpc>
              <a:spcBef>
                <a:spcPts val="0"/>
              </a:spcBef>
            </a:pPr>
            <a:r>
              <a:rPr lang="en-US" altLang="en-AU" dirty="0" err="1">
                <a:latin typeface="+mj-lt"/>
                <a:cs typeface="Arial" panose="020B0604020202020204" pitchFamily="34" charset="0"/>
              </a:rPr>
              <a:t>Tăng cường sàng lọc VGB tạ cộng đồng và CSYT</a:t>
            </a:r>
          </a:p>
          <a:p>
            <a:pPr>
              <a:lnSpc>
                <a:spcPct val="150000"/>
              </a:lnSpc>
              <a:spcBef>
                <a:spcPts val="0"/>
              </a:spcBef>
            </a:pPr>
            <a:r>
              <a:rPr lang="en-US" altLang="en-AU" dirty="0" err="1">
                <a:latin typeface="+mj-lt"/>
                <a:cs typeface="Arial" panose="020B0604020202020204" pitchFamily="34" charset="0"/>
              </a:rPr>
              <a:t>Mở rộng chẩn đoán và điều trị VGB thông qua BHYT </a:t>
            </a:r>
          </a:p>
          <a:p>
            <a:pPr marL="0" indent="0">
              <a:lnSpc>
                <a:spcPct val="150000"/>
              </a:lnSpc>
              <a:spcBef>
                <a:spcPts val="0"/>
              </a:spcBef>
              <a:buNone/>
            </a:pPr>
            <a:r>
              <a:rPr lang="en-AU" dirty="0">
                <a:latin typeface="+mj-lt"/>
                <a:cs typeface="Arial" panose="020B0604020202020204" pitchFamily="34" charset="0"/>
              </a:rPr>
              <a:t> </a:t>
            </a:r>
          </a:p>
          <a:p>
            <a:endParaRPr lang="en-AU" sz="2000" dirty="0">
              <a:latin typeface="Arial" panose="020B0604020202020204" pitchFamily="34"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a:t>Các</a:t>
            </a:r>
            <a:r>
              <a:rPr lang="en-US" b="1" dirty="0"/>
              <a:t> </a:t>
            </a:r>
            <a:r>
              <a:rPr lang="en-US" b="1" dirty="0" err="1"/>
              <a:t>dấu</a:t>
            </a:r>
            <a:r>
              <a:rPr lang="en-US" b="1" dirty="0"/>
              <a:t> </a:t>
            </a:r>
            <a:r>
              <a:rPr lang="en-US" b="1" dirty="0" err="1"/>
              <a:t>ấn</a:t>
            </a:r>
            <a:r>
              <a:rPr lang="en-US" b="1" dirty="0"/>
              <a:t> vi </a:t>
            </a:r>
            <a:r>
              <a:rPr lang="en-US" b="1" dirty="0" err="1"/>
              <a:t>rút</a:t>
            </a:r>
            <a:r>
              <a:rPr lang="en-US" b="1" dirty="0"/>
              <a:t> </a:t>
            </a:r>
            <a:r>
              <a:rPr lang="en-US" b="1" dirty="0" err="1"/>
              <a:t>viêm</a:t>
            </a:r>
            <a:r>
              <a:rPr lang="en-US" b="1" dirty="0"/>
              <a:t> </a:t>
            </a:r>
            <a:r>
              <a:rPr lang="en-US" b="1" dirty="0" err="1"/>
              <a:t>gan</a:t>
            </a:r>
            <a:r>
              <a:rPr lang="en-US" b="1" dirty="0"/>
              <a:t> B</a:t>
            </a:r>
            <a:br>
              <a:rPr lang="en-AU" dirty="0"/>
            </a:br>
            <a:endParaRPr lang="en-AU" dirty="0"/>
          </a:p>
        </p:txBody>
      </p:sp>
      <p:pic>
        <p:nvPicPr>
          <p:cNvPr id="931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5623" y="1219200"/>
            <a:ext cx="9144000" cy="470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6960097" y="6381328"/>
            <a:ext cx="184731" cy="369332"/>
          </a:xfrm>
          <a:prstGeom prst="rect">
            <a:avLst/>
          </a:prstGeom>
          <a:noFill/>
        </p:spPr>
        <p:txBody>
          <a:bodyPr wrap="none" rtlCol="0">
            <a:spAutoFit/>
          </a:bodyPr>
          <a:lstStyle/>
          <a:p>
            <a:endParaRPr lang="en-A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2656"/>
            <a:ext cx="8229600" cy="576064"/>
          </a:xfrm>
        </p:spPr>
        <p:txBody>
          <a:bodyPr>
            <a:noAutofit/>
          </a:bodyPr>
          <a:lstStyle/>
          <a:p>
            <a:r>
              <a:rPr lang="en-US" sz="3200" b="1" dirty="0" err="1"/>
              <a:t>Các</a:t>
            </a:r>
            <a:r>
              <a:rPr lang="en-US" sz="3200" b="1" dirty="0"/>
              <a:t> </a:t>
            </a:r>
            <a:r>
              <a:rPr lang="en-US" sz="3200" b="1" dirty="0" err="1"/>
              <a:t>dấu</a:t>
            </a:r>
            <a:r>
              <a:rPr lang="en-US" sz="3200" b="1" dirty="0"/>
              <a:t> </a:t>
            </a:r>
            <a:r>
              <a:rPr lang="en-US" sz="3200" b="1" dirty="0" err="1"/>
              <a:t>ấn</a:t>
            </a:r>
            <a:r>
              <a:rPr lang="en-US" sz="3200" b="1" dirty="0"/>
              <a:t> vi </a:t>
            </a:r>
            <a:r>
              <a:rPr lang="en-US" sz="3200" b="1" dirty="0" err="1"/>
              <a:t>rút</a:t>
            </a:r>
            <a:r>
              <a:rPr lang="en-US" sz="3200" b="1" dirty="0"/>
              <a:t> </a:t>
            </a:r>
            <a:r>
              <a:rPr lang="en-US" sz="3200" b="1" dirty="0" err="1"/>
              <a:t>viêm</a:t>
            </a:r>
            <a:r>
              <a:rPr lang="en-US" sz="3200" b="1" dirty="0"/>
              <a:t> </a:t>
            </a:r>
            <a:r>
              <a:rPr lang="en-US" sz="3200" b="1" dirty="0" err="1"/>
              <a:t>gan</a:t>
            </a:r>
            <a:r>
              <a:rPr lang="en-US" sz="3200" b="1" dirty="0"/>
              <a:t> B</a:t>
            </a:r>
            <a:br>
              <a:rPr lang="en-AU" sz="3200" dirty="0"/>
            </a:br>
            <a:endParaRPr lang="en-AU"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3612985"/>
              </p:ext>
            </p:extLst>
          </p:nvPr>
        </p:nvGraphicFramePr>
        <p:xfrm>
          <a:off x="1274617" y="908720"/>
          <a:ext cx="10127673" cy="5923527"/>
        </p:xfrm>
        <a:graphic>
          <a:graphicData uri="http://schemas.openxmlformats.org/drawingml/2006/table">
            <a:tbl>
              <a:tblPr firstRow="1" bandRow="1">
                <a:tableStyleId>{5C22544A-7EE6-4342-B048-85BDC9FD1C3A}</a:tableStyleId>
              </a:tblPr>
              <a:tblGrid>
                <a:gridCol w="1976657">
                  <a:extLst>
                    <a:ext uri="{9D8B030D-6E8A-4147-A177-3AD203B41FA5}">
                      <a16:colId xmlns:a16="http://schemas.microsoft.com/office/drawing/2014/main" val="20000"/>
                    </a:ext>
                  </a:extLst>
                </a:gridCol>
                <a:gridCol w="8151016">
                  <a:extLst>
                    <a:ext uri="{9D8B030D-6E8A-4147-A177-3AD203B41FA5}">
                      <a16:colId xmlns:a16="http://schemas.microsoft.com/office/drawing/2014/main" val="20001"/>
                    </a:ext>
                  </a:extLst>
                </a:gridCol>
              </a:tblGrid>
              <a:tr h="501033">
                <a:tc>
                  <a:txBody>
                    <a:bodyPr/>
                    <a:lstStyle/>
                    <a:p>
                      <a:pPr marL="457200" algn="just">
                        <a:lnSpc>
                          <a:spcPct val="150000"/>
                        </a:lnSpc>
                        <a:spcAft>
                          <a:spcPts val="0"/>
                        </a:spcAft>
                        <a:tabLst>
                          <a:tab pos="4206240" algn="l"/>
                        </a:tabLst>
                      </a:pPr>
                      <a:r>
                        <a:rPr lang="en-US" sz="2000" b="1" dirty="0" err="1">
                          <a:effectLst/>
                          <a:latin typeface="+mn-lt"/>
                          <a:ea typeface="Calibri" panose="020F0502020204030204"/>
                          <a:cs typeface="Times New Roman" panose="02020603050405020304"/>
                        </a:rPr>
                        <a:t>Dấu</a:t>
                      </a:r>
                      <a:r>
                        <a:rPr lang="en-US" sz="2000" b="1" dirty="0">
                          <a:effectLst/>
                          <a:latin typeface="+mn-lt"/>
                          <a:ea typeface="Calibri" panose="020F0502020204030204"/>
                          <a:cs typeface="Times New Roman" panose="02020603050405020304"/>
                        </a:rPr>
                        <a:t> </a:t>
                      </a:r>
                      <a:r>
                        <a:rPr lang="en-US" sz="2000" b="1" dirty="0" err="1">
                          <a:effectLst/>
                          <a:latin typeface="+mn-lt"/>
                          <a:ea typeface="Calibri" panose="020F0502020204030204"/>
                          <a:cs typeface="Times New Roman" panose="02020603050405020304"/>
                        </a:rPr>
                        <a:t>ấn</a:t>
                      </a:r>
                      <a:endParaRPr lang="en-AU" sz="2000" dirty="0">
                        <a:effectLst/>
                        <a:latin typeface="+mn-lt"/>
                        <a:ea typeface="Calibri" panose="020F0502020204030204"/>
                        <a:cs typeface="Times New Roman" panose="02020603050405020304"/>
                      </a:endParaRPr>
                    </a:p>
                  </a:txBody>
                  <a:tcPr marL="68580" marR="68580" marT="0" marB="0"/>
                </a:tc>
                <a:tc>
                  <a:txBody>
                    <a:bodyPr/>
                    <a:lstStyle/>
                    <a:p>
                      <a:pPr marL="457200" algn="just">
                        <a:lnSpc>
                          <a:spcPct val="150000"/>
                        </a:lnSpc>
                        <a:spcAft>
                          <a:spcPts val="0"/>
                        </a:spcAft>
                        <a:tabLst>
                          <a:tab pos="4206240" algn="l"/>
                        </a:tabLst>
                      </a:pPr>
                      <a:r>
                        <a:rPr lang="en-US" sz="2000" b="1" dirty="0" err="1">
                          <a:effectLst/>
                          <a:latin typeface="+mn-lt"/>
                          <a:ea typeface="Calibri" panose="020F0502020204030204"/>
                          <a:cs typeface="Times New Roman" panose="02020603050405020304"/>
                        </a:rPr>
                        <a:t>Diễn</a:t>
                      </a:r>
                      <a:r>
                        <a:rPr lang="en-US" sz="2000" b="1" dirty="0">
                          <a:effectLst/>
                          <a:latin typeface="+mn-lt"/>
                          <a:ea typeface="Calibri" panose="020F0502020204030204"/>
                          <a:cs typeface="Times New Roman" panose="02020603050405020304"/>
                        </a:rPr>
                        <a:t> </a:t>
                      </a:r>
                      <a:r>
                        <a:rPr lang="en-US" sz="2000" b="1" dirty="0" err="1">
                          <a:effectLst/>
                          <a:latin typeface="+mn-lt"/>
                          <a:ea typeface="Calibri" panose="020F0502020204030204"/>
                          <a:cs typeface="Times New Roman" panose="02020603050405020304"/>
                        </a:rPr>
                        <a:t>giải</a:t>
                      </a:r>
                      <a:endParaRPr lang="en-AU" sz="2000" dirty="0">
                        <a:effectLst/>
                        <a:latin typeface="+mn-lt"/>
                        <a:ea typeface="Calibri" panose="020F0502020204030204"/>
                        <a:cs typeface="Times New Roman" panose="02020603050405020304"/>
                      </a:endParaRPr>
                    </a:p>
                  </a:txBody>
                  <a:tcPr marL="68580" marR="68580" marT="0" marB="0"/>
                </a:tc>
                <a:extLst>
                  <a:ext uri="{0D108BD9-81ED-4DB2-BD59-A6C34878D82A}">
                    <a16:rowId xmlns:a16="http://schemas.microsoft.com/office/drawing/2014/main" val="10000"/>
                  </a:ext>
                </a:extLst>
              </a:tr>
              <a:tr h="2416294">
                <a:tc>
                  <a:txBody>
                    <a:bodyPr/>
                    <a:lstStyle/>
                    <a:p>
                      <a:pPr marL="457200" algn="l">
                        <a:lnSpc>
                          <a:spcPct val="150000"/>
                        </a:lnSpc>
                        <a:spcAft>
                          <a:spcPts val="0"/>
                        </a:spcAft>
                        <a:tabLst>
                          <a:tab pos="4206240" algn="l"/>
                        </a:tabLst>
                      </a:pPr>
                      <a:r>
                        <a:rPr lang="en-US" sz="2000" b="1" i="1" dirty="0" err="1">
                          <a:effectLst/>
                          <a:latin typeface="+mn-lt"/>
                          <a:ea typeface="Calibri" panose="020F0502020204030204"/>
                          <a:cs typeface="Times New Roman" panose="02020603050405020304"/>
                        </a:rPr>
                        <a:t>HBsAg</a:t>
                      </a:r>
                      <a:endParaRPr lang="en-AU" sz="2000" dirty="0">
                        <a:effectLst/>
                        <a:latin typeface="+mn-lt"/>
                        <a:ea typeface="Calibri" panose="020F0502020204030204"/>
                        <a:cs typeface="Times New Roman" panose="02020603050405020304"/>
                      </a:endParaRPr>
                    </a:p>
                  </a:txBody>
                  <a:tcPr marL="68580" marR="68580" marT="0" marB="0"/>
                </a:tc>
                <a:tc>
                  <a:txBody>
                    <a:bodyPr/>
                    <a:lstStyle/>
                    <a:p>
                      <a:pPr marL="0" algn="just" defTabSz="914400" rtl="0" eaLnBrk="1" latinLnBrk="0" hangingPunct="1">
                        <a:lnSpc>
                          <a:spcPct val="150000"/>
                        </a:lnSpc>
                        <a:spcAft>
                          <a:spcPts val="0"/>
                        </a:spcAft>
                        <a:tabLst>
                          <a:tab pos="450215" algn="l"/>
                        </a:tabLst>
                      </a:pPr>
                      <a:r>
                        <a:rPr lang="en-AU" sz="2000" kern="1200" dirty="0" err="1">
                          <a:solidFill>
                            <a:schemeClr val="dk1"/>
                          </a:solidFill>
                          <a:effectLst/>
                          <a:latin typeface="+mn-lt"/>
                          <a:ea typeface="Calibri" panose="020F0502020204030204"/>
                          <a:cs typeface="Times New Roman" panose="02020603050405020304"/>
                        </a:rPr>
                        <a:t>Kháng</a:t>
                      </a:r>
                      <a:r>
                        <a:rPr lang="en-AU" sz="2000" kern="1200" dirty="0">
                          <a:solidFill>
                            <a:schemeClr val="dk1"/>
                          </a:solidFill>
                          <a:effectLst/>
                          <a:latin typeface="+mn-lt"/>
                          <a:ea typeface="Calibri" panose="020F0502020204030204"/>
                          <a:cs typeface="Times New Roman" panose="02020603050405020304"/>
                        </a:rPr>
                        <a:t> </a:t>
                      </a:r>
                      <a:r>
                        <a:rPr lang="en-AU" sz="2000" kern="1200" dirty="0" err="1">
                          <a:solidFill>
                            <a:schemeClr val="dk1"/>
                          </a:solidFill>
                          <a:effectLst/>
                          <a:latin typeface="+mn-lt"/>
                          <a:ea typeface="Calibri" panose="020F0502020204030204"/>
                          <a:cs typeface="Times New Roman" panose="02020603050405020304"/>
                        </a:rPr>
                        <a:t>nguyên</a:t>
                      </a:r>
                      <a:r>
                        <a:rPr lang="en-AU" sz="2000" kern="1200" dirty="0">
                          <a:solidFill>
                            <a:schemeClr val="dk1"/>
                          </a:solidFill>
                          <a:effectLst/>
                          <a:latin typeface="+mn-lt"/>
                          <a:ea typeface="Calibri" panose="020F0502020204030204"/>
                          <a:cs typeface="Times New Roman" panose="02020603050405020304"/>
                        </a:rPr>
                        <a:t> </a:t>
                      </a:r>
                      <a:r>
                        <a:rPr lang="en-AU" sz="2000" kern="1200" dirty="0" err="1">
                          <a:solidFill>
                            <a:schemeClr val="dk1"/>
                          </a:solidFill>
                          <a:effectLst/>
                          <a:latin typeface="+mn-lt"/>
                          <a:ea typeface="Calibri" panose="020F0502020204030204"/>
                          <a:cs typeface="Times New Roman" panose="02020603050405020304"/>
                        </a:rPr>
                        <a:t>bề</a:t>
                      </a:r>
                      <a:r>
                        <a:rPr lang="en-AU" sz="2000" kern="1200" dirty="0">
                          <a:solidFill>
                            <a:schemeClr val="dk1"/>
                          </a:solidFill>
                          <a:effectLst/>
                          <a:latin typeface="+mn-lt"/>
                          <a:ea typeface="Calibri" panose="020F0502020204030204"/>
                          <a:cs typeface="Times New Roman" panose="02020603050405020304"/>
                        </a:rPr>
                        <a:t> </a:t>
                      </a:r>
                      <a:r>
                        <a:rPr lang="en-AU" sz="2000" kern="1200" dirty="0" err="1">
                          <a:solidFill>
                            <a:schemeClr val="dk1"/>
                          </a:solidFill>
                          <a:effectLst/>
                          <a:latin typeface="+mn-lt"/>
                          <a:ea typeface="Calibri" panose="020F0502020204030204"/>
                          <a:cs typeface="Times New Roman" panose="02020603050405020304"/>
                        </a:rPr>
                        <a:t>mặt</a:t>
                      </a:r>
                      <a:endParaRPr lang="en-AU" sz="2000" kern="1200" dirty="0">
                        <a:solidFill>
                          <a:schemeClr val="dk1"/>
                        </a:solidFill>
                        <a:effectLst/>
                        <a:latin typeface="+mn-lt"/>
                        <a:ea typeface="Calibri" panose="020F0502020204030204"/>
                        <a:cs typeface="Times New Roman" panose="02020603050405020304"/>
                      </a:endParaRPr>
                    </a:p>
                    <a:p>
                      <a:pPr marL="0" algn="just" defTabSz="914400" rtl="0" eaLnBrk="1" latinLnBrk="0" hangingPunct="1">
                        <a:lnSpc>
                          <a:spcPct val="150000"/>
                        </a:lnSpc>
                        <a:spcAft>
                          <a:spcPts val="0"/>
                        </a:spcAft>
                        <a:tabLst>
                          <a:tab pos="450215" algn="l"/>
                        </a:tabLst>
                      </a:pPr>
                      <a:r>
                        <a:rPr lang="en-AU" sz="2000" kern="1200" dirty="0">
                          <a:solidFill>
                            <a:schemeClr val="dk1"/>
                          </a:solidFill>
                          <a:effectLst/>
                          <a:latin typeface="+mn-lt"/>
                          <a:ea typeface="Calibri" panose="020F0502020204030204"/>
                          <a:cs typeface="Times New Roman" panose="02020603050405020304"/>
                        </a:rPr>
                        <a:t>X</a:t>
                      </a:r>
                      <a:r>
                        <a:rPr lang="vi-VN" sz="2000" kern="1200" dirty="0">
                          <a:solidFill>
                            <a:schemeClr val="dk1"/>
                          </a:solidFill>
                          <a:effectLst/>
                          <a:latin typeface="+mn-lt"/>
                          <a:ea typeface="Calibri" panose="020F0502020204030204"/>
                          <a:cs typeface="Times New Roman" panose="02020603050405020304"/>
                        </a:rPr>
                        <a:t>uất hiện sớm nhất sau khi nhiễm HBV</a:t>
                      </a:r>
                      <a:endParaRPr lang="en-AU" sz="2000" kern="1200" dirty="0">
                        <a:solidFill>
                          <a:schemeClr val="dk1"/>
                        </a:solidFill>
                        <a:effectLst/>
                        <a:latin typeface="+mn-lt"/>
                        <a:ea typeface="Calibri" panose="020F0502020204030204"/>
                        <a:cs typeface="Times New Roman" panose="02020603050405020304"/>
                      </a:endParaRPr>
                    </a:p>
                    <a:p>
                      <a:pPr marL="0" algn="just" defTabSz="914400" rtl="0" eaLnBrk="1" latinLnBrk="0" hangingPunct="1">
                        <a:lnSpc>
                          <a:spcPct val="150000"/>
                        </a:lnSpc>
                        <a:spcAft>
                          <a:spcPts val="0"/>
                        </a:spcAft>
                        <a:tabLst>
                          <a:tab pos="450215" algn="l"/>
                        </a:tabLst>
                      </a:pPr>
                      <a:r>
                        <a:rPr lang="en-AU" sz="2000" kern="1200" dirty="0" err="1">
                          <a:solidFill>
                            <a:schemeClr val="dk1"/>
                          </a:solidFill>
                          <a:effectLst/>
                          <a:latin typeface="+mn-lt"/>
                          <a:ea typeface="Calibri" panose="020F0502020204030204"/>
                          <a:cs typeface="Times New Roman" panose="02020603050405020304"/>
                        </a:rPr>
                        <a:t>Nhiễm</a:t>
                      </a:r>
                      <a:r>
                        <a:rPr lang="en-AU" sz="2000" kern="1200" dirty="0">
                          <a:solidFill>
                            <a:schemeClr val="dk1"/>
                          </a:solidFill>
                          <a:effectLst/>
                          <a:latin typeface="+mn-lt"/>
                          <a:ea typeface="Calibri" panose="020F0502020204030204"/>
                          <a:cs typeface="Times New Roman" panose="02020603050405020304"/>
                        </a:rPr>
                        <a:t> HBV </a:t>
                      </a:r>
                      <a:r>
                        <a:rPr lang="en-AU" sz="2000" kern="1200" dirty="0" err="1">
                          <a:solidFill>
                            <a:schemeClr val="dk1"/>
                          </a:solidFill>
                          <a:effectLst/>
                          <a:latin typeface="+mn-lt"/>
                          <a:ea typeface="Calibri" panose="020F0502020204030204"/>
                          <a:cs typeface="Times New Roman" panose="02020603050405020304"/>
                        </a:rPr>
                        <a:t>kín</a:t>
                      </a:r>
                      <a:r>
                        <a:rPr lang="en-AU" sz="2000" kern="1200" dirty="0">
                          <a:solidFill>
                            <a:schemeClr val="dk1"/>
                          </a:solidFill>
                          <a:effectLst/>
                          <a:latin typeface="+mn-lt"/>
                          <a:ea typeface="Calibri" panose="020F0502020204030204"/>
                          <a:cs typeface="Times New Roman" panose="02020603050405020304"/>
                        </a:rPr>
                        <a:t> </a:t>
                      </a:r>
                      <a:r>
                        <a:rPr lang="en-AU" sz="2000" kern="1200" dirty="0" err="1">
                          <a:solidFill>
                            <a:schemeClr val="dk1"/>
                          </a:solidFill>
                          <a:effectLst/>
                          <a:latin typeface="+mn-lt"/>
                          <a:ea typeface="Calibri" panose="020F0502020204030204"/>
                          <a:cs typeface="Times New Roman" panose="02020603050405020304"/>
                        </a:rPr>
                        <a:t>đáo</a:t>
                      </a:r>
                      <a:r>
                        <a:rPr lang="en-AU" sz="2000" kern="1200" dirty="0">
                          <a:solidFill>
                            <a:schemeClr val="dk1"/>
                          </a:solidFill>
                          <a:effectLst/>
                          <a:latin typeface="+mn-lt"/>
                          <a:ea typeface="Calibri" panose="020F0502020204030204"/>
                          <a:cs typeface="Times New Roman" panose="02020603050405020304"/>
                        </a:rPr>
                        <a:t>: </a:t>
                      </a:r>
                      <a:r>
                        <a:rPr lang="en-AU" sz="2000" kern="1200" dirty="0" err="1">
                          <a:solidFill>
                            <a:schemeClr val="dk1"/>
                          </a:solidFill>
                          <a:effectLst/>
                          <a:latin typeface="+mn-lt"/>
                          <a:ea typeface="Calibri" panose="020F0502020204030204"/>
                          <a:cs typeface="Times New Roman" panose="02020603050405020304"/>
                        </a:rPr>
                        <a:t>HBsAg</a:t>
                      </a:r>
                      <a:r>
                        <a:rPr lang="en-AU" sz="2000" kern="1200" dirty="0">
                          <a:solidFill>
                            <a:schemeClr val="dk1"/>
                          </a:solidFill>
                          <a:effectLst/>
                          <a:latin typeface="+mn-lt"/>
                          <a:ea typeface="Calibri" panose="020F0502020204030204"/>
                          <a:cs typeface="Times New Roman" panose="02020603050405020304"/>
                        </a:rPr>
                        <a:t> (-) </a:t>
                      </a:r>
                      <a:r>
                        <a:rPr lang="en-AU" sz="2000" kern="1200" dirty="0" err="1">
                          <a:solidFill>
                            <a:schemeClr val="dk1"/>
                          </a:solidFill>
                          <a:effectLst/>
                          <a:latin typeface="+mn-lt"/>
                          <a:ea typeface="Calibri" panose="020F0502020204030204"/>
                          <a:cs typeface="Times New Roman" panose="02020603050405020304"/>
                        </a:rPr>
                        <a:t>và</a:t>
                      </a:r>
                      <a:r>
                        <a:rPr lang="en-AU" sz="2000" kern="1200" dirty="0">
                          <a:solidFill>
                            <a:schemeClr val="dk1"/>
                          </a:solidFill>
                          <a:effectLst/>
                          <a:latin typeface="+mn-lt"/>
                          <a:ea typeface="Calibri" panose="020F0502020204030204"/>
                          <a:cs typeface="Times New Roman" panose="02020603050405020304"/>
                        </a:rPr>
                        <a:t> </a:t>
                      </a:r>
                      <a:r>
                        <a:rPr lang="en-AU" sz="2000" kern="1200" dirty="0" err="1">
                          <a:solidFill>
                            <a:schemeClr val="dk1"/>
                          </a:solidFill>
                          <a:effectLst/>
                          <a:latin typeface="+mn-lt"/>
                          <a:ea typeface="Calibri" panose="020F0502020204030204"/>
                          <a:cs typeface="Times New Roman" panose="02020603050405020304"/>
                        </a:rPr>
                        <a:t>phát</a:t>
                      </a:r>
                      <a:r>
                        <a:rPr lang="en-AU" sz="2000" kern="1200" dirty="0">
                          <a:solidFill>
                            <a:schemeClr val="dk1"/>
                          </a:solidFill>
                          <a:effectLst/>
                          <a:latin typeface="+mn-lt"/>
                          <a:ea typeface="Calibri" panose="020F0502020204030204"/>
                          <a:cs typeface="Times New Roman" panose="02020603050405020304"/>
                        </a:rPr>
                        <a:t> </a:t>
                      </a:r>
                      <a:r>
                        <a:rPr lang="en-AU" sz="2000" kern="1200" dirty="0" err="1">
                          <a:solidFill>
                            <a:schemeClr val="dk1"/>
                          </a:solidFill>
                          <a:effectLst/>
                          <a:latin typeface="+mn-lt"/>
                          <a:ea typeface="Calibri" panose="020F0502020204030204"/>
                          <a:cs typeface="Times New Roman" panose="02020603050405020304"/>
                        </a:rPr>
                        <a:t>hiện</a:t>
                      </a:r>
                      <a:r>
                        <a:rPr lang="en-AU" sz="2000" kern="1200" dirty="0">
                          <a:solidFill>
                            <a:schemeClr val="dk1"/>
                          </a:solidFill>
                          <a:effectLst/>
                          <a:latin typeface="+mn-lt"/>
                          <a:ea typeface="Calibri" panose="020F0502020204030204"/>
                          <a:cs typeface="Times New Roman" panose="02020603050405020304"/>
                        </a:rPr>
                        <a:t> HBVDNA </a:t>
                      </a:r>
                    </a:p>
                    <a:p>
                      <a:pPr algn="just">
                        <a:lnSpc>
                          <a:spcPct val="150000"/>
                        </a:lnSpc>
                        <a:spcAft>
                          <a:spcPts val="0"/>
                        </a:spcAft>
                        <a:tabLst>
                          <a:tab pos="450215" algn="l"/>
                        </a:tabLst>
                      </a:pPr>
                      <a:r>
                        <a:rPr lang="en-AU" sz="2000" dirty="0" err="1">
                          <a:effectLst/>
                          <a:latin typeface="+mn-lt"/>
                          <a:ea typeface="Calibri" panose="020F0502020204030204"/>
                          <a:cs typeface="Times New Roman" panose="02020603050405020304"/>
                        </a:rPr>
                        <a:t>Định</a:t>
                      </a:r>
                      <a:r>
                        <a:rPr lang="en-AU" sz="2000" dirty="0">
                          <a:effectLst/>
                          <a:latin typeface="+mn-lt"/>
                          <a:ea typeface="Calibri" panose="020F0502020204030204"/>
                          <a:cs typeface="Times New Roman" panose="02020603050405020304"/>
                        </a:rPr>
                        <a:t> </a:t>
                      </a:r>
                      <a:r>
                        <a:rPr lang="en-AU" sz="2000" dirty="0" err="1">
                          <a:effectLst/>
                          <a:latin typeface="+mn-lt"/>
                          <a:ea typeface="Calibri" panose="020F0502020204030204"/>
                          <a:cs typeface="Times New Roman" panose="02020603050405020304"/>
                        </a:rPr>
                        <a:t>lượng</a:t>
                      </a:r>
                      <a:r>
                        <a:rPr lang="en-AU" sz="2000" dirty="0">
                          <a:effectLst/>
                          <a:latin typeface="+mn-lt"/>
                          <a:ea typeface="Calibri" panose="020F0502020204030204"/>
                          <a:cs typeface="Times New Roman" panose="02020603050405020304"/>
                        </a:rPr>
                        <a:t> </a:t>
                      </a:r>
                      <a:r>
                        <a:rPr lang="en-AU" sz="2000" dirty="0" err="1">
                          <a:effectLst/>
                          <a:latin typeface="+mn-lt"/>
                          <a:ea typeface="Calibri" panose="020F0502020204030204"/>
                          <a:cs typeface="Times New Roman" panose="02020603050405020304"/>
                        </a:rPr>
                        <a:t>HBsAg</a:t>
                      </a:r>
                      <a:r>
                        <a:rPr lang="en-AU" sz="2000" dirty="0">
                          <a:effectLst/>
                          <a:latin typeface="+mn-lt"/>
                          <a:ea typeface="Calibri" panose="020F0502020204030204"/>
                          <a:cs typeface="Times New Roman" panose="02020603050405020304"/>
                        </a:rPr>
                        <a:t> </a:t>
                      </a:r>
                      <a:r>
                        <a:rPr lang="en-AU" sz="2000" dirty="0" err="1">
                          <a:effectLst/>
                          <a:latin typeface="+mn-lt"/>
                          <a:ea typeface="Calibri" panose="020F0502020204030204"/>
                          <a:cs typeface="Times New Roman" panose="02020603050405020304"/>
                        </a:rPr>
                        <a:t>để</a:t>
                      </a:r>
                      <a:r>
                        <a:rPr lang="en-AU" sz="2000" dirty="0">
                          <a:effectLst/>
                          <a:latin typeface="+mn-lt"/>
                          <a:ea typeface="Calibri" panose="020F0502020204030204"/>
                          <a:cs typeface="Times New Roman" panose="02020603050405020304"/>
                        </a:rPr>
                        <a:t> </a:t>
                      </a:r>
                      <a:r>
                        <a:rPr lang="en-AU" sz="2000" dirty="0" err="1">
                          <a:effectLst/>
                          <a:latin typeface="+mn-lt"/>
                          <a:ea typeface="Calibri" panose="020F0502020204030204"/>
                          <a:cs typeface="Times New Roman" panose="02020603050405020304"/>
                        </a:rPr>
                        <a:t>theo</a:t>
                      </a:r>
                      <a:r>
                        <a:rPr lang="en-AU" sz="2000" dirty="0">
                          <a:effectLst/>
                          <a:latin typeface="+mn-lt"/>
                          <a:ea typeface="Calibri" panose="020F0502020204030204"/>
                          <a:cs typeface="Times New Roman" panose="02020603050405020304"/>
                        </a:rPr>
                        <a:t> </a:t>
                      </a:r>
                      <a:r>
                        <a:rPr lang="en-AU" sz="2000" dirty="0" err="1">
                          <a:effectLst/>
                          <a:latin typeface="+mn-lt"/>
                          <a:ea typeface="Calibri" panose="020F0502020204030204"/>
                          <a:cs typeface="Times New Roman" panose="02020603050405020304"/>
                        </a:rPr>
                        <a:t>dõi</a:t>
                      </a:r>
                      <a:r>
                        <a:rPr lang="en-AU" sz="2000" dirty="0">
                          <a:effectLst/>
                          <a:latin typeface="+mn-lt"/>
                          <a:ea typeface="Calibri" panose="020F0502020204030204"/>
                          <a:cs typeface="Times New Roman" panose="02020603050405020304"/>
                        </a:rPr>
                        <a:t> </a:t>
                      </a:r>
                      <a:r>
                        <a:rPr lang="en-AU" sz="2000" dirty="0" err="1">
                          <a:effectLst/>
                          <a:latin typeface="+mn-lt"/>
                          <a:ea typeface="Calibri" panose="020F0502020204030204"/>
                          <a:cs typeface="Times New Roman" panose="02020603050405020304"/>
                        </a:rPr>
                        <a:t>đáp</a:t>
                      </a:r>
                      <a:r>
                        <a:rPr lang="en-AU" sz="2000" dirty="0">
                          <a:effectLst/>
                          <a:latin typeface="+mn-lt"/>
                          <a:ea typeface="Calibri" panose="020F0502020204030204"/>
                          <a:cs typeface="Times New Roman" panose="02020603050405020304"/>
                        </a:rPr>
                        <a:t> </a:t>
                      </a:r>
                      <a:r>
                        <a:rPr lang="en-AU" sz="2000" dirty="0" err="1">
                          <a:effectLst/>
                          <a:latin typeface="+mn-lt"/>
                          <a:ea typeface="Calibri" panose="020F0502020204030204"/>
                          <a:cs typeface="Times New Roman" panose="02020603050405020304"/>
                        </a:rPr>
                        <a:t>ứng</a:t>
                      </a:r>
                      <a:r>
                        <a:rPr lang="en-AU" sz="2000" dirty="0">
                          <a:effectLst/>
                          <a:latin typeface="+mn-lt"/>
                          <a:ea typeface="Calibri" panose="020F0502020204030204"/>
                          <a:cs typeface="Times New Roman" panose="02020603050405020304"/>
                        </a:rPr>
                        <a:t> </a:t>
                      </a:r>
                      <a:r>
                        <a:rPr lang="en-AU" sz="2000" dirty="0" err="1">
                          <a:effectLst/>
                          <a:latin typeface="+mn-lt"/>
                          <a:ea typeface="Calibri" panose="020F0502020204030204"/>
                          <a:cs typeface="Times New Roman" panose="02020603050405020304"/>
                        </a:rPr>
                        <a:t>điều</a:t>
                      </a:r>
                      <a:r>
                        <a:rPr lang="en-AU" sz="2000" dirty="0">
                          <a:effectLst/>
                          <a:latin typeface="+mn-lt"/>
                          <a:ea typeface="Calibri" panose="020F0502020204030204"/>
                          <a:cs typeface="Times New Roman" panose="02020603050405020304"/>
                        </a:rPr>
                        <a:t> </a:t>
                      </a:r>
                      <a:r>
                        <a:rPr lang="en-AU" sz="2000" dirty="0" err="1">
                          <a:effectLst/>
                          <a:latin typeface="+mn-lt"/>
                          <a:ea typeface="Calibri" panose="020F0502020204030204"/>
                          <a:cs typeface="Times New Roman" panose="02020603050405020304"/>
                        </a:rPr>
                        <a:t>trị</a:t>
                      </a:r>
                      <a:r>
                        <a:rPr lang="en-AU" sz="2000" dirty="0">
                          <a:effectLst/>
                          <a:latin typeface="+mn-lt"/>
                          <a:ea typeface="Calibri" panose="020F0502020204030204"/>
                          <a:cs typeface="Times New Roman" panose="02020603050405020304"/>
                        </a:rPr>
                        <a:t>. </a:t>
                      </a:r>
                    </a:p>
                    <a:p>
                      <a:pPr algn="just">
                        <a:lnSpc>
                          <a:spcPct val="150000"/>
                        </a:lnSpc>
                        <a:spcAft>
                          <a:spcPts val="0"/>
                        </a:spcAft>
                        <a:tabLst>
                          <a:tab pos="450215" algn="l"/>
                        </a:tabLst>
                      </a:pPr>
                      <a:r>
                        <a:rPr lang="en-AU" sz="2000" dirty="0" err="1">
                          <a:effectLst/>
                          <a:latin typeface="+mn-lt"/>
                          <a:ea typeface="Calibri" panose="020F0502020204030204"/>
                          <a:cs typeface="Times New Roman" panose="02020603050405020304"/>
                        </a:rPr>
                        <a:t>HBsAg</a:t>
                      </a:r>
                      <a:r>
                        <a:rPr lang="en-AU" sz="2000" dirty="0">
                          <a:effectLst/>
                          <a:latin typeface="+mn-lt"/>
                          <a:ea typeface="Calibri" panose="020F0502020204030204"/>
                          <a:cs typeface="Times New Roman" panose="02020603050405020304"/>
                        </a:rPr>
                        <a:t> </a:t>
                      </a:r>
                      <a:r>
                        <a:rPr lang="en-AU" sz="2000" dirty="0" err="1">
                          <a:effectLst/>
                          <a:latin typeface="+mn-lt"/>
                          <a:ea typeface="Calibri" panose="020F0502020204030204"/>
                          <a:cs typeface="Times New Roman" panose="02020603050405020304"/>
                        </a:rPr>
                        <a:t>chuyển</a:t>
                      </a:r>
                      <a:r>
                        <a:rPr lang="en-AU" sz="2000" dirty="0">
                          <a:effectLst/>
                          <a:latin typeface="+mn-lt"/>
                          <a:ea typeface="Calibri" panose="020F0502020204030204"/>
                          <a:cs typeface="Times New Roman" panose="02020603050405020304"/>
                        </a:rPr>
                        <a:t> (-): </a:t>
                      </a:r>
                      <a:r>
                        <a:rPr lang="en-AU" sz="2000" dirty="0" err="1">
                          <a:effectLst/>
                          <a:latin typeface="+mn-lt"/>
                          <a:ea typeface="Calibri" panose="020F0502020204030204"/>
                          <a:cs typeface="Times New Roman" panose="02020603050405020304"/>
                        </a:rPr>
                        <a:t>bệnh</a:t>
                      </a:r>
                      <a:r>
                        <a:rPr lang="en-AU" sz="2000" dirty="0">
                          <a:effectLst/>
                          <a:latin typeface="+mn-lt"/>
                          <a:ea typeface="Calibri" panose="020F0502020204030204"/>
                          <a:cs typeface="Times New Roman" panose="02020603050405020304"/>
                        </a:rPr>
                        <a:t> </a:t>
                      </a:r>
                      <a:r>
                        <a:rPr lang="en-AU" sz="2000" dirty="0" err="1">
                          <a:effectLst/>
                          <a:latin typeface="+mn-lt"/>
                          <a:ea typeface="Calibri" panose="020F0502020204030204"/>
                          <a:cs typeface="Times New Roman" panose="02020603050405020304"/>
                        </a:rPr>
                        <a:t>tiến</a:t>
                      </a:r>
                      <a:r>
                        <a:rPr lang="en-AU" sz="2000" dirty="0">
                          <a:effectLst/>
                          <a:latin typeface="+mn-lt"/>
                          <a:ea typeface="Calibri" panose="020F0502020204030204"/>
                          <a:cs typeface="Times New Roman" panose="02020603050405020304"/>
                        </a:rPr>
                        <a:t> </a:t>
                      </a:r>
                      <a:r>
                        <a:rPr lang="en-AU" sz="2000" dirty="0" err="1">
                          <a:effectLst/>
                          <a:latin typeface="+mn-lt"/>
                          <a:ea typeface="Calibri" panose="020F0502020204030204"/>
                          <a:cs typeface="Times New Roman" panose="02020603050405020304"/>
                        </a:rPr>
                        <a:t>triển</a:t>
                      </a:r>
                      <a:r>
                        <a:rPr lang="en-AU" sz="2000" dirty="0">
                          <a:effectLst/>
                          <a:latin typeface="+mn-lt"/>
                          <a:ea typeface="Calibri" panose="020F0502020204030204"/>
                          <a:cs typeface="Times New Roman" panose="02020603050405020304"/>
                        </a:rPr>
                        <a:t> </a:t>
                      </a:r>
                      <a:r>
                        <a:rPr lang="en-AU" sz="2000" dirty="0" err="1">
                          <a:effectLst/>
                          <a:latin typeface="+mn-lt"/>
                          <a:ea typeface="Calibri" panose="020F0502020204030204"/>
                          <a:cs typeface="Times New Roman" panose="02020603050405020304"/>
                        </a:rPr>
                        <a:t>tốt</a:t>
                      </a:r>
                      <a:r>
                        <a:rPr lang="en-AU" sz="2000" dirty="0">
                          <a:effectLst/>
                          <a:latin typeface="+mn-lt"/>
                          <a:ea typeface="Calibri" panose="020F0502020204030204"/>
                          <a:cs typeface="Times New Roman" panose="02020603050405020304"/>
                        </a:rPr>
                        <a:t>, </a:t>
                      </a:r>
                      <a:r>
                        <a:rPr lang="en-AU" sz="2000" dirty="0" err="1">
                          <a:effectLst/>
                          <a:latin typeface="+mn-lt"/>
                          <a:ea typeface="Calibri" panose="020F0502020204030204"/>
                          <a:cs typeface="Times New Roman" panose="02020603050405020304"/>
                        </a:rPr>
                        <a:t>hoặc</a:t>
                      </a:r>
                      <a:r>
                        <a:rPr lang="en-AU" sz="2000" dirty="0">
                          <a:effectLst/>
                          <a:latin typeface="+mn-lt"/>
                          <a:ea typeface="Calibri" panose="020F0502020204030204"/>
                          <a:cs typeface="Times New Roman" panose="02020603050405020304"/>
                        </a:rPr>
                        <a:t> </a:t>
                      </a:r>
                      <a:r>
                        <a:rPr lang="en-AU" sz="2000" dirty="0" err="1">
                          <a:effectLst/>
                          <a:latin typeface="+mn-lt"/>
                          <a:ea typeface="Calibri" panose="020F0502020204030204"/>
                          <a:cs typeface="Times New Roman" panose="02020603050405020304"/>
                        </a:rPr>
                        <a:t>khỏi</a:t>
                      </a:r>
                      <a:r>
                        <a:rPr lang="en-AU" sz="2000" dirty="0">
                          <a:effectLst/>
                          <a:latin typeface="+mn-lt"/>
                          <a:ea typeface="Calibri" panose="020F0502020204030204"/>
                          <a:cs typeface="Times New Roman" panose="02020603050405020304"/>
                        </a:rPr>
                        <a:t> </a:t>
                      </a:r>
                      <a:r>
                        <a:rPr lang="en-AU" sz="2000" dirty="0" err="1">
                          <a:effectLst/>
                          <a:latin typeface="+mn-lt"/>
                          <a:ea typeface="Calibri" panose="020F0502020204030204"/>
                          <a:cs typeface="Times New Roman" panose="02020603050405020304"/>
                        </a:rPr>
                        <a:t>bệnh</a:t>
                      </a:r>
                      <a:r>
                        <a:rPr lang="en-AU" sz="2000" dirty="0">
                          <a:effectLst/>
                          <a:latin typeface="+mn-lt"/>
                          <a:ea typeface="Calibri" panose="020F0502020204030204"/>
                          <a:cs typeface="Times New Roman" panose="02020603050405020304"/>
                        </a:rPr>
                        <a:t>.</a:t>
                      </a:r>
                    </a:p>
                  </a:txBody>
                  <a:tcPr marL="68580" marR="68580" marT="0" marB="0"/>
                </a:tc>
                <a:extLst>
                  <a:ext uri="{0D108BD9-81ED-4DB2-BD59-A6C34878D82A}">
                    <a16:rowId xmlns:a16="http://schemas.microsoft.com/office/drawing/2014/main" val="10001"/>
                  </a:ext>
                </a:extLst>
              </a:tr>
              <a:tr h="2004133">
                <a:tc>
                  <a:txBody>
                    <a:bodyPr/>
                    <a:lstStyle/>
                    <a:p>
                      <a:pPr marL="457200" algn="l">
                        <a:lnSpc>
                          <a:spcPct val="150000"/>
                        </a:lnSpc>
                        <a:spcAft>
                          <a:spcPts val="0"/>
                        </a:spcAft>
                        <a:tabLst>
                          <a:tab pos="4206240" algn="l"/>
                        </a:tabLst>
                      </a:pPr>
                      <a:r>
                        <a:rPr lang="en-US" sz="2000" b="1" i="1" dirty="0">
                          <a:effectLst/>
                          <a:latin typeface="+mn-lt"/>
                          <a:ea typeface="Calibri" panose="020F0502020204030204"/>
                          <a:cs typeface="Times New Roman" panose="02020603050405020304"/>
                        </a:rPr>
                        <a:t>Anti-</a:t>
                      </a:r>
                      <a:r>
                        <a:rPr lang="en-US" sz="2000" b="1" i="1" dirty="0" err="1">
                          <a:effectLst/>
                          <a:latin typeface="+mn-lt"/>
                          <a:ea typeface="Calibri" panose="020F0502020204030204"/>
                          <a:cs typeface="Times New Roman" panose="02020603050405020304"/>
                        </a:rPr>
                        <a:t>HBc</a:t>
                      </a:r>
                      <a:r>
                        <a:rPr lang="en-US" sz="2000" b="1" i="1" dirty="0">
                          <a:effectLst/>
                          <a:latin typeface="+mn-lt"/>
                          <a:ea typeface="Calibri" panose="020F0502020204030204"/>
                          <a:cs typeface="Times New Roman" panose="02020603050405020304"/>
                        </a:rPr>
                        <a:t> IgM</a:t>
                      </a:r>
                      <a:endParaRPr lang="en-AU" sz="2000" dirty="0">
                        <a:effectLst/>
                        <a:latin typeface="+mn-lt"/>
                        <a:ea typeface="Calibri" panose="020F0502020204030204"/>
                        <a:cs typeface="Times New Roman" panose="02020603050405020304"/>
                      </a:endParaRPr>
                    </a:p>
                  </a:txBody>
                  <a:tcPr marL="68580" marR="68580" marT="0" marB="0"/>
                </a:tc>
                <a:tc>
                  <a:txBody>
                    <a:bodyPr/>
                    <a:lstStyle/>
                    <a:p>
                      <a:pPr marL="0" algn="just" defTabSz="914400" rtl="0" eaLnBrk="1" latinLnBrk="0" hangingPunct="1">
                        <a:lnSpc>
                          <a:spcPct val="150000"/>
                        </a:lnSpc>
                        <a:spcAft>
                          <a:spcPts val="0"/>
                        </a:spcAft>
                        <a:tabLst>
                          <a:tab pos="450215" algn="l"/>
                        </a:tabLst>
                      </a:pPr>
                      <a:r>
                        <a:rPr lang="en-US" sz="2000" kern="1200" dirty="0" err="1">
                          <a:solidFill>
                            <a:schemeClr val="dk1"/>
                          </a:solidFill>
                          <a:effectLst/>
                          <a:latin typeface="+mn-lt"/>
                          <a:ea typeface="Calibri" panose="020F0502020204030204"/>
                          <a:cs typeface="Times New Roman" panose="02020603050405020304"/>
                        </a:rPr>
                        <a:t>Xuất</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hiện</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với</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hiệu</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giá</a:t>
                      </a:r>
                      <a:r>
                        <a:rPr lang="en-US" sz="2000" kern="1200" dirty="0">
                          <a:solidFill>
                            <a:schemeClr val="dk1"/>
                          </a:solidFill>
                          <a:effectLst/>
                          <a:latin typeface="+mn-lt"/>
                          <a:ea typeface="Calibri" panose="020F0502020204030204"/>
                          <a:cs typeface="Times New Roman" panose="02020603050405020304"/>
                        </a:rPr>
                        <a:t>  KT </a:t>
                      </a:r>
                      <a:r>
                        <a:rPr lang="en-US" sz="2000" kern="1200" dirty="0" err="1">
                          <a:solidFill>
                            <a:schemeClr val="dk1"/>
                          </a:solidFill>
                          <a:effectLst/>
                          <a:latin typeface="+mn-lt"/>
                          <a:ea typeface="Calibri" panose="020F0502020204030204"/>
                          <a:cs typeface="Times New Roman" panose="02020603050405020304"/>
                        </a:rPr>
                        <a:t>cao</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giai</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đoạn</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cấp</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sau</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giảm</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dần</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và</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không</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phát</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hiện</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sau</a:t>
                      </a:r>
                      <a:r>
                        <a:rPr lang="en-US" sz="2000" kern="1200" dirty="0">
                          <a:solidFill>
                            <a:schemeClr val="dk1"/>
                          </a:solidFill>
                          <a:effectLst/>
                          <a:latin typeface="+mn-lt"/>
                          <a:ea typeface="Calibri" panose="020F0502020204030204"/>
                          <a:cs typeface="Times New Roman" panose="02020603050405020304"/>
                        </a:rPr>
                        <a:t> 6 </a:t>
                      </a:r>
                      <a:r>
                        <a:rPr lang="en-US" sz="2000" kern="1200" dirty="0" err="1">
                          <a:solidFill>
                            <a:schemeClr val="dk1"/>
                          </a:solidFill>
                          <a:effectLst/>
                          <a:latin typeface="+mn-lt"/>
                          <a:ea typeface="Calibri" panose="020F0502020204030204"/>
                          <a:cs typeface="Times New Roman" panose="02020603050405020304"/>
                        </a:rPr>
                        <a:t>tháng</a:t>
                      </a:r>
                      <a:endParaRPr lang="en-AU" sz="2000" kern="1200" dirty="0">
                        <a:solidFill>
                          <a:schemeClr val="dk1"/>
                        </a:solidFill>
                        <a:effectLst/>
                        <a:latin typeface="+mn-lt"/>
                        <a:ea typeface="Calibri" panose="020F0502020204030204"/>
                        <a:cs typeface="Times New Roman" panose="02020603050405020304"/>
                      </a:endParaRPr>
                    </a:p>
                    <a:p>
                      <a:pPr marL="0" algn="just" defTabSz="914400" rtl="0" eaLnBrk="1" latinLnBrk="0" hangingPunct="1">
                        <a:lnSpc>
                          <a:spcPct val="150000"/>
                        </a:lnSpc>
                        <a:spcAft>
                          <a:spcPts val="0"/>
                        </a:spcAft>
                        <a:tabLst>
                          <a:tab pos="450215" algn="l"/>
                        </a:tabLst>
                      </a:pPr>
                      <a:r>
                        <a:rPr lang="en-US" sz="2000" kern="1200" dirty="0" err="1">
                          <a:solidFill>
                            <a:schemeClr val="dk1"/>
                          </a:solidFill>
                          <a:effectLst/>
                          <a:latin typeface="+mn-lt"/>
                          <a:ea typeface="Calibri" panose="020F0502020204030204"/>
                          <a:cs typeface="Times New Roman" panose="02020603050405020304"/>
                        </a:rPr>
                        <a:t>Chẩn</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đoán</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phân</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biệt</a:t>
                      </a:r>
                      <a:r>
                        <a:rPr lang="en-US" sz="2000" kern="1200" dirty="0">
                          <a:solidFill>
                            <a:schemeClr val="dk1"/>
                          </a:solidFill>
                          <a:effectLst/>
                          <a:latin typeface="+mn-lt"/>
                          <a:ea typeface="Calibri" panose="020F0502020204030204"/>
                          <a:cs typeface="Times New Roman" panose="02020603050405020304"/>
                        </a:rPr>
                        <a:t> VGB </a:t>
                      </a:r>
                      <a:r>
                        <a:rPr lang="en-US" sz="2000" kern="1200" dirty="0" err="1">
                          <a:solidFill>
                            <a:schemeClr val="dk1"/>
                          </a:solidFill>
                          <a:effectLst/>
                          <a:latin typeface="+mn-lt"/>
                          <a:ea typeface="Calibri" panose="020F0502020204030204"/>
                          <a:cs typeface="Times New Roman" panose="02020603050405020304"/>
                        </a:rPr>
                        <a:t>cấp</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và</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mạn</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tính</a:t>
                      </a:r>
                      <a:r>
                        <a:rPr lang="en-US" sz="2000" kern="1200" dirty="0">
                          <a:solidFill>
                            <a:schemeClr val="dk1"/>
                          </a:solidFill>
                          <a:effectLst/>
                          <a:latin typeface="+mn-lt"/>
                          <a:ea typeface="Calibri" panose="020F0502020204030204"/>
                          <a:cs typeface="Times New Roman" panose="02020603050405020304"/>
                        </a:rPr>
                        <a:t>.</a:t>
                      </a:r>
                    </a:p>
                    <a:p>
                      <a:pPr marL="0" algn="just" defTabSz="914400" rtl="0" eaLnBrk="1" latinLnBrk="0" hangingPunct="1">
                        <a:lnSpc>
                          <a:spcPct val="150000"/>
                        </a:lnSpc>
                        <a:spcAft>
                          <a:spcPts val="0"/>
                        </a:spcAft>
                        <a:tabLst>
                          <a:tab pos="450215" algn="l"/>
                        </a:tabLst>
                      </a:pPr>
                      <a:r>
                        <a:rPr lang="en-US" sz="2000" kern="1200" dirty="0">
                          <a:solidFill>
                            <a:schemeClr val="dk1"/>
                          </a:solidFill>
                          <a:effectLst/>
                          <a:latin typeface="+mn-lt"/>
                          <a:ea typeface="Calibri" panose="020F0502020204030204"/>
                          <a:cs typeface="Times New Roman" panose="02020603050405020304"/>
                        </a:rPr>
                        <a:t>Anti-</a:t>
                      </a:r>
                      <a:r>
                        <a:rPr lang="en-US" sz="2000" kern="1200" dirty="0" err="1">
                          <a:solidFill>
                            <a:schemeClr val="dk1"/>
                          </a:solidFill>
                          <a:effectLst/>
                          <a:latin typeface="+mn-lt"/>
                          <a:ea typeface="Calibri" panose="020F0502020204030204"/>
                          <a:cs typeface="Times New Roman" panose="02020603050405020304"/>
                        </a:rPr>
                        <a:t>HBc</a:t>
                      </a:r>
                      <a:r>
                        <a:rPr lang="en-US" sz="2000" kern="1200" dirty="0">
                          <a:solidFill>
                            <a:schemeClr val="dk1"/>
                          </a:solidFill>
                          <a:effectLst/>
                          <a:latin typeface="+mn-lt"/>
                          <a:ea typeface="Calibri" panose="020F0502020204030204"/>
                          <a:cs typeface="Times New Roman" panose="02020603050405020304"/>
                        </a:rPr>
                        <a:t> IgM (+) </a:t>
                      </a:r>
                      <a:r>
                        <a:rPr lang="en-US" sz="2000" kern="1200" dirty="0" err="1">
                          <a:solidFill>
                            <a:schemeClr val="dk1"/>
                          </a:solidFill>
                          <a:effectLst/>
                          <a:latin typeface="+mn-lt"/>
                          <a:ea typeface="Calibri" panose="020F0502020204030204"/>
                          <a:cs typeface="Times New Roman" panose="02020603050405020304"/>
                        </a:rPr>
                        <a:t>khi</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có</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bùng</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phát</a:t>
                      </a:r>
                      <a:r>
                        <a:rPr lang="en-US" sz="2000" kern="1200" dirty="0">
                          <a:solidFill>
                            <a:schemeClr val="dk1"/>
                          </a:solidFill>
                          <a:effectLst/>
                          <a:latin typeface="+mn-lt"/>
                          <a:ea typeface="Calibri" panose="020F0502020204030204"/>
                          <a:cs typeface="Times New Roman" panose="02020603050405020304"/>
                        </a:rPr>
                        <a:t> VG </a:t>
                      </a:r>
                      <a:r>
                        <a:rPr lang="en-US" sz="2000" kern="1200" dirty="0" err="1">
                          <a:solidFill>
                            <a:schemeClr val="dk1"/>
                          </a:solidFill>
                          <a:effectLst/>
                          <a:latin typeface="+mn-lt"/>
                          <a:ea typeface="Calibri" panose="020F0502020204030204"/>
                          <a:cs typeface="Times New Roman" panose="02020603050405020304"/>
                        </a:rPr>
                        <a:t>trên</a:t>
                      </a:r>
                      <a:r>
                        <a:rPr lang="en-US" sz="2000" kern="1200" dirty="0">
                          <a:solidFill>
                            <a:schemeClr val="dk1"/>
                          </a:solidFill>
                          <a:effectLst/>
                          <a:latin typeface="+mn-lt"/>
                          <a:ea typeface="Calibri" panose="020F0502020204030204"/>
                          <a:cs typeface="Times New Roman" panose="02020603050405020304"/>
                        </a:rPr>
                        <a:t> VGB </a:t>
                      </a:r>
                      <a:r>
                        <a:rPr lang="en-US" sz="2000" kern="1200" dirty="0" err="1">
                          <a:solidFill>
                            <a:schemeClr val="dk1"/>
                          </a:solidFill>
                          <a:effectLst/>
                          <a:latin typeface="+mn-lt"/>
                          <a:ea typeface="Calibri" panose="020F0502020204030204"/>
                          <a:cs typeface="Times New Roman" panose="02020603050405020304"/>
                        </a:rPr>
                        <a:t>mạn</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tính</a:t>
                      </a:r>
                      <a:endParaRPr lang="en-AU" sz="2000" kern="1200" dirty="0">
                        <a:solidFill>
                          <a:schemeClr val="dk1"/>
                        </a:solidFill>
                        <a:effectLst/>
                        <a:latin typeface="+mn-lt"/>
                        <a:ea typeface="Calibri" panose="020F0502020204030204"/>
                        <a:cs typeface="Times New Roman" panose="02020603050405020304"/>
                      </a:endParaRPr>
                    </a:p>
                  </a:txBody>
                  <a:tcPr marL="68580" marR="68580" marT="0" marB="0"/>
                </a:tc>
                <a:extLst>
                  <a:ext uri="{0D108BD9-81ED-4DB2-BD59-A6C34878D82A}">
                    <a16:rowId xmlns:a16="http://schemas.microsoft.com/office/drawing/2014/main" val="10002"/>
                  </a:ext>
                </a:extLst>
              </a:tr>
              <a:tr h="1002067">
                <a:tc>
                  <a:txBody>
                    <a:bodyPr/>
                    <a:lstStyle/>
                    <a:p>
                      <a:pPr marL="457200" algn="l">
                        <a:lnSpc>
                          <a:spcPct val="150000"/>
                        </a:lnSpc>
                        <a:spcAft>
                          <a:spcPts val="0"/>
                        </a:spcAft>
                        <a:tabLst>
                          <a:tab pos="4206240" algn="l"/>
                        </a:tabLst>
                      </a:pPr>
                      <a:r>
                        <a:rPr lang="en-US" sz="2000" b="1" i="1" dirty="0">
                          <a:effectLst/>
                          <a:latin typeface="+mn-lt"/>
                          <a:ea typeface="Calibri" panose="020F0502020204030204"/>
                          <a:cs typeface="Times New Roman" panose="02020603050405020304"/>
                        </a:rPr>
                        <a:t>Anti-</a:t>
                      </a:r>
                      <a:r>
                        <a:rPr lang="en-US" sz="2000" b="1" i="1" dirty="0" err="1">
                          <a:effectLst/>
                          <a:latin typeface="+mn-lt"/>
                          <a:ea typeface="Calibri" panose="020F0502020204030204"/>
                          <a:cs typeface="Times New Roman" panose="02020603050405020304"/>
                        </a:rPr>
                        <a:t>HBc</a:t>
                      </a:r>
                      <a:r>
                        <a:rPr lang="en-US" sz="2000" b="1" i="1" dirty="0">
                          <a:effectLst/>
                          <a:latin typeface="+mn-lt"/>
                          <a:ea typeface="Calibri" panose="020F0502020204030204"/>
                          <a:cs typeface="Times New Roman" panose="02020603050405020304"/>
                        </a:rPr>
                        <a:t> </a:t>
                      </a:r>
                      <a:r>
                        <a:rPr lang="en-US" sz="1800" b="1" i="1" dirty="0" err="1">
                          <a:effectLst/>
                          <a:latin typeface="+mn-lt"/>
                          <a:ea typeface="Calibri" panose="020F0502020204030204"/>
                          <a:cs typeface="Times New Roman" panose="02020603050405020304"/>
                        </a:rPr>
                        <a:t>toàn</a:t>
                      </a:r>
                      <a:r>
                        <a:rPr lang="en-US" sz="1800" b="1" i="1" dirty="0">
                          <a:effectLst/>
                          <a:latin typeface="+mn-lt"/>
                          <a:ea typeface="Calibri" panose="020F0502020204030204"/>
                          <a:cs typeface="Times New Roman" panose="02020603050405020304"/>
                        </a:rPr>
                        <a:t> </a:t>
                      </a:r>
                      <a:r>
                        <a:rPr lang="en-US" sz="1800" b="1" i="1" dirty="0" err="1">
                          <a:effectLst/>
                          <a:latin typeface="+mn-lt"/>
                          <a:ea typeface="Calibri" panose="020F0502020204030204"/>
                          <a:cs typeface="Times New Roman" panose="02020603050405020304"/>
                        </a:rPr>
                        <a:t>phần</a:t>
                      </a:r>
                      <a:endParaRPr lang="en-AU" sz="1800" dirty="0">
                        <a:effectLst/>
                        <a:latin typeface="+mn-lt"/>
                        <a:ea typeface="Calibri" panose="020F0502020204030204"/>
                        <a:cs typeface="Times New Roman" panose="02020603050405020304"/>
                      </a:endParaRPr>
                    </a:p>
                  </a:txBody>
                  <a:tcPr marL="68580" marR="68580" marT="0" marB="0"/>
                </a:tc>
                <a:tc>
                  <a:txBody>
                    <a:bodyPr/>
                    <a:lstStyle/>
                    <a:p>
                      <a:pPr marL="0" algn="just" defTabSz="914400" rtl="0" eaLnBrk="1" latinLnBrk="0" hangingPunct="1">
                        <a:lnSpc>
                          <a:spcPct val="150000"/>
                        </a:lnSpc>
                        <a:spcAft>
                          <a:spcPts val="0"/>
                        </a:spcAft>
                        <a:tabLst>
                          <a:tab pos="450215" algn="l"/>
                        </a:tabLst>
                      </a:pPr>
                      <a:r>
                        <a:rPr lang="en-US" sz="2000" kern="1200" dirty="0" err="1">
                          <a:solidFill>
                            <a:schemeClr val="dk1"/>
                          </a:solidFill>
                          <a:effectLst/>
                          <a:latin typeface="+mn-lt"/>
                          <a:ea typeface="Calibri" panose="020F0502020204030204"/>
                          <a:cs typeface="Times New Roman" panose="02020603050405020304"/>
                        </a:rPr>
                        <a:t>Xuất</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hiện</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sau</a:t>
                      </a:r>
                      <a:r>
                        <a:rPr lang="en-US" sz="2000" kern="1200" dirty="0">
                          <a:solidFill>
                            <a:schemeClr val="dk1"/>
                          </a:solidFill>
                          <a:effectLst/>
                          <a:latin typeface="+mn-lt"/>
                          <a:ea typeface="Calibri" panose="020F0502020204030204"/>
                          <a:cs typeface="Times New Roman" panose="02020603050405020304"/>
                        </a:rPr>
                        <a:t> 3 </a:t>
                      </a:r>
                      <a:r>
                        <a:rPr lang="en-US" sz="2000" kern="1200" dirty="0" err="1">
                          <a:solidFill>
                            <a:schemeClr val="dk1"/>
                          </a:solidFill>
                          <a:effectLst/>
                          <a:latin typeface="+mn-lt"/>
                          <a:ea typeface="Calibri" panose="020F0502020204030204"/>
                          <a:cs typeface="Times New Roman" panose="02020603050405020304"/>
                        </a:rPr>
                        <a:t>tháng</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nhiễm</a:t>
                      </a:r>
                      <a:r>
                        <a:rPr lang="en-US" sz="2000" kern="1200" dirty="0">
                          <a:solidFill>
                            <a:schemeClr val="dk1"/>
                          </a:solidFill>
                          <a:effectLst/>
                          <a:latin typeface="+mn-lt"/>
                          <a:ea typeface="Calibri" panose="020F0502020204030204"/>
                          <a:cs typeface="Times New Roman" panose="02020603050405020304"/>
                        </a:rPr>
                        <a:t> HBV </a:t>
                      </a:r>
                      <a:r>
                        <a:rPr lang="en-US" sz="2000" kern="1200" dirty="0" err="1">
                          <a:solidFill>
                            <a:schemeClr val="dk1"/>
                          </a:solidFill>
                          <a:effectLst/>
                          <a:latin typeface="+mn-lt"/>
                          <a:ea typeface="Calibri" panose="020F0502020204030204"/>
                          <a:cs typeface="Times New Roman" panose="02020603050405020304"/>
                        </a:rPr>
                        <a:t>và</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thường</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tồn</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tại</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lâu</a:t>
                      </a:r>
                      <a:r>
                        <a:rPr lang="en-US" sz="2000" kern="1200" dirty="0">
                          <a:solidFill>
                            <a:schemeClr val="dk1"/>
                          </a:solidFill>
                          <a:effectLst/>
                          <a:latin typeface="+mn-lt"/>
                          <a:ea typeface="Calibri" panose="020F0502020204030204"/>
                          <a:cs typeface="Times New Roman" panose="02020603050405020304"/>
                        </a:rPr>
                        <a:t> </a:t>
                      </a:r>
                      <a:endParaRPr lang="en-AU" sz="2000" kern="1200" dirty="0">
                        <a:solidFill>
                          <a:schemeClr val="dk1"/>
                        </a:solidFill>
                        <a:effectLst/>
                        <a:latin typeface="+mn-lt"/>
                        <a:ea typeface="Calibri" panose="020F0502020204030204"/>
                        <a:cs typeface="Times New Roman" panose="02020603050405020304"/>
                      </a:endParaRPr>
                    </a:p>
                    <a:p>
                      <a:pPr marL="0" indent="-21590" algn="just" defTabSz="914400" rtl="0" eaLnBrk="1" latinLnBrk="0" hangingPunct="1">
                        <a:lnSpc>
                          <a:spcPct val="150000"/>
                        </a:lnSpc>
                        <a:spcAft>
                          <a:spcPts val="0"/>
                        </a:spcAft>
                        <a:tabLst>
                          <a:tab pos="450215" algn="l"/>
                        </a:tabLst>
                      </a:pPr>
                      <a:r>
                        <a:rPr lang="en-US" sz="2000" kern="1200" dirty="0">
                          <a:solidFill>
                            <a:schemeClr val="dk1"/>
                          </a:solidFill>
                          <a:effectLst/>
                          <a:latin typeface="+mn-lt"/>
                          <a:ea typeface="Calibri" panose="020F0502020204030204"/>
                          <a:cs typeface="Times New Roman" panose="02020603050405020304"/>
                        </a:rPr>
                        <a:t>anti-HBs (+) </a:t>
                      </a:r>
                      <a:r>
                        <a:rPr lang="en-US" sz="2000" kern="1200" dirty="0" err="1">
                          <a:solidFill>
                            <a:schemeClr val="dk1"/>
                          </a:solidFill>
                          <a:effectLst/>
                          <a:latin typeface="+mn-lt"/>
                          <a:ea typeface="Calibri" panose="020F0502020204030204"/>
                          <a:cs typeface="Times New Roman" panose="02020603050405020304"/>
                        </a:rPr>
                        <a:t>và</a:t>
                      </a:r>
                      <a:r>
                        <a:rPr lang="en-US" sz="2000" kern="1200" dirty="0">
                          <a:solidFill>
                            <a:schemeClr val="dk1"/>
                          </a:solidFill>
                          <a:effectLst/>
                          <a:latin typeface="+mn-lt"/>
                          <a:ea typeface="Calibri" panose="020F0502020204030204"/>
                          <a:cs typeface="Times New Roman" panose="02020603050405020304"/>
                        </a:rPr>
                        <a:t>  anti-</a:t>
                      </a:r>
                      <a:r>
                        <a:rPr lang="en-US" sz="2000" kern="1200" dirty="0" err="1">
                          <a:solidFill>
                            <a:schemeClr val="dk1"/>
                          </a:solidFill>
                          <a:effectLst/>
                          <a:latin typeface="+mn-lt"/>
                          <a:ea typeface="Calibri" panose="020F0502020204030204"/>
                          <a:cs typeface="Times New Roman" panose="02020603050405020304"/>
                        </a:rPr>
                        <a:t>HBc</a:t>
                      </a:r>
                      <a:r>
                        <a:rPr lang="en-US" sz="2000" kern="1200" dirty="0">
                          <a:solidFill>
                            <a:schemeClr val="dk1"/>
                          </a:solidFill>
                          <a:effectLst/>
                          <a:latin typeface="+mn-lt"/>
                          <a:ea typeface="Calibri" panose="020F0502020204030204"/>
                          <a:cs typeface="Times New Roman" panose="02020603050405020304"/>
                        </a:rPr>
                        <a:t> (+): </a:t>
                      </a:r>
                      <a:r>
                        <a:rPr lang="en-US" sz="2000" kern="1200" dirty="0" err="1">
                          <a:solidFill>
                            <a:schemeClr val="dk1"/>
                          </a:solidFill>
                          <a:effectLst/>
                          <a:latin typeface="+mn-lt"/>
                          <a:ea typeface="Calibri" panose="020F0502020204030204"/>
                          <a:cs typeface="Times New Roman" panose="02020603050405020304"/>
                        </a:rPr>
                        <a:t>Bệnh</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viêm</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gan</a:t>
                      </a:r>
                      <a:r>
                        <a:rPr lang="en-US" sz="2000" kern="1200" dirty="0">
                          <a:solidFill>
                            <a:schemeClr val="dk1"/>
                          </a:solidFill>
                          <a:effectLst/>
                          <a:latin typeface="+mn-lt"/>
                          <a:ea typeface="Calibri" panose="020F0502020204030204"/>
                          <a:cs typeface="Times New Roman" panose="02020603050405020304"/>
                        </a:rPr>
                        <a:t> B </a:t>
                      </a:r>
                      <a:r>
                        <a:rPr lang="en-US" sz="2000" kern="1200" dirty="0" err="1">
                          <a:solidFill>
                            <a:schemeClr val="dk1"/>
                          </a:solidFill>
                          <a:effectLst/>
                          <a:latin typeface="+mn-lt"/>
                          <a:ea typeface="Calibri" panose="020F0502020204030204"/>
                          <a:cs typeface="Times New Roman" panose="02020603050405020304"/>
                        </a:rPr>
                        <a:t>hồi</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phục</a:t>
                      </a:r>
                      <a:r>
                        <a:rPr lang="en-US" sz="2000" kern="1200" dirty="0">
                          <a:solidFill>
                            <a:schemeClr val="dk1"/>
                          </a:solidFill>
                          <a:effectLst/>
                          <a:latin typeface="+mn-lt"/>
                          <a:ea typeface="Calibri" panose="020F0502020204030204"/>
                          <a:cs typeface="Times New Roman" panose="02020603050405020304"/>
                        </a:rPr>
                        <a:t> </a:t>
                      </a:r>
                      <a:endParaRPr lang="en-AU" sz="2000" kern="1200" dirty="0">
                        <a:solidFill>
                          <a:schemeClr val="dk1"/>
                        </a:solidFill>
                        <a:effectLst/>
                        <a:latin typeface="+mn-lt"/>
                        <a:ea typeface="Calibri" panose="020F0502020204030204"/>
                        <a:cs typeface="Times New Roman" panose="02020603050405020304"/>
                      </a:endParaRPr>
                    </a:p>
                  </a:txBody>
                  <a:tcPr marL="68580" marR="68580" marT="0" marB="0"/>
                </a:tc>
                <a:extLst>
                  <a:ext uri="{0D108BD9-81ED-4DB2-BD59-A6C34878D82A}">
                    <a16:rowId xmlns:a16="http://schemas.microsoft.com/office/drawing/2014/main" val="10003"/>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228601"/>
            <a:ext cx="8229600" cy="834481"/>
          </a:xfrm>
        </p:spPr>
        <p:txBody>
          <a:bodyPr>
            <a:normAutofit/>
          </a:bodyPr>
          <a:lstStyle/>
          <a:p>
            <a:r>
              <a:rPr lang="en-US" sz="3600" b="1" dirty="0" err="1"/>
              <a:t>Các</a:t>
            </a:r>
            <a:r>
              <a:rPr lang="en-US" sz="3600" b="1" dirty="0"/>
              <a:t> </a:t>
            </a:r>
            <a:r>
              <a:rPr lang="en-US" sz="3600" b="1" dirty="0" err="1"/>
              <a:t>dấu</a:t>
            </a:r>
            <a:r>
              <a:rPr lang="en-US" sz="3600" b="1" dirty="0"/>
              <a:t> </a:t>
            </a:r>
            <a:r>
              <a:rPr lang="en-US" sz="3600" b="1" dirty="0" err="1"/>
              <a:t>ấn</a:t>
            </a:r>
            <a:r>
              <a:rPr lang="en-US" sz="3600" b="1" dirty="0"/>
              <a:t> vi </a:t>
            </a:r>
            <a:r>
              <a:rPr lang="en-US" sz="3600" b="1" dirty="0" err="1"/>
              <a:t>rút</a:t>
            </a:r>
            <a:r>
              <a:rPr lang="en-US" sz="3600" b="1" dirty="0"/>
              <a:t> </a:t>
            </a:r>
            <a:r>
              <a:rPr lang="en-US" sz="3600" b="1" dirty="0" err="1"/>
              <a:t>viêm</a:t>
            </a:r>
            <a:r>
              <a:rPr lang="en-US" sz="3600" b="1" dirty="0"/>
              <a:t> </a:t>
            </a:r>
            <a:r>
              <a:rPr lang="en-US" sz="3600" b="1" dirty="0" err="1"/>
              <a:t>gan</a:t>
            </a:r>
            <a:r>
              <a:rPr lang="en-US" sz="3600" b="1" dirty="0"/>
              <a:t> B</a:t>
            </a:r>
            <a:endParaRPr lang="en-AU"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78963645"/>
              </p:ext>
            </p:extLst>
          </p:nvPr>
        </p:nvGraphicFramePr>
        <p:xfrm>
          <a:off x="1205345" y="1063082"/>
          <a:ext cx="10238510" cy="5670227"/>
        </p:xfrm>
        <a:graphic>
          <a:graphicData uri="http://schemas.openxmlformats.org/drawingml/2006/table">
            <a:tbl>
              <a:tblPr firstRow="1" bandRow="1">
                <a:tableStyleId>{5C22544A-7EE6-4342-B048-85BDC9FD1C3A}</a:tableStyleId>
              </a:tblPr>
              <a:tblGrid>
                <a:gridCol w="1652287">
                  <a:extLst>
                    <a:ext uri="{9D8B030D-6E8A-4147-A177-3AD203B41FA5}">
                      <a16:colId xmlns:a16="http://schemas.microsoft.com/office/drawing/2014/main" val="20000"/>
                    </a:ext>
                  </a:extLst>
                </a:gridCol>
                <a:gridCol w="8586223">
                  <a:extLst>
                    <a:ext uri="{9D8B030D-6E8A-4147-A177-3AD203B41FA5}">
                      <a16:colId xmlns:a16="http://schemas.microsoft.com/office/drawing/2014/main" val="20001"/>
                    </a:ext>
                  </a:extLst>
                </a:gridCol>
              </a:tblGrid>
              <a:tr h="496396">
                <a:tc>
                  <a:txBody>
                    <a:bodyPr/>
                    <a:lstStyle/>
                    <a:p>
                      <a:pPr marL="457200" algn="just">
                        <a:lnSpc>
                          <a:spcPct val="150000"/>
                        </a:lnSpc>
                        <a:spcAft>
                          <a:spcPts val="0"/>
                        </a:spcAft>
                        <a:tabLst>
                          <a:tab pos="4206240" algn="l"/>
                        </a:tabLst>
                      </a:pPr>
                      <a:r>
                        <a:rPr lang="en-US" sz="2000" b="1" dirty="0" err="1">
                          <a:effectLst/>
                          <a:latin typeface="+mn-lt"/>
                          <a:ea typeface="Calibri" panose="020F0502020204030204"/>
                          <a:cs typeface="Times New Roman" panose="02020603050405020304"/>
                        </a:rPr>
                        <a:t>Dấu</a:t>
                      </a:r>
                      <a:r>
                        <a:rPr lang="en-US" sz="2000" b="1" dirty="0">
                          <a:effectLst/>
                          <a:latin typeface="+mn-lt"/>
                          <a:ea typeface="Calibri" panose="020F0502020204030204"/>
                          <a:cs typeface="Times New Roman" panose="02020603050405020304"/>
                        </a:rPr>
                        <a:t> </a:t>
                      </a:r>
                      <a:r>
                        <a:rPr lang="en-US" sz="2000" b="1" dirty="0" err="1">
                          <a:effectLst/>
                          <a:latin typeface="+mn-lt"/>
                          <a:ea typeface="Calibri" panose="020F0502020204030204"/>
                          <a:cs typeface="Times New Roman" panose="02020603050405020304"/>
                        </a:rPr>
                        <a:t>ấn</a:t>
                      </a:r>
                      <a:endParaRPr lang="en-AU" sz="2000" dirty="0">
                        <a:effectLst/>
                        <a:latin typeface="+mn-lt"/>
                        <a:ea typeface="Calibri" panose="020F0502020204030204"/>
                        <a:cs typeface="Times New Roman" panose="02020603050405020304"/>
                      </a:endParaRPr>
                    </a:p>
                  </a:txBody>
                  <a:tcPr marL="68580" marR="68580" marT="0" marB="0"/>
                </a:tc>
                <a:tc>
                  <a:txBody>
                    <a:bodyPr/>
                    <a:lstStyle/>
                    <a:p>
                      <a:pPr marL="457200" algn="just">
                        <a:lnSpc>
                          <a:spcPct val="150000"/>
                        </a:lnSpc>
                        <a:spcAft>
                          <a:spcPts val="0"/>
                        </a:spcAft>
                        <a:tabLst>
                          <a:tab pos="4206240" algn="l"/>
                        </a:tabLst>
                      </a:pPr>
                      <a:r>
                        <a:rPr lang="en-US" sz="2000" b="1" dirty="0" err="1">
                          <a:effectLst/>
                          <a:latin typeface="+mn-lt"/>
                          <a:ea typeface="Calibri" panose="020F0502020204030204"/>
                          <a:cs typeface="Times New Roman" panose="02020603050405020304"/>
                        </a:rPr>
                        <a:t>Diễn</a:t>
                      </a:r>
                      <a:r>
                        <a:rPr lang="en-US" sz="2000" b="1" dirty="0">
                          <a:effectLst/>
                          <a:latin typeface="+mn-lt"/>
                          <a:ea typeface="Calibri" panose="020F0502020204030204"/>
                          <a:cs typeface="Times New Roman" panose="02020603050405020304"/>
                        </a:rPr>
                        <a:t> </a:t>
                      </a:r>
                      <a:r>
                        <a:rPr lang="en-US" sz="2000" b="1" dirty="0" err="1">
                          <a:effectLst/>
                          <a:latin typeface="+mn-lt"/>
                          <a:ea typeface="Calibri" panose="020F0502020204030204"/>
                          <a:cs typeface="Times New Roman" panose="02020603050405020304"/>
                        </a:rPr>
                        <a:t>giải</a:t>
                      </a:r>
                      <a:endParaRPr lang="en-AU" sz="2000" dirty="0">
                        <a:effectLst/>
                        <a:latin typeface="+mn-lt"/>
                        <a:ea typeface="Calibri" panose="020F0502020204030204"/>
                        <a:cs typeface="Times New Roman" panose="02020603050405020304"/>
                      </a:endParaRPr>
                    </a:p>
                  </a:txBody>
                  <a:tcPr marL="68580" marR="68580" marT="0" marB="0"/>
                </a:tc>
                <a:extLst>
                  <a:ext uri="{0D108BD9-81ED-4DB2-BD59-A6C34878D82A}">
                    <a16:rowId xmlns:a16="http://schemas.microsoft.com/office/drawing/2014/main" val="10000"/>
                  </a:ext>
                </a:extLst>
              </a:tr>
              <a:tr h="1067228">
                <a:tc>
                  <a:txBody>
                    <a:bodyPr/>
                    <a:lstStyle/>
                    <a:p>
                      <a:pPr marL="457200" algn="l">
                        <a:lnSpc>
                          <a:spcPct val="150000"/>
                        </a:lnSpc>
                        <a:spcAft>
                          <a:spcPts val="0"/>
                        </a:spcAft>
                        <a:tabLst>
                          <a:tab pos="4206240" algn="l"/>
                        </a:tabLst>
                      </a:pPr>
                      <a:r>
                        <a:rPr lang="en-US" sz="1600" b="1" kern="1200" dirty="0" err="1">
                          <a:solidFill>
                            <a:schemeClr val="dk1"/>
                          </a:solidFill>
                          <a:effectLst/>
                          <a:latin typeface="+mn-lt"/>
                          <a:ea typeface="Calibri" panose="020F0502020204030204"/>
                          <a:cs typeface="Times New Roman" panose="02020603050405020304"/>
                        </a:rPr>
                        <a:t>HBeAg</a:t>
                      </a:r>
                      <a:endParaRPr lang="en-AU" sz="1600" b="1" kern="1200" dirty="0">
                        <a:solidFill>
                          <a:schemeClr val="dk1"/>
                        </a:solidFill>
                        <a:effectLst/>
                        <a:latin typeface="+mn-lt"/>
                        <a:ea typeface="Calibri" panose="020F0502020204030204"/>
                        <a:cs typeface="Times New Roman" panose="02020603050405020304"/>
                      </a:endParaRPr>
                    </a:p>
                  </a:txBody>
                  <a:tcPr marL="68580" marR="68580" marT="0" marB="0"/>
                </a:tc>
                <a:tc>
                  <a:txBody>
                    <a:bodyPr/>
                    <a:lstStyle/>
                    <a:p>
                      <a:pPr marL="0" algn="just" defTabSz="914400" rtl="0" eaLnBrk="1" latinLnBrk="0" hangingPunct="1">
                        <a:lnSpc>
                          <a:spcPct val="150000"/>
                        </a:lnSpc>
                        <a:spcAft>
                          <a:spcPts val="0"/>
                        </a:spcAft>
                        <a:tabLst>
                          <a:tab pos="450215" algn="l"/>
                        </a:tabLst>
                      </a:pPr>
                      <a:r>
                        <a:rPr lang="en-US" sz="2000" kern="1200" dirty="0">
                          <a:solidFill>
                            <a:schemeClr val="dk1"/>
                          </a:solidFill>
                          <a:effectLst/>
                          <a:latin typeface="+mn-lt"/>
                          <a:ea typeface="Calibri" panose="020F0502020204030204"/>
                          <a:cs typeface="Times New Roman" panose="02020603050405020304"/>
                        </a:rPr>
                        <a:t>VR</a:t>
                      </a:r>
                      <a:r>
                        <a:rPr lang="en-US" sz="2000" kern="1200" baseline="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đang</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nhân</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lên</a:t>
                      </a:r>
                      <a:r>
                        <a:rPr lang="en-US" sz="2000" kern="1200" dirty="0">
                          <a:solidFill>
                            <a:schemeClr val="dk1"/>
                          </a:solidFill>
                          <a:effectLst/>
                          <a:latin typeface="+mn-lt"/>
                          <a:ea typeface="Calibri" panose="020F0502020204030204"/>
                          <a:cs typeface="Times New Roman" panose="02020603050405020304"/>
                        </a:rPr>
                        <a:t> ở </a:t>
                      </a:r>
                      <a:r>
                        <a:rPr lang="en-US" sz="2000" kern="1200" dirty="0" err="1">
                          <a:solidFill>
                            <a:schemeClr val="dk1"/>
                          </a:solidFill>
                          <a:effectLst/>
                          <a:latin typeface="+mn-lt"/>
                          <a:ea typeface="Calibri" panose="020F0502020204030204"/>
                          <a:cs typeface="Times New Roman" panose="02020603050405020304"/>
                        </a:rPr>
                        <a:t>gan</a:t>
                      </a:r>
                      <a:r>
                        <a:rPr lang="en-US" sz="2000" kern="1200" dirty="0">
                          <a:solidFill>
                            <a:schemeClr val="dk1"/>
                          </a:solidFill>
                          <a:effectLst/>
                          <a:latin typeface="+mn-lt"/>
                          <a:ea typeface="Calibri" panose="020F0502020204030204"/>
                          <a:cs typeface="Times New Roman" panose="02020603050405020304"/>
                        </a:rPr>
                        <a:t>.  HBV DNA </a:t>
                      </a:r>
                      <a:r>
                        <a:rPr lang="en-US" sz="2000" kern="1200" dirty="0" err="1">
                          <a:solidFill>
                            <a:schemeClr val="dk1"/>
                          </a:solidFill>
                          <a:effectLst/>
                          <a:latin typeface="+mn-lt"/>
                          <a:ea typeface="Calibri" panose="020F0502020204030204"/>
                          <a:cs typeface="Times New Roman" panose="02020603050405020304"/>
                        </a:rPr>
                        <a:t>cao</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và</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nguy</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cơ</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cao</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bệnh</a:t>
                      </a:r>
                      <a:r>
                        <a:rPr lang="en-US" sz="2000" kern="1200" baseline="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tiến</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triển</a:t>
                      </a:r>
                      <a:r>
                        <a:rPr lang="en-US" sz="2000" kern="1200" dirty="0">
                          <a:solidFill>
                            <a:schemeClr val="dk1"/>
                          </a:solidFill>
                          <a:effectLst/>
                          <a:latin typeface="+mn-lt"/>
                          <a:ea typeface="Calibri" panose="020F0502020204030204"/>
                          <a:cs typeface="Times New Roman" panose="02020603050405020304"/>
                        </a:rPr>
                        <a:t>. </a:t>
                      </a:r>
                      <a:r>
                        <a:rPr lang="en-AU" sz="2000" kern="1200" dirty="0">
                          <a:solidFill>
                            <a:schemeClr val="dk1"/>
                          </a:solidFill>
                          <a:effectLst/>
                          <a:latin typeface="+mn-lt"/>
                          <a:ea typeface="Calibri" panose="020F0502020204030204"/>
                          <a:cs typeface="Times New Roman" panose="02020603050405020304"/>
                        </a:rPr>
                        <a:t>L</a:t>
                      </a:r>
                      <a:r>
                        <a:rPr lang="vi-VN" sz="2000" kern="1200" dirty="0">
                          <a:solidFill>
                            <a:schemeClr val="dk1"/>
                          </a:solidFill>
                          <a:effectLst/>
                          <a:latin typeface="+mn-lt"/>
                          <a:ea typeface="Calibri" panose="020F0502020204030204"/>
                          <a:cs typeface="Times New Roman" panose="02020603050405020304"/>
                        </a:rPr>
                        <a:t>ây </a:t>
                      </a:r>
                      <a:r>
                        <a:rPr lang="en-AU" sz="2000" kern="1200" dirty="0" err="1">
                          <a:solidFill>
                            <a:schemeClr val="dk1"/>
                          </a:solidFill>
                          <a:effectLst/>
                          <a:latin typeface="+mn-lt"/>
                          <a:ea typeface="Calibri" panose="020F0502020204030204"/>
                          <a:cs typeface="Times New Roman" panose="02020603050405020304"/>
                        </a:rPr>
                        <a:t>truyền</a:t>
                      </a:r>
                      <a:r>
                        <a:rPr lang="en-AU" sz="2000" kern="1200" dirty="0">
                          <a:solidFill>
                            <a:schemeClr val="dk1"/>
                          </a:solidFill>
                          <a:effectLst/>
                          <a:latin typeface="+mn-lt"/>
                          <a:ea typeface="Calibri" panose="020F0502020204030204"/>
                          <a:cs typeface="Times New Roman" panose="02020603050405020304"/>
                        </a:rPr>
                        <a:t> </a:t>
                      </a:r>
                      <a:r>
                        <a:rPr lang="vi-VN" sz="2000" kern="1200" dirty="0">
                          <a:solidFill>
                            <a:schemeClr val="dk1"/>
                          </a:solidFill>
                          <a:effectLst/>
                          <a:latin typeface="+mn-lt"/>
                          <a:ea typeface="Calibri" panose="020F0502020204030204"/>
                          <a:cs typeface="Times New Roman" panose="02020603050405020304"/>
                        </a:rPr>
                        <a:t>HBV</a:t>
                      </a:r>
                      <a:r>
                        <a:rPr lang="en-AU" sz="2000" kern="1200" dirty="0">
                          <a:solidFill>
                            <a:schemeClr val="dk1"/>
                          </a:solidFill>
                          <a:effectLst/>
                          <a:latin typeface="+mn-lt"/>
                          <a:ea typeface="Calibri" panose="020F0502020204030204"/>
                          <a:cs typeface="Times New Roman" panose="02020603050405020304"/>
                        </a:rPr>
                        <a:t> sang con</a:t>
                      </a:r>
                      <a:r>
                        <a:rPr lang="en-AU" sz="2000" kern="1200" baseline="0" dirty="0">
                          <a:solidFill>
                            <a:schemeClr val="dk1"/>
                          </a:solidFill>
                          <a:effectLst/>
                          <a:latin typeface="+mn-lt"/>
                          <a:ea typeface="Calibri" panose="020F0502020204030204"/>
                          <a:cs typeface="Times New Roman" panose="02020603050405020304"/>
                        </a:rPr>
                        <a:t> </a:t>
                      </a:r>
                      <a:r>
                        <a:rPr lang="en-AU" sz="2000" kern="1200" baseline="0" dirty="0" err="1">
                          <a:solidFill>
                            <a:schemeClr val="dk1"/>
                          </a:solidFill>
                          <a:effectLst/>
                          <a:latin typeface="+mn-lt"/>
                          <a:ea typeface="Calibri" panose="020F0502020204030204"/>
                          <a:cs typeface="Times New Roman" panose="02020603050405020304"/>
                        </a:rPr>
                        <a:t>cao</a:t>
                      </a:r>
                      <a:r>
                        <a:rPr lang="en-AU" sz="2000" kern="1200" baseline="0" dirty="0">
                          <a:solidFill>
                            <a:schemeClr val="dk1"/>
                          </a:solidFill>
                          <a:effectLst/>
                          <a:latin typeface="+mn-lt"/>
                          <a:ea typeface="Calibri" panose="020F0502020204030204"/>
                          <a:cs typeface="Times New Roman" panose="02020603050405020304"/>
                        </a:rPr>
                        <a:t> </a:t>
                      </a:r>
                      <a:r>
                        <a:rPr lang="en-AU" sz="2000" kern="1200" baseline="0" dirty="0" err="1">
                          <a:solidFill>
                            <a:schemeClr val="dk1"/>
                          </a:solidFill>
                          <a:effectLst/>
                          <a:latin typeface="+mn-lt"/>
                          <a:ea typeface="Calibri" panose="020F0502020204030204"/>
                          <a:cs typeface="Times New Roman" panose="02020603050405020304"/>
                        </a:rPr>
                        <a:t>nếu</a:t>
                      </a:r>
                      <a:r>
                        <a:rPr lang="en-AU" sz="2000" kern="1200" baseline="0" dirty="0">
                          <a:solidFill>
                            <a:schemeClr val="dk1"/>
                          </a:solidFill>
                          <a:effectLst/>
                          <a:latin typeface="+mn-lt"/>
                          <a:ea typeface="Calibri" panose="020F0502020204030204"/>
                          <a:cs typeface="Times New Roman" panose="02020603050405020304"/>
                        </a:rPr>
                        <a:t> </a:t>
                      </a:r>
                      <a:r>
                        <a:rPr lang="vi-VN" sz="2000" kern="1200" dirty="0">
                          <a:solidFill>
                            <a:schemeClr val="dk1"/>
                          </a:solidFill>
                          <a:effectLst/>
                          <a:latin typeface="+mn-lt"/>
                          <a:ea typeface="Calibri" panose="020F0502020204030204"/>
                          <a:cs typeface="Times New Roman" panose="02020603050405020304"/>
                        </a:rPr>
                        <a:t>mẹ có HBeAg (+)</a:t>
                      </a:r>
                      <a:endParaRPr lang="en-AU" sz="2000" kern="1200" dirty="0">
                        <a:solidFill>
                          <a:schemeClr val="dk1"/>
                        </a:solidFill>
                        <a:effectLst/>
                        <a:latin typeface="+mn-lt"/>
                        <a:ea typeface="Calibri" panose="020F0502020204030204"/>
                        <a:cs typeface="Times New Roman" panose="02020603050405020304"/>
                      </a:endParaRPr>
                    </a:p>
                  </a:txBody>
                  <a:tcPr marL="68580" marR="68580" marT="0" marB="0"/>
                </a:tc>
                <a:extLst>
                  <a:ext uri="{0D108BD9-81ED-4DB2-BD59-A6C34878D82A}">
                    <a16:rowId xmlns:a16="http://schemas.microsoft.com/office/drawing/2014/main" val="10001"/>
                  </a:ext>
                </a:extLst>
              </a:tr>
              <a:tr h="496396">
                <a:tc>
                  <a:txBody>
                    <a:bodyPr/>
                    <a:lstStyle/>
                    <a:p>
                      <a:pPr marL="457200" algn="l">
                        <a:lnSpc>
                          <a:spcPct val="150000"/>
                        </a:lnSpc>
                        <a:spcAft>
                          <a:spcPts val="0"/>
                        </a:spcAft>
                        <a:tabLst>
                          <a:tab pos="4206240" algn="l"/>
                        </a:tabLst>
                      </a:pPr>
                      <a:r>
                        <a:rPr lang="en-US" sz="1600" b="1" kern="1200" dirty="0">
                          <a:solidFill>
                            <a:schemeClr val="dk1"/>
                          </a:solidFill>
                          <a:effectLst/>
                          <a:latin typeface="+mn-lt"/>
                          <a:ea typeface="Calibri" panose="020F0502020204030204"/>
                          <a:cs typeface="Times New Roman" panose="02020603050405020304"/>
                        </a:rPr>
                        <a:t>Anti-</a:t>
                      </a:r>
                      <a:r>
                        <a:rPr lang="en-US" sz="1600" b="1" kern="1200" dirty="0" err="1">
                          <a:solidFill>
                            <a:schemeClr val="dk1"/>
                          </a:solidFill>
                          <a:effectLst/>
                          <a:latin typeface="+mn-lt"/>
                          <a:ea typeface="Calibri" panose="020F0502020204030204"/>
                          <a:cs typeface="Times New Roman" panose="02020603050405020304"/>
                        </a:rPr>
                        <a:t>HBe</a:t>
                      </a:r>
                      <a:endParaRPr lang="en-AU" sz="1600" b="1" kern="1200" dirty="0">
                        <a:solidFill>
                          <a:schemeClr val="dk1"/>
                        </a:solidFill>
                        <a:effectLst/>
                        <a:latin typeface="+mn-lt"/>
                        <a:ea typeface="Calibri" panose="020F0502020204030204"/>
                        <a:cs typeface="Times New Roman" panose="02020603050405020304"/>
                      </a:endParaRPr>
                    </a:p>
                  </a:txBody>
                  <a:tcPr marL="68580" marR="68580" marT="0" marB="0"/>
                </a:tc>
                <a:tc>
                  <a:txBody>
                    <a:bodyPr/>
                    <a:lstStyle/>
                    <a:p>
                      <a:pPr marL="0" algn="just" defTabSz="914400" rtl="0" eaLnBrk="1" latinLnBrk="0" hangingPunct="1">
                        <a:lnSpc>
                          <a:spcPct val="150000"/>
                        </a:lnSpc>
                        <a:spcAft>
                          <a:spcPts val="0"/>
                        </a:spcAft>
                        <a:tabLst>
                          <a:tab pos="450215" algn="l"/>
                        </a:tabLst>
                      </a:pPr>
                      <a:r>
                        <a:rPr lang="en-US" sz="2000" kern="1200" dirty="0" err="1">
                          <a:solidFill>
                            <a:schemeClr val="dk1"/>
                          </a:solidFill>
                          <a:effectLst/>
                          <a:latin typeface="+mn-lt"/>
                          <a:ea typeface="Calibri" panose="020F0502020204030204"/>
                          <a:cs typeface="Times New Roman" panose="02020603050405020304"/>
                        </a:rPr>
                        <a:t>Có</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đáp</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ứng</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của</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vật</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chủ</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thường</a:t>
                      </a:r>
                      <a:r>
                        <a:rPr lang="en-US" sz="2000" kern="1200" baseline="0" dirty="0">
                          <a:solidFill>
                            <a:schemeClr val="dk1"/>
                          </a:solidFill>
                          <a:effectLst/>
                          <a:latin typeface="+mn-lt"/>
                          <a:ea typeface="Calibri" panose="020F0502020204030204"/>
                          <a:cs typeface="Times New Roman" panose="02020603050405020304"/>
                        </a:rPr>
                        <a:t> </a:t>
                      </a:r>
                      <a:r>
                        <a:rPr lang="en-US" sz="2000" kern="1200" dirty="0">
                          <a:solidFill>
                            <a:schemeClr val="dk1"/>
                          </a:solidFill>
                          <a:effectLst/>
                          <a:latin typeface="+mn-lt"/>
                          <a:ea typeface="Calibri" panose="020F0502020204030204"/>
                          <a:cs typeface="Times New Roman" panose="02020603050405020304"/>
                        </a:rPr>
                        <a:t>HBV DNA</a:t>
                      </a:r>
                      <a:r>
                        <a:rPr lang="en-US" sz="2000" kern="1200" baseline="0" dirty="0">
                          <a:solidFill>
                            <a:schemeClr val="dk1"/>
                          </a:solidFill>
                          <a:effectLst/>
                          <a:latin typeface="+mn-lt"/>
                          <a:ea typeface="Calibri" panose="020F0502020204030204"/>
                          <a:cs typeface="Times New Roman" panose="02020603050405020304"/>
                        </a:rPr>
                        <a:t> </a:t>
                      </a:r>
                      <a:r>
                        <a:rPr lang="en-US" sz="2000" kern="1200" baseline="0" dirty="0" err="1">
                          <a:solidFill>
                            <a:schemeClr val="dk1"/>
                          </a:solidFill>
                          <a:effectLst/>
                          <a:latin typeface="+mn-lt"/>
                          <a:ea typeface="Calibri" panose="020F0502020204030204"/>
                          <a:cs typeface="Times New Roman" panose="02020603050405020304"/>
                        </a:rPr>
                        <a:t>giảm</a:t>
                      </a:r>
                      <a:endParaRPr lang="en-AU" sz="2000" kern="1200" dirty="0">
                        <a:solidFill>
                          <a:schemeClr val="dk1"/>
                        </a:solidFill>
                        <a:effectLst/>
                        <a:latin typeface="+mn-lt"/>
                        <a:ea typeface="Calibri" panose="020F0502020204030204"/>
                        <a:cs typeface="Times New Roman" panose="02020603050405020304"/>
                      </a:endParaRPr>
                    </a:p>
                  </a:txBody>
                  <a:tcPr marL="68580" marR="68580" marT="0" marB="0"/>
                </a:tc>
                <a:extLst>
                  <a:ext uri="{0D108BD9-81ED-4DB2-BD59-A6C34878D82A}">
                    <a16:rowId xmlns:a16="http://schemas.microsoft.com/office/drawing/2014/main" val="10002"/>
                  </a:ext>
                </a:extLst>
              </a:tr>
              <a:tr h="1580714">
                <a:tc>
                  <a:txBody>
                    <a:bodyPr/>
                    <a:lstStyle/>
                    <a:p>
                      <a:pPr marL="457200" algn="l">
                        <a:lnSpc>
                          <a:spcPct val="150000"/>
                        </a:lnSpc>
                        <a:spcAft>
                          <a:spcPts val="0"/>
                        </a:spcAft>
                        <a:tabLst>
                          <a:tab pos="4206240" algn="l"/>
                        </a:tabLst>
                      </a:pPr>
                      <a:r>
                        <a:rPr lang="en-US" sz="1600" b="1" kern="1200" dirty="0">
                          <a:solidFill>
                            <a:schemeClr val="dk1"/>
                          </a:solidFill>
                          <a:effectLst/>
                          <a:latin typeface="+mn-lt"/>
                          <a:ea typeface="Calibri" panose="020F0502020204030204"/>
                          <a:cs typeface="Times New Roman" panose="02020603050405020304"/>
                        </a:rPr>
                        <a:t>Anti-HBs</a:t>
                      </a:r>
                      <a:endParaRPr lang="en-AU" sz="1600" b="1" kern="1200" dirty="0">
                        <a:solidFill>
                          <a:schemeClr val="dk1"/>
                        </a:solidFill>
                        <a:effectLst/>
                        <a:latin typeface="+mn-lt"/>
                        <a:ea typeface="Calibri" panose="020F0502020204030204"/>
                        <a:cs typeface="Times New Roman" panose="02020603050405020304"/>
                      </a:endParaRPr>
                    </a:p>
                  </a:txBody>
                  <a:tcPr marL="68580" marR="68580" marT="0" marB="0"/>
                </a:tc>
                <a:tc>
                  <a:txBody>
                    <a:bodyPr/>
                    <a:lstStyle/>
                    <a:p>
                      <a:pPr marL="0" algn="just" defTabSz="914400" rtl="0" eaLnBrk="1" latinLnBrk="0" hangingPunct="1">
                        <a:lnSpc>
                          <a:spcPct val="150000"/>
                        </a:lnSpc>
                        <a:spcAft>
                          <a:spcPts val="0"/>
                        </a:spcAft>
                        <a:tabLst>
                          <a:tab pos="450215" algn="l"/>
                        </a:tabLst>
                      </a:pPr>
                      <a:r>
                        <a:rPr lang="en-US" sz="2000" kern="1200" dirty="0">
                          <a:solidFill>
                            <a:schemeClr val="dk1"/>
                          </a:solidFill>
                          <a:effectLst/>
                          <a:latin typeface="+mn-lt"/>
                          <a:ea typeface="Calibri" panose="020F0502020204030204"/>
                          <a:cs typeface="Times New Roman" panose="02020603050405020304"/>
                        </a:rPr>
                        <a:t>KT</a:t>
                      </a:r>
                      <a:r>
                        <a:rPr lang="en-US" sz="2000" kern="1200" baseline="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trung</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hòa</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bảo</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vệ</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cơ</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thể</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chống</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lại</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nhiễm</a:t>
                      </a:r>
                      <a:r>
                        <a:rPr lang="en-US" sz="2000" kern="1200" dirty="0">
                          <a:solidFill>
                            <a:schemeClr val="dk1"/>
                          </a:solidFill>
                          <a:effectLst/>
                          <a:latin typeface="+mn-lt"/>
                          <a:ea typeface="Calibri" panose="020F0502020204030204"/>
                          <a:cs typeface="Times New Roman" panose="02020603050405020304"/>
                        </a:rPr>
                        <a:t> HBV</a:t>
                      </a:r>
                      <a:endParaRPr lang="en-AU" sz="2000" kern="1200" dirty="0">
                        <a:solidFill>
                          <a:schemeClr val="dk1"/>
                        </a:solidFill>
                        <a:effectLst/>
                        <a:latin typeface="+mn-lt"/>
                        <a:ea typeface="Calibri" panose="020F0502020204030204"/>
                        <a:cs typeface="Times New Roman" panose="02020603050405020304"/>
                      </a:endParaRPr>
                    </a:p>
                    <a:p>
                      <a:pPr marL="0" algn="just" defTabSz="914400" rtl="0" eaLnBrk="1" latinLnBrk="0" hangingPunct="1">
                        <a:lnSpc>
                          <a:spcPct val="150000"/>
                        </a:lnSpc>
                        <a:spcAft>
                          <a:spcPts val="0"/>
                        </a:spcAft>
                        <a:tabLst>
                          <a:tab pos="450215" algn="l"/>
                        </a:tabLst>
                      </a:pPr>
                      <a:r>
                        <a:rPr lang="en-US" sz="2000" kern="1200" dirty="0" err="1">
                          <a:solidFill>
                            <a:schemeClr val="dk1"/>
                          </a:solidFill>
                          <a:effectLst/>
                          <a:latin typeface="+mn-lt"/>
                          <a:ea typeface="Calibri" panose="020F0502020204030204"/>
                          <a:cs typeface="Times New Roman" panose="02020603050405020304"/>
                        </a:rPr>
                        <a:t>Xuất</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hiện</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sau</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khi</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mất</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HBsAg</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cùng</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với</a:t>
                      </a:r>
                      <a:r>
                        <a:rPr lang="en-US" sz="2000" kern="1200" dirty="0">
                          <a:solidFill>
                            <a:schemeClr val="dk1"/>
                          </a:solidFill>
                          <a:effectLst/>
                          <a:latin typeface="+mn-lt"/>
                          <a:ea typeface="Calibri" panose="020F0502020204030204"/>
                          <a:cs typeface="Times New Roman" panose="02020603050405020304"/>
                        </a:rPr>
                        <a:t> anti-</a:t>
                      </a:r>
                      <a:r>
                        <a:rPr lang="en-US" sz="2000" kern="1200" dirty="0" err="1">
                          <a:solidFill>
                            <a:schemeClr val="dk1"/>
                          </a:solidFill>
                          <a:effectLst/>
                          <a:latin typeface="+mn-lt"/>
                          <a:ea typeface="Calibri" panose="020F0502020204030204"/>
                          <a:cs typeface="Times New Roman" panose="02020603050405020304"/>
                        </a:rPr>
                        <a:t>HBc</a:t>
                      </a:r>
                      <a:r>
                        <a:rPr lang="en-US" sz="2000" kern="1200" dirty="0">
                          <a:solidFill>
                            <a:schemeClr val="dk1"/>
                          </a:solidFill>
                          <a:effectLst/>
                          <a:latin typeface="+mn-lt"/>
                          <a:ea typeface="Calibri" panose="020F0502020204030204"/>
                          <a:cs typeface="Times New Roman" panose="02020603050405020304"/>
                        </a:rPr>
                        <a:t> IgG)</a:t>
                      </a:r>
                      <a:endParaRPr lang="en-AU" sz="2000" kern="1200" dirty="0">
                        <a:solidFill>
                          <a:schemeClr val="dk1"/>
                        </a:solidFill>
                        <a:effectLst/>
                        <a:latin typeface="+mn-lt"/>
                        <a:ea typeface="Calibri" panose="020F0502020204030204"/>
                        <a:cs typeface="Times New Roman" panose="02020603050405020304"/>
                      </a:endParaRPr>
                    </a:p>
                    <a:p>
                      <a:pPr marL="0" algn="just" defTabSz="914400" rtl="0" eaLnBrk="1" latinLnBrk="0" hangingPunct="1">
                        <a:lnSpc>
                          <a:spcPct val="150000"/>
                        </a:lnSpc>
                        <a:spcAft>
                          <a:spcPts val="0"/>
                        </a:spcAft>
                        <a:tabLst>
                          <a:tab pos="450215" algn="l"/>
                        </a:tabLst>
                      </a:pPr>
                      <a:r>
                        <a:rPr lang="en-US" sz="2000" kern="1200" dirty="0" err="1">
                          <a:solidFill>
                            <a:schemeClr val="dk1"/>
                          </a:solidFill>
                          <a:effectLst/>
                          <a:latin typeface="+mn-lt"/>
                          <a:ea typeface="Calibri" panose="020F0502020204030204"/>
                          <a:cs typeface="Times New Roman" panose="02020603050405020304"/>
                        </a:rPr>
                        <a:t>Xuất</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hiện</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sau</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tiêm</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Vắc</a:t>
                      </a:r>
                      <a:r>
                        <a:rPr lang="en-US" sz="2000" kern="1200" baseline="0" dirty="0">
                          <a:solidFill>
                            <a:schemeClr val="dk1"/>
                          </a:solidFill>
                          <a:effectLst/>
                          <a:latin typeface="+mn-lt"/>
                          <a:ea typeface="Calibri" panose="020F0502020204030204"/>
                          <a:cs typeface="Times New Roman" panose="02020603050405020304"/>
                        </a:rPr>
                        <a:t> </a:t>
                      </a:r>
                      <a:r>
                        <a:rPr lang="en-US" sz="2000" kern="1200" baseline="0" dirty="0" err="1">
                          <a:solidFill>
                            <a:schemeClr val="dk1"/>
                          </a:solidFill>
                          <a:effectLst/>
                          <a:latin typeface="+mn-lt"/>
                          <a:ea typeface="Calibri" panose="020F0502020204030204"/>
                          <a:cs typeface="Times New Roman" panose="02020603050405020304"/>
                        </a:rPr>
                        <a:t>xin.H</a:t>
                      </a:r>
                      <a:r>
                        <a:rPr lang="vi-VN" sz="2000" kern="1200" dirty="0">
                          <a:solidFill>
                            <a:schemeClr val="dk1"/>
                          </a:solidFill>
                          <a:effectLst/>
                          <a:latin typeface="+mn-lt"/>
                          <a:ea typeface="Calibri" panose="020F0502020204030204"/>
                          <a:cs typeface="Times New Roman" panose="02020603050405020304"/>
                        </a:rPr>
                        <a:t>iệu lực bảo vệ khi anti-HBs ≥ 10UI/ml.</a:t>
                      </a:r>
                      <a:endParaRPr lang="en-AU" sz="2000" kern="1200" dirty="0">
                        <a:solidFill>
                          <a:schemeClr val="dk1"/>
                        </a:solidFill>
                        <a:effectLst/>
                        <a:latin typeface="+mn-lt"/>
                        <a:ea typeface="Calibri" panose="020F0502020204030204"/>
                        <a:cs typeface="Times New Roman" panose="02020603050405020304"/>
                      </a:endParaRPr>
                    </a:p>
                  </a:txBody>
                  <a:tcPr marL="68580" marR="68580" marT="0" marB="0"/>
                </a:tc>
                <a:extLst>
                  <a:ext uri="{0D108BD9-81ED-4DB2-BD59-A6C34878D82A}">
                    <a16:rowId xmlns:a16="http://schemas.microsoft.com/office/drawing/2014/main" val="10003"/>
                  </a:ext>
                </a:extLst>
              </a:tr>
              <a:tr h="1013140">
                <a:tc>
                  <a:txBody>
                    <a:bodyPr/>
                    <a:lstStyle/>
                    <a:p>
                      <a:pPr marL="457200" algn="l">
                        <a:lnSpc>
                          <a:spcPct val="150000"/>
                        </a:lnSpc>
                        <a:spcAft>
                          <a:spcPts val="0"/>
                        </a:spcAft>
                        <a:tabLst>
                          <a:tab pos="4206240" algn="l"/>
                        </a:tabLst>
                      </a:pPr>
                      <a:r>
                        <a:rPr lang="en-US" sz="1600" b="1" kern="1200" dirty="0">
                          <a:solidFill>
                            <a:schemeClr val="dk1"/>
                          </a:solidFill>
                          <a:effectLst/>
                          <a:latin typeface="+mn-lt"/>
                          <a:ea typeface="Calibri" panose="020F0502020204030204"/>
                          <a:cs typeface="Times New Roman" panose="02020603050405020304"/>
                        </a:rPr>
                        <a:t>HBV DNA</a:t>
                      </a:r>
                      <a:endParaRPr lang="en-AU" sz="1600" b="1" kern="1200" dirty="0">
                        <a:solidFill>
                          <a:schemeClr val="dk1"/>
                        </a:solidFill>
                        <a:effectLst/>
                        <a:latin typeface="+mn-lt"/>
                        <a:ea typeface="Calibri" panose="020F0502020204030204"/>
                        <a:cs typeface="Times New Roman" panose="02020603050405020304"/>
                      </a:endParaRPr>
                    </a:p>
                  </a:txBody>
                  <a:tcPr marL="68580" marR="68580" marT="0" marB="0"/>
                </a:tc>
                <a:tc>
                  <a:txBody>
                    <a:bodyPr/>
                    <a:lstStyle/>
                    <a:p>
                      <a:pPr marL="0" algn="just" defTabSz="914400" rtl="0" eaLnBrk="1" latinLnBrk="0" hangingPunct="1">
                        <a:lnSpc>
                          <a:spcPct val="150000"/>
                        </a:lnSpc>
                        <a:spcAft>
                          <a:spcPts val="0"/>
                        </a:spcAft>
                        <a:tabLst>
                          <a:tab pos="450215" algn="l"/>
                        </a:tabLst>
                      </a:pPr>
                      <a:r>
                        <a:rPr lang="en-US" sz="2000" kern="1200" dirty="0" err="1">
                          <a:solidFill>
                            <a:schemeClr val="dk1"/>
                          </a:solidFill>
                          <a:effectLst/>
                          <a:latin typeface="+mn-lt"/>
                          <a:ea typeface="Calibri" panose="020F0502020204030204"/>
                          <a:cs typeface="Times New Roman" panose="02020603050405020304"/>
                        </a:rPr>
                        <a:t>Tải</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lượng</a:t>
                      </a:r>
                      <a:r>
                        <a:rPr lang="en-US" sz="2000" kern="1200" dirty="0">
                          <a:solidFill>
                            <a:schemeClr val="dk1"/>
                          </a:solidFill>
                          <a:effectLst/>
                          <a:latin typeface="+mn-lt"/>
                          <a:ea typeface="Calibri" panose="020F0502020204030204"/>
                          <a:cs typeface="Times New Roman" panose="02020603050405020304"/>
                        </a:rPr>
                        <a:t> HBV DNA  </a:t>
                      </a:r>
                      <a:r>
                        <a:rPr lang="en-US" sz="2000" kern="1200" dirty="0" err="1">
                          <a:solidFill>
                            <a:schemeClr val="dk1"/>
                          </a:solidFill>
                          <a:effectLst/>
                          <a:latin typeface="+mn-lt"/>
                          <a:ea typeface="Calibri" panose="020F0502020204030204"/>
                          <a:cs typeface="Times New Roman" panose="02020603050405020304"/>
                        </a:rPr>
                        <a:t>cho</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biết</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sự</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nhân</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lên</a:t>
                      </a:r>
                      <a:r>
                        <a:rPr lang="en-US" sz="2000" kern="1200" dirty="0">
                          <a:solidFill>
                            <a:schemeClr val="dk1"/>
                          </a:solidFill>
                          <a:effectLst/>
                          <a:latin typeface="+mn-lt"/>
                          <a:ea typeface="Calibri" panose="020F0502020204030204"/>
                          <a:cs typeface="Times New Roman" panose="02020603050405020304"/>
                        </a:rPr>
                        <a:t> VR VGB, </a:t>
                      </a:r>
                      <a:r>
                        <a:rPr lang="en-US" sz="2000" kern="1200" dirty="0" err="1">
                          <a:solidFill>
                            <a:schemeClr val="dk1"/>
                          </a:solidFill>
                          <a:effectLst/>
                          <a:latin typeface="+mn-lt"/>
                          <a:ea typeface="Calibri" panose="020F0502020204030204"/>
                          <a:cs typeface="Times New Roman" panose="02020603050405020304"/>
                        </a:rPr>
                        <a:t>có</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liên</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quan</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đến</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tiến</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triển</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bệnh</a:t>
                      </a:r>
                      <a:r>
                        <a:rPr lang="en-US" sz="2000" kern="1200" dirty="0">
                          <a:solidFill>
                            <a:schemeClr val="dk1"/>
                          </a:solidFill>
                          <a:effectLst/>
                          <a:latin typeface="+mn-lt"/>
                          <a:ea typeface="Calibri" panose="020F0502020204030204"/>
                          <a:cs typeface="Times New Roman" panose="02020603050405020304"/>
                        </a:rPr>
                        <a:t>. XN </a:t>
                      </a:r>
                      <a:r>
                        <a:rPr lang="en-US" sz="2000" kern="1200" dirty="0" err="1">
                          <a:solidFill>
                            <a:schemeClr val="dk1"/>
                          </a:solidFill>
                          <a:effectLst/>
                          <a:latin typeface="+mn-lt"/>
                          <a:ea typeface="Calibri" panose="020F0502020204030204"/>
                          <a:cs typeface="Times New Roman" panose="02020603050405020304"/>
                        </a:rPr>
                        <a:t>quan</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trọng</a:t>
                      </a:r>
                      <a:r>
                        <a:rPr lang="en-US" sz="2000" kern="1200" baseline="0" dirty="0">
                          <a:solidFill>
                            <a:schemeClr val="dk1"/>
                          </a:solidFill>
                          <a:effectLst/>
                          <a:latin typeface="+mn-lt"/>
                          <a:ea typeface="Calibri" panose="020F0502020204030204"/>
                          <a:cs typeface="Times New Roman" panose="02020603050405020304"/>
                        </a:rPr>
                        <a:t> </a:t>
                      </a:r>
                      <a:r>
                        <a:rPr lang="en-US" sz="2000" kern="1200" baseline="0" dirty="0" err="1">
                          <a:solidFill>
                            <a:schemeClr val="dk1"/>
                          </a:solidFill>
                          <a:effectLst/>
                          <a:latin typeface="+mn-lt"/>
                          <a:ea typeface="Calibri" panose="020F0502020204030204"/>
                          <a:cs typeface="Times New Roman" panose="02020603050405020304"/>
                        </a:rPr>
                        <a:t>để</a:t>
                      </a:r>
                      <a:r>
                        <a:rPr lang="en-US" sz="2000" kern="1200" baseline="0" dirty="0">
                          <a:solidFill>
                            <a:schemeClr val="dk1"/>
                          </a:solidFill>
                          <a:effectLst/>
                          <a:latin typeface="+mn-lt"/>
                          <a:ea typeface="Calibri" panose="020F0502020204030204"/>
                          <a:cs typeface="Times New Roman" panose="02020603050405020304"/>
                        </a:rPr>
                        <a:t>  </a:t>
                      </a:r>
                      <a:r>
                        <a:rPr lang="en-US" sz="2000" kern="1200" baseline="0" dirty="0" err="1">
                          <a:solidFill>
                            <a:schemeClr val="dk1"/>
                          </a:solidFill>
                          <a:effectLst/>
                          <a:latin typeface="+mn-lt"/>
                          <a:ea typeface="Calibri" panose="020F0502020204030204"/>
                          <a:cs typeface="Times New Roman" panose="02020603050405020304"/>
                        </a:rPr>
                        <a:t>chỉ</a:t>
                      </a:r>
                      <a:r>
                        <a:rPr lang="en-US" sz="2000" kern="1200" baseline="0" dirty="0">
                          <a:solidFill>
                            <a:schemeClr val="dk1"/>
                          </a:solidFill>
                          <a:effectLst/>
                          <a:latin typeface="+mn-lt"/>
                          <a:ea typeface="Calibri" panose="020F0502020204030204"/>
                          <a:cs typeface="Times New Roman" panose="02020603050405020304"/>
                        </a:rPr>
                        <a:t> </a:t>
                      </a:r>
                      <a:r>
                        <a:rPr lang="en-US" sz="2000" kern="1200" baseline="0" dirty="0" err="1">
                          <a:solidFill>
                            <a:schemeClr val="dk1"/>
                          </a:solidFill>
                          <a:effectLst/>
                          <a:latin typeface="+mn-lt"/>
                          <a:ea typeface="Calibri" panose="020F0502020204030204"/>
                          <a:cs typeface="Times New Roman" panose="02020603050405020304"/>
                        </a:rPr>
                        <a:t>định</a:t>
                      </a:r>
                      <a:r>
                        <a:rPr lang="en-US" sz="2000" kern="1200" baseline="0" dirty="0">
                          <a:solidFill>
                            <a:schemeClr val="dk1"/>
                          </a:solidFill>
                          <a:effectLst/>
                          <a:latin typeface="+mn-lt"/>
                          <a:ea typeface="Calibri" panose="020F0502020204030204"/>
                          <a:cs typeface="Times New Roman" panose="02020603050405020304"/>
                        </a:rPr>
                        <a:t> </a:t>
                      </a:r>
                      <a:r>
                        <a:rPr lang="en-US" sz="2000" kern="1200" baseline="0" dirty="0" err="1">
                          <a:solidFill>
                            <a:schemeClr val="dk1"/>
                          </a:solidFill>
                          <a:effectLst/>
                          <a:latin typeface="+mn-lt"/>
                          <a:ea typeface="Calibri" panose="020F0502020204030204"/>
                          <a:cs typeface="Times New Roman" panose="02020603050405020304"/>
                        </a:rPr>
                        <a:t>điều</a:t>
                      </a:r>
                      <a:r>
                        <a:rPr lang="en-US" sz="2000" kern="1200" baseline="0" dirty="0">
                          <a:solidFill>
                            <a:schemeClr val="dk1"/>
                          </a:solidFill>
                          <a:effectLst/>
                          <a:latin typeface="+mn-lt"/>
                          <a:ea typeface="Calibri" panose="020F0502020204030204"/>
                          <a:cs typeface="Times New Roman" panose="02020603050405020304"/>
                        </a:rPr>
                        <a:t> </a:t>
                      </a:r>
                      <a:r>
                        <a:rPr lang="en-US" sz="2000" kern="1200" baseline="0" dirty="0" err="1">
                          <a:solidFill>
                            <a:schemeClr val="dk1"/>
                          </a:solidFill>
                          <a:effectLst/>
                          <a:latin typeface="+mn-lt"/>
                          <a:ea typeface="Calibri" panose="020F0502020204030204"/>
                          <a:cs typeface="Times New Roman" panose="02020603050405020304"/>
                        </a:rPr>
                        <a:t>trị</a:t>
                      </a:r>
                      <a:r>
                        <a:rPr lang="en-US" sz="2000" kern="1200" baseline="0" dirty="0">
                          <a:solidFill>
                            <a:schemeClr val="dk1"/>
                          </a:solidFill>
                          <a:effectLst/>
                          <a:latin typeface="+mn-lt"/>
                          <a:ea typeface="Calibri" panose="020F0502020204030204"/>
                          <a:cs typeface="Times New Roman" panose="02020603050405020304"/>
                        </a:rPr>
                        <a:t> </a:t>
                      </a:r>
                      <a:r>
                        <a:rPr lang="en-US" sz="2000" kern="1200" baseline="0" dirty="0" err="1">
                          <a:solidFill>
                            <a:schemeClr val="dk1"/>
                          </a:solidFill>
                          <a:effectLst/>
                          <a:latin typeface="+mn-lt"/>
                          <a:ea typeface="Calibri" panose="020F0502020204030204"/>
                          <a:cs typeface="Times New Roman" panose="02020603050405020304"/>
                        </a:rPr>
                        <a:t>và</a:t>
                      </a:r>
                      <a:r>
                        <a:rPr lang="en-US" sz="2000" kern="1200" baseline="0" dirty="0">
                          <a:solidFill>
                            <a:schemeClr val="dk1"/>
                          </a:solidFill>
                          <a:effectLst/>
                          <a:latin typeface="+mn-lt"/>
                          <a:ea typeface="Calibri" panose="020F0502020204030204"/>
                          <a:cs typeface="Times New Roman" panose="02020603050405020304"/>
                        </a:rPr>
                        <a:t> </a:t>
                      </a:r>
                      <a:r>
                        <a:rPr lang="en-US" sz="2000" kern="1200" baseline="0" dirty="0" err="1">
                          <a:solidFill>
                            <a:schemeClr val="dk1"/>
                          </a:solidFill>
                          <a:effectLst/>
                          <a:latin typeface="+mn-lt"/>
                          <a:ea typeface="Calibri" panose="020F0502020204030204"/>
                          <a:cs typeface="Times New Roman" panose="02020603050405020304"/>
                        </a:rPr>
                        <a:t>t</a:t>
                      </a:r>
                      <a:r>
                        <a:rPr lang="en-US" sz="2000" kern="1200" dirty="0" err="1">
                          <a:solidFill>
                            <a:schemeClr val="dk1"/>
                          </a:solidFill>
                          <a:effectLst/>
                          <a:latin typeface="+mn-lt"/>
                          <a:ea typeface="Calibri" panose="020F0502020204030204"/>
                          <a:cs typeface="Times New Roman" panose="02020603050405020304"/>
                        </a:rPr>
                        <a:t>heo</a:t>
                      </a:r>
                      <a:r>
                        <a:rPr lang="en-US" sz="2000" kern="1200" dirty="0">
                          <a:solidFill>
                            <a:schemeClr val="dk1"/>
                          </a:solidFill>
                          <a:effectLst/>
                          <a:latin typeface="+mn-lt"/>
                          <a:ea typeface="Calibri" panose="020F0502020204030204"/>
                          <a:cs typeface="Times New Roman" panose="02020603050405020304"/>
                        </a:rPr>
                        <a:t> </a:t>
                      </a:r>
                      <a:r>
                        <a:rPr lang="en-US" sz="2000" kern="1200" dirty="0" err="1">
                          <a:solidFill>
                            <a:schemeClr val="dk1"/>
                          </a:solidFill>
                          <a:effectLst/>
                          <a:latin typeface="+mn-lt"/>
                          <a:ea typeface="Calibri" panose="020F0502020204030204"/>
                          <a:cs typeface="Times New Roman" panose="02020603050405020304"/>
                        </a:rPr>
                        <a:t>dõi</a:t>
                      </a:r>
                      <a:endParaRPr lang="en-AU" sz="2000" kern="1200" dirty="0">
                        <a:solidFill>
                          <a:schemeClr val="dk1"/>
                        </a:solidFill>
                        <a:effectLst/>
                        <a:latin typeface="+mn-lt"/>
                        <a:ea typeface="Calibri" panose="020F0502020204030204"/>
                        <a:cs typeface="Times New Roman" panose="02020603050405020304"/>
                      </a:endParaRPr>
                    </a:p>
                  </a:txBody>
                  <a:tcPr marL="68580" marR="68580" marT="0" marB="0"/>
                </a:tc>
                <a:extLst>
                  <a:ext uri="{0D108BD9-81ED-4DB2-BD59-A6C34878D82A}">
                    <a16:rowId xmlns:a16="http://schemas.microsoft.com/office/drawing/2014/main" val="10004"/>
                  </a:ext>
                </a:extLst>
              </a:tr>
              <a:tr h="1016353">
                <a:tc>
                  <a:txBody>
                    <a:bodyPr/>
                    <a:lstStyle/>
                    <a:p>
                      <a:pPr marL="457200" algn="just">
                        <a:lnSpc>
                          <a:spcPct val="150000"/>
                        </a:lnSpc>
                        <a:spcAft>
                          <a:spcPts val="0"/>
                        </a:spcAft>
                        <a:tabLst>
                          <a:tab pos="4206240" algn="l"/>
                        </a:tabLst>
                      </a:pPr>
                      <a:r>
                        <a:rPr lang="en-US" sz="1800" b="1" i="1" dirty="0" err="1">
                          <a:effectLst/>
                          <a:latin typeface="+mn-lt"/>
                          <a:ea typeface="Calibri" panose="020F0502020204030204"/>
                          <a:cs typeface="Times New Roman" panose="02020603050405020304"/>
                        </a:rPr>
                        <a:t>cccDNA</a:t>
                      </a:r>
                      <a:r>
                        <a:rPr lang="en-US" sz="1800" b="1" i="1" dirty="0">
                          <a:effectLst/>
                          <a:latin typeface="+mn-lt"/>
                          <a:ea typeface="Calibri" panose="020F0502020204030204"/>
                          <a:cs typeface="Times New Roman" panose="02020603050405020304"/>
                        </a:rPr>
                        <a:t> </a:t>
                      </a:r>
                      <a:endParaRPr lang="en-AU" sz="1800" dirty="0">
                        <a:effectLst/>
                        <a:latin typeface="+mn-lt"/>
                        <a:ea typeface="Calibri" panose="020F0502020204030204"/>
                        <a:cs typeface="Times New Roman" panose="02020603050405020304"/>
                      </a:endParaRPr>
                    </a:p>
                  </a:txBody>
                  <a:tcPr marL="68580" marR="68580" marT="0" marB="0"/>
                </a:tc>
                <a:tc>
                  <a:txBody>
                    <a:bodyPr/>
                    <a:lstStyle/>
                    <a:p>
                      <a:pPr marL="0" algn="just" defTabSz="914400" rtl="0" eaLnBrk="1" latinLnBrk="0" hangingPunct="1">
                        <a:lnSpc>
                          <a:spcPct val="150000"/>
                        </a:lnSpc>
                        <a:spcAft>
                          <a:spcPts val="0"/>
                        </a:spcAft>
                        <a:tabLst>
                          <a:tab pos="450215" algn="l"/>
                        </a:tabLst>
                      </a:pPr>
                      <a:r>
                        <a:rPr lang="vi-VN" sz="2000" kern="1200" dirty="0">
                          <a:solidFill>
                            <a:schemeClr val="dk1"/>
                          </a:solidFill>
                          <a:effectLst/>
                          <a:latin typeface="+mn-lt"/>
                          <a:ea typeface="Calibri" panose="020F0502020204030204"/>
                          <a:cs typeface="Times New Roman" panose="02020603050405020304"/>
                        </a:rPr>
                        <a:t>cccDNA tồn tại lâu trong nhân tế bào gan</a:t>
                      </a:r>
                      <a:r>
                        <a:rPr lang="en-AU" sz="2000" kern="1200" dirty="0">
                          <a:solidFill>
                            <a:schemeClr val="dk1"/>
                          </a:solidFill>
                          <a:effectLst/>
                          <a:latin typeface="+mn-lt"/>
                          <a:ea typeface="Calibri" panose="020F0502020204030204"/>
                          <a:cs typeface="Times New Roman" panose="02020603050405020304"/>
                        </a:rPr>
                        <a:t>, </a:t>
                      </a:r>
                      <a:r>
                        <a:rPr lang="en-AU" sz="2000" kern="1200" dirty="0" err="1">
                          <a:solidFill>
                            <a:schemeClr val="dk1"/>
                          </a:solidFill>
                          <a:effectLst/>
                          <a:latin typeface="+mn-lt"/>
                          <a:ea typeface="Calibri" panose="020F0502020204030204"/>
                          <a:cs typeface="Times New Roman" panose="02020603050405020304"/>
                        </a:rPr>
                        <a:t>là</a:t>
                      </a:r>
                      <a:r>
                        <a:rPr lang="vi-VN" sz="2000" kern="1200" dirty="0">
                          <a:solidFill>
                            <a:schemeClr val="dk1"/>
                          </a:solidFill>
                          <a:effectLst/>
                          <a:latin typeface="+mn-lt"/>
                          <a:ea typeface="Calibri" panose="020F0502020204030204"/>
                          <a:cs typeface="Times New Roman" panose="02020603050405020304"/>
                        </a:rPr>
                        <a:t> trở ngại lớn </a:t>
                      </a:r>
                      <a:r>
                        <a:rPr lang="en-AU" sz="2000" kern="1200" dirty="0" err="1">
                          <a:solidFill>
                            <a:schemeClr val="dk1"/>
                          </a:solidFill>
                          <a:effectLst/>
                          <a:latin typeface="+mn-lt"/>
                          <a:ea typeface="Calibri" panose="020F0502020204030204"/>
                          <a:cs typeface="Times New Roman" panose="02020603050405020304"/>
                        </a:rPr>
                        <a:t>để</a:t>
                      </a:r>
                      <a:r>
                        <a:rPr lang="en-AU" sz="2000" kern="1200" baseline="0" dirty="0">
                          <a:solidFill>
                            <a:schemeClr val="dk1"/>
                          </a:solidFill>
                          <a:effectLst/>
                          <a:latin typeface="+mn-lt"/>
                          <a:ea typeface="Calibri" panose="020F0502020204030204"/>
                          <a:cs typeface="Times New Roman" panose="02020603050405020304"/>
                        </a:rPr>
                        <a:t> </a:t>
                      </a:r>
                      <a:r>
                        <a:rPr lang="vi-VN" sz="2000" kern="1200" dirty="0">
                          <a:solidFill>
                            <a:schemeClr val="dk1"/>
                          </a:solidFill>
                          <a:effectLst/>
                          <a:latin typeface="+mn-lt"/>
                          <a:ea typeface="Calibri" panose="020F0502020204030204"/>
                          <a:cs typeface="Times New Roman" panose="02020603050405020304"/>
                        </a:rPr>
                        <a:t>loại bỏ nhiễm HBV</a:t>
                      </a:r>
                      <a:r>
                        <a:rPr lang="en-AU" sz="2000" kern="1200" dirty="0">
                          <a:solidFill>
                            <a:schemeClr val="dk1"/>
                          </a:solidFill>
                          <a:effectLst/>
                          <a:latin typeface="+mn-lt"/>
                          <a:ea typeface="Calibri" panose="020F0502020204030204"/>
                          <a:cs typeface="Times New Roman" panose="02020603050405020304"/>
                        </a:rPr>
                        <a:t>. C</a:t>
                      </a:r>
                      <a:r>
                        <a:rPr lang="vi-VN" sz="2000" kern="1200" dirty="0">
                          <a:solidFill>
                            <a:schemeClr val="dk1"/>
                          </a:solidFill>
                          <a:effectLst/>
                          <a:latin typeface="+mn-lt"/>
                          <a:ea typeface="Calibri" panose="020F0502020204030204"/>
                          <a:cs typeface="Times New Roman" panose="02020603050405020304"/>
                        </a:rPr>
                        <a:t>ó tương quan nồng độ cccDNA với nồng độ HBsAg.</a:t>
                      </a:r>
                      <a:endParaRPr lang="en-AU" sz="2000" kern="1200" dirty="0">
                        <a:solidFill>
                          <a:schemeClr val="dk1"/>
                        </a:solidFill>
                        <a:effectLst/>
                        <a:latin typeface="+mn-lt"/>
                        <a:ea typeface="Calibri" panose="020F0502020204030204"/>
                        <a:cs typeface="Times New Roman" panose="02020603050405020304"/>
                      </a:endParaRPr>
                    </a:p>
                  </a:txBody>
                  <a:tcPr marL="68580" marR="68580" marT="0" marB="0"/>
                </a:tc>
                <a:extLst>
                  <a:ext uri="{0D108BD9-81ED-4DB2-BD59-A6C34878D82A}">
                    <a16:rowId xmlns:a16="http://schemas.microsoft.com/office/drawing/2014/main" val="10005"/>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2800" y="404664"/>
            <a:ext cx="6893699" cy="1143000"/>
          </a:xfrm>
        </p:spPr>
        <p:txBody>
          <a:bodyPr>
            <a:normAutofit fontScale="90000"/>
          </a:bodyPr>
          <a:lstStyle/>
          <a:p>
            <a:r>
              <a:rPr lang="en-US" sz="2800" b="1" dirty="0" err="1"/>
              <a:t>Diễn</a:t>
            </a:r>
            <a:r>
              <a:rPr lang="en-US" sz="2800" b="1" dirty="0"/>
              <a:t> </a:t>
            </a:r>
            <a:r>
              <a:rPr lang="en-US" sz="2800" b="1" dirty="0" err="1"/>
              <a:t>biễn</a:t>
            </a:r>
            <a:r>
              <a:rPr lang="en-US" sz="2800" b="1" dirty="0"/>
              <a:t> </a:t>
            </a:r>
            <a:r>
              <a:rPr lang="en-US" sz="2800" b="1" dirty="0" err="1"/>
              <a:t>các</a:t>
            </a:r>
            <a:r>
              <a:rPr lang="en-US" sz="2800" b="1" dirty="0"/>
              <a:t> </a:t>
            </a:r>
            <a:r>
              <a:rPr lang="en-US" sz="2800" b="1" dirty="0" err="1"/>
              <a:t>dấu</a:t>
            </a:r>
            <a:r>
              <a:rPr lang="en-US" sz="2800" b="1" dirty="0"/>
              <a:t> </a:t>
            </a:r>
            <a:r>
              <a:rPr lang="en-US" sz="2800" b="1" dirty="0" err="1"/>
              <a:t>ấn</a:t>
            </a:r>
            <a:r>
              <a:rPr lang="en-US" sz="2800" b="1" dirty="0"/>
              <a:t> HBV </a:t>
            </a:r>
            <a:r>
              <a:rPr lang="en-US" sz="2800" b="1" dirty="0" err="1"/>
              <a:t>trong</a:t>
            </a:r>
            <a:r>
              <a:rPr lang="en-US" sz="2800" b="1" dirty="0"/>
              <a:t> </a:t>
            </a:r>
            <a:r>
              <a:rPr lang="en-US" sz="2800" b="1" dirty="0" err="1"/>
              <a:t>viêm</a:t>
            </a:r>
            <a:r>
              <a:rPr lang="en-US" sz="2800" b="1" dirty="0"/>
              <a:t> </a:t>
            </a:r>
            <a:r>
              <a:rPr lang="en-US" sz="2800" b="1" dirty="0" err="1"/>
              <a:t>gan</a:t>
            </a:r>
            <a:r>
              <a:rPr lang="en-US" sz="2800" b="1" dirty="0"/>
              <a:t> vi </a:t>
            </a:r>
            <a:r>
              <a:rPr lang="en-US" sz="2800" b="1" dirty="0" err="1"/>
              <a:t>rút</a:t>
            </a:r>
            <a:r>
              <a:rPr lang="en-US" sz="2800" b="1" dirty="0"/>
              <a:t> B </a:t>
            </a:r>
            <a:r>
              <a:rPr lang="en-US" sz="2800" b="1" dirty="0" err="1"/>
              <a:t>cấp</a:t>
            </a:r>
            <a:r>
              <a:rPr lang="en-US" sz="2800" b="1" dirty="0"/>
              <a:t> </a:t>
            </a:r>
            <a:r>
              <a:rPr lang="en-US" sz="2800" b="1" dirty="0" err="1"/>
              <a:t>hồi</a:t>
            </a:r>
            <a:r>
              <a:rPr lang="en-US" sz="2800" b="1" dirty="0"/>
              <a:t> </a:t>
            </a:r>
            <a:r>
              <a:rPr lang="en-US" sz="2800" b="1" dirty="0" err="1"/>
              <a:t>phục</a:t>
            </a:r>
            <a:r>
              <a:rPr lang="en-US" sz="2800" b="1" dirty="0"/>
              <a:t> </a:t>
            </a:r>
            <a:r>
              <a:rPr lang="en-US" sz="2800" b="1" dirty="0" err="1"/>
              <a:t>và</a:t>
            </a:r>
            <a:r>
              <a:rPr lang="en-US" sz="2800" b="1" dirty="0"/>
              <a:t> </a:t>
            </a:r>
            <a:r>
              <a:rPr lang="en-US" sz="2800" b="1" dirty="0" err="1"/>
              <a:t>viêm</a:t>
            </a:r>
            <a:r>
              <a:rPr lang="en-US" sz="2800" b="1" dirty="0"/>
              <a:t> </a:t>
            </a:r>
            <a:r>
              <a:rPr lang="en-US" sz="2800" b="1" dirty="0" err="1"/>
              <a:t>gan</a:t>
            </a:r>
            <a:r>
              <a:rPr lang="en-US" sz="2800" b="1" dirty="0"/>
              <a:t> vi </a:t>
            </a:r>
            <a:r>
              <a:rPr lang="en-US" sz="2800" b="1" dirty="0" err="1"/>
              <a:t>rút</a:t>
            </a:r>
            <a:r>
              <a:rPr lang="en-US" sz="2800" b="1" dirty="0"/>
              <a:t> B </a:t>
            </a:r>
            <a:r>
              <a:rPr lang="en-US" sz="2800" b="1" dirty="0" err="1"/>
              <a:t>mạn</a:t>
            </a:r>
            <a:r>
              <a:rPr lang="en-US" sz="2800" b="1" dirty="0"/>
              <a:t> </a:t>
            </a:r>
            <a:r>
              <a:rPr lang="en-US" sz="2800" b="1" dirty="0" err="1"/>
              <a:t>tính</a:t>
            </a:r>
            <a:r>
              <a:rPr lang="en-US" sz="2800" b="1" dirty="0"/>
              <a:t>.</a:t>
            </a:r>
            <a:br>
              <a:rPr lang="en-AU" sz="2000" b="1" dirty="0"/>
            </a:br>
            <a:endParaRPr lang="en-AU" sz="2000" b="1" dirty="0"/>
          </a:p>
        </p:txBody>
      </p:sp>
      <p:pic>
        <p:nvPicPr>
          <p:cNvPr id="942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4296" y="1233055"/>
            <a:ext cx="10646175" cy="52202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156" y="228600"/>
            <a:ext cx="6737445" cy="1143000"/>
          </a:xfrm>
        </p:spPr>
        <p:txBody>
          <a:bodyPr>
            <a:normAutofit/>
          </a:bodyPr>
          <a:lstStyle/>
          <a:p>
            <a:r>
              <a:rPr lang="en-AU" sz="3200" b="1" dirty="0" err="1">
                <a:latin typeface="Arial" panose="020B0604020202020204" pitchFamily="34" charset="0"/>
                <a:ea typeface="+mn-ea"/>
                <a:cs typeface="Arial" panose="020B0604020202020204" pitchFamily="34" charset="0"/>
              </a:rPr>
              <a:t>Nội</a:t>
            </a:r>
            <a:r>
              <a:rPr lang="en-AU" sz="3200" b="1" dirty="0">
                <a:latin typeface="Arial" panose="020B0604020202020204" pitchFamily="34" charset="0"/>
                <a:ea typeface="+mn-ea"/>
                <a:cs typeface="Arial" panose="020B0604020202020204" pitchFamily="34" charset="0"/>
              </a:rPr>
              <a:t> dung</a:t>
            </a:r>
          </a:p>
        </p:txBody>
      </p:sp>
      <p:sp>
        <p:nvSpPr>
          <p:cNvPr id="3" name="Content Placeholder 2"/>
          <p:cNvSpPr>
            <a:spLocks noGrp="1"/>
          </p:cNvSpPr>
          <p:nvPr>
            <p:ph idx="1"/>
          </p:nvPr>
        </p:nvSpPr>
        <p:spPr>
          <a:xfrm>
            <a:off x="1905000" y="1371601"/>
            <a:ext cx="8610600" cy="4525963"/>
          </a:xfrm>
        </p:spPr>
        <p:txBody>
          <a:bodyPr>
            <a:noAutofit/>
          </a:bodyPr>
          <a:lstStyle/>
          <a:p>
            <a:pPr>
              <a:lnSpc>
                <a:spcPct val="150000"/>
              </a:lnSpc>
              <a:spcBef>
                <a:spcPts val="0"/>
              </a:spcBef>
            </a:pPr>
            <a:r>
              <a:rPr lang="en-US" sz="2200" b="1" baseline="30000" dirty="0">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Tình</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hình</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nhiễm</a:t>
            </a:r>
            <a:r>
              <a:rPr lang="en-US" sz="2400" dirty="0">
                <a:solidFill>
                  <a:schemeClr val="tx2">
                    <a:lumMod val="75000"/>
                  </a:schemeClr>
                </a:solidFill>
                <a:latin typeface="Arial" panose="020B0604020202020204" pitchFamily="34" charset="0"/>
                <a:cs typeface="Arial" panose="020B0604020202020204" pitchFamily="34" charset="0"/>
              </a:rPr>
              <a:t> vi </a:t>
            </a:r>
            <a:r>
              <a:rPr lang="en-US" sz="2400" dirty="0" err="1">
                <a:solidFill>
                  <a:schemeClr val="tx2">
                    <a:lumMod val="75000"/>
                  </a:schemeClr>
                </a:solidFill>
                <a:latin typeface="Arial" panose="020B0604020202020204" pitchFamily="34" charset="0"/>
                <a:cs typeface="Arial" panose="020B0604020202020204" pitchFamily="34" charset="0"/>
              </a:rPr>
              <a:t>rút</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viêm</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gan</a:t>
            </a:r>
            <a:r>
              <a:rPr lang="en-US" sz="2400" dirty="0">
                <a:solidFill>
                  <a:schemeClr val="tx2">
                    <a:lumMod val="75000"/>
                  </a:schemeClr>
                </a:solidFill>
                <a:latin typeface="Arial" panose="020B0604020202020204" pitchFamily="34" charset="0"/>
                <a:cs typeface="Arial" panose="020B0604020202020204" pitchFamily="34" charset="0"/>
              </a:rPr>
              <a:t> B </a:t>
            </a:r>
            <a:r>
              <a:rPr lang="en-US" sz="2400" dirty="0" err="1">
                <a:solidFill>
                  <a:schemeClr val="tx2">
                    <a:lumMod val="75000"/>
                  </a:schemeClr>
                </a:solidFill>
                <a:latin typeface="Arial" panose="020B0604020202020204" pitchFamily="34" charset="0"/>
                <a:cs typeface="Arial" panose="020B0604020202020204" pitchFamily="34" charset="0"/>
              </a:rPr>
              <a:t>trên</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thế</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giới</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và</a:t>
            </a:r>
            <a:r>
              <a:rPr lang="en-US" sz="2400" dirty="0">
                <a:solidFill>
                  <a:schemeClr val="tx2">
                    <a:lumMod val="75000"/>
                  </a:schemeClr>
                </a:solidFill>
                <a:latin typeface="Arial" panose="020B0604020202020204" pitchFamily="34" charset="0"/>
                <a:cs typeface="Arial" panose="020B0604020202020204" pitchFamily="34" charset="0"/>
              </a:rPr>
              <a:t> Việt Nam</a:t>
            </a:r>
          </a:p>
          <a:p>
            <a:pPr>
              <a:lnSpc>
                <a:spcPct val="150000"/>
              </a:lnSpc>
              <a:spcBef>
                <a:spcPts val="0"/>
              </a:spcBef>
            </a:pPr>
            <a:r>
              <a:rPr lang="en-US" sz="2400" dirty="0">
                <a:solidFill>
                  <a:schemeClr val="tx2">
                    <a:lumMod val="75000"/>
                  </a:schemeClr>
                </a:solidFill>
                <a:latin typeface="Arial" panose="020B0604020202020204" pitchFamily="34" charset="0"/>
                <a:cs typeface="Arial" panose="020B0604020202020204" pitchFamily="34" charset="0"/>
              </a:rPr>
              <a:t>Đặc tính vi rút viêm </a:t>
            </a:r>
            <a:r>
              <a:rPr lang="en-US" sz="2400" dirty="0" err="1">
                <a:solidFill>
                  <a:schemeClr val="tx2">
                    <a:lumMod val="75000"/>
                  </a:schemeClr>
                </a:solidFill>
                <a:latin typeface="Arial" panose="020B0604020202020204" pitchFamily="34" charset="0"/>
                <a:cs typeface="Arial" panose="020B0604020202020204" pitchFamily="34" charset="0"/>
              </a:rPr>
              <a:t>gan</a:t>
            </a:r>
            <a:r>
              <a:rPr lang="en-US" sz="2400" dirty="0">
                <a:solidFill>
                  <a:schemeClr val="tx2">
                    <a:lumMod val="75000"/>
                  </a:schemeClr>
                </a:solidFill>
                <a:latin typeface="Arial" panose="020B0604020202020204" pitchFamily="34" charset="0"/>
                <a:cs typeface="Arial" panose="020B0604020202020204" pitchFamily="34" charset="0"/>
              </a:rPr>
              <a:t> B và đường lây truyền</a:t>
            </a:r>
          </a:p>
          <a:p>
            <a:pPr>
              <a:lnSpc>
                <a:spcPct val="150000"/>
              </a:lnSpc>
              <a:spcBef>
                <a:spcPts val="0"/>
              </a:spcBef>
            </a:pPr>
            <a:r>
              <a:rPr lang="en-US" sz="2400" dirty="0" err="1">
                <a:solidFill>
                  <a:schemeClr val="tx2">
                    <a:lumMod val="75000"/>
                  </a:schemeClr>
                </a:solidFill>
                <a:latin typeface="Arial" panose="020B0604020202020204" pitchFamily="34" charset="0"/>
                <a:cs typeface="Arial" panose="020B0604020202020204" pitchFamily="34" charset="0"/>
              </a:rPr>
              <a:t>Thực</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trạng</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và</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định</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hướng</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quản</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lý</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viêm</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gan</a:t>
            </a:r>
            <a:r>
              <a:rPr lang="en-US" sz="2400" dirty="0">
                <a:solidFill>
                  <a:schemeClr val="tx2">
                    <a:lumMod val="75000"/>
                  </a:schemeClr>
                </a:solidFill>
                <a:latin typeface="Arial" panose="020B0604020202020204" pitchFamily="34" charset="0"/>
                <a:cs typeface="Arial" panose="020B0604020202020204" pitchFamily="34" charset="0"/>
              </a:rPr>
              <a:t> B  </a:t>
            </a:r>
            <a:r>
              <a:rPr lang="en-US" sz="2400" dirty="0" err="1">
                <a:solidFill>
                  <a:schemeClr val="tx2">
                    <a:lumMod val="75000"/>
                  </a:schemeClr>
                </a:solidFill>
                <a:latin typeface="Arial" panose="020B0604020202020204" pitchFamily="34" charset="0"/>
                <a:cs typeface="Arial" panose="020B0604020202020204" pitchFamily="34" charset="0"/>
              </a:rPr>
              <a:t>tại</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Việt</a:t>
            </a:r>
            <a:r>
              <a:rPr lang="en-US" sz="2400" dirty="0">
                <a:solidFill>
                  <a:schemeClr val="tx2">
                    <a:lumMod val="75000"/>
                  </a:schemeClr>
                </a:solidFill>
                <a:latin typeface="Arial" panose="020B0604020202020204" pitchFamily="34" charset="0"/>
                <a:cs typeface="Arial" panose="020B0604020202020204" pitchFamily="34" charset="0"/>
              </a:rPr>
              <a:t> Nam</a:t>
            </a:r>
          </a:p>
          <a:p>
            <a:pPr>
              <a:lnSpc>
                <a:spcPct val="150000"/>
              </a:lnSpc>
              <a:spcBef>
                <a:spcPts val="0"/>
              </a:spcBef>
            </a:pPr>
            <a:r>
              <a:rPr lang="en-US" sz="2400" dirty="0" err="1">
                <a:solidFill>
                  <a:schemeClr val="tx2">
                    <a:lumMod val="75000"/>
                  </a:schemeClr>
                </a:solidFill>
                <a:latin typeface="Arial" panose="020B0604020202020204" pitchFamily="34" charset="0"/>
                <a:cs typeface="Arial" panose="020B0604020202020204" pitchFamily="34" charset="0"/>
              </a:rPr>
              <a:t>Sinh</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lý</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bệnh</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và</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tiến</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triển</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nhiễm</a:t>
            </a:r>
            <a:r>
              <a:rPr lang="en-US" sz="2400" dirty="0">
                <a:solidFill>
                  <a:schemeClr val="tx2">
                    <a:lumMod val="75000"/>
                  </a:schemeClr>
                </a:solidFill>
                <a:latin typeface="Arial" panose="020B0604020202020204" pitchFamily="34" charset="0"/>
                <a:cs typeface="Arial" panose="020B0604020202020204" pitchFamily="34" charset="0"/>
              </a:rPr>
              <a:t> vi </a:t>
            </a:r>
            <a:r>
              <a:rPr lang="en-US" sz="2400" dirty="0" err="1">
                <a:solidFill>
                  <a:schemeClr val="tx2">
                    <a:lumMod val="75000"/>
                  </a:schemeClr>
                </a:solidFill>
                <a:latin typeface="Arial" panose="020B0604020202020204" pitchFamily="34" charset="0"/>
                <a:cs typeface="Arial" panose="020B0604020202020204" pitchFamily="34" charset="0"/>
              </a:rPr>
              <a:t>rút</a:t>
            </a:r>
            <a:r>
              <a:rPr lang="en-US" sz="2400" dirty="0">
                <a:solidFill>
                  <a:schemeClr val="tx2">
                    <a:lumMod val="75000"/>
                  </a:schemeClr>
                </a:solidFill>
                <a:latin typeface="Arial" panose="020B0604020202020204" pitchFamily="34" charset="0"/>
                <a:cs typeface="Arial" panose="020B0604020202020204" pitchFamily="34" charset="0"/>
              </a:rPr>
              <a:t> VGB</a:t>
            </a:r>
          </a:p>
          <a:p>
            <a:pPr>
              <a:lnSpc>
                <a:spcPct val="150000"/>
              </a:lnSpc>
              <a:spcBef>
                <a:spcPts val="0"/>
              </a:spcBef>
            </a:pPr>
            <a:r>
              <a:rPr lang="en-US" sz="2400" dirty="0" err="1">
                <a:solidFill>
                  <a:schemeClr val="tx2">
                    <a:lumMod val="75000"/>
                  </a:schemeClr>
                </a:solidFill>
                <a:latin typeface="Arial" panose="020B0604020202020204" pitchFamily="34" charset="0"/>
                <a:cs typeface="Arial" panose="020B0604020202020204" pitchFamily="34" charset="0"/>
              </a:rPr>
              <a:t>Chẩn</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đoán</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và</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điều</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trị</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viêm</a:t>
            </a:r>
            <a:r>
              <a:rPr lang="en-US" sz="2400" dirty="0">
                <a:solidFill>
                  <a:schemeClr val="tx2">
                    <a:lumMod val="75000"/>
                  </a:schemeClr>
                </a:solidFill>
                <a:latin typeface="Arial" panose="020B0604020202020204" pitchFamily="34" charset="0"/>
                <a:cs typeface="Arial" panose="020B0604020202020204" pitchFamily="34" charset="0"/>
              </a:rPr>
              <a:t> </a:t>
            </a:r>
            <a:r>
              <a:rPr lang="en-US" sz="2400" dirty="0" err="1">
                <a:solidFill>
                  <a:schemeClr val="tx2">
                    <a:lumMod val="75000"/>
                  </a:schemeClr>
                </a:solidFill>
                <a:latin typeface="Arial" panose="020B0604020202020204" pitchFamily="34" charset="0"/>
                <a:cs typeface="Arial" panose="020B0604020202020204" pitchFamily="34" charset="0"/>
              </a:rPr>
              <a:t>gan</a:t>
            </a:r>
            <a:r>
              <a:rPr lang="en-US" sz="2400" dirty="0">
                <a:solidFill>
                  <a:schemeClr val="tx2">
                    <a:lumMod val="75000"/>
                  </a:schemeClr>
                </a:solidFill>
                <a:latin typeface="Arial" panose="020B0604020202020204" pitchFamily="34" charset="0"/>
                <a:cs typeface="Arial" panose="020B0604020202020204" pitchFamily="34" charset="0"/>
              </a:rPr>
              <a:t> B</a:t>
            </a:r>
          </a:p>
          <a:p>
            <a:pPr marL="0" indent="0">
              <a:lnSpc>
                <a:spcPct val="150000"/>
              </a:lnSpc>
              <a:spcBef>
                <a:spcPts val="0"/>
              </a:spcBef>
              <a:buNone/>
            </a:pPr>
            <a:endParaRPr lang="en-AU" sz="2400" b="1" dirty="0">
              <a:solidFill>
                <a:schemeClr val="tx2">
                  <a:lumMod val="75000"/>
                </a:schemeClr>
              </a:solidFill>
              <a:latin typeface="Arial" panose="020B0604020202020204" pitchFamily="34" charset="0"/>
              <a:cs typeface="Arial" panose="020B0604020202020204" pitchFamily="34" charset="0"/>
            </a:endParaRPr>
          </a:p>
          <a:p>
            <a:pPr>
              <a:lnSpc>
                <a:spcPct val="150000"/>
              </a:lnSpc>
              <a:spcBef>
                <a:spcPts val="0"/>
              </a:spcBef>
            </a:pPr>
            <a:endParaRPr lang="en-US" sz="2200" b="1" baseline="30000" dirty="0">
              <a:latin typeface="Arial" panose="020B0604020202020204" pitchFamily="34" charset="0"/>
              <a:cs typeface="Arial" panose="020B0604020202020204" pitchFamily="34" charset="0"/>
            </a:endParaRPr>
          </a:p>
          <a:p>
            <a:pPr lvl="1">
              <a:lnSpc>
                <a:spcPct val="150000"/>
              </a:lnSpc>
              <a:spcBef>
                <a:spcPts val="0"/>
              </a:spcBef>
            </a:pPr>
            <a:endParaRPr lang="en-AU" sz="2200" dirty="0">
              <a:latin typeface="Arial" panose="020B0604020202020204" pitchFamily="34" charset="0"/>
              <a:cs typeface="Arial" panose="020B0604020202020204" pitchFamily="34" charset="0"/>
            </a:endParaRPr>
          </a:p>
          <a:p>
            <a:pPr>
              <a:lnSpc>
                <a:spcPct val="150000"/>
              </a:lnSpc>
              <a:spcBef>
                <a:spcPts val="0"/>
              </a:spcBef>
            </a:pPr>
            <a:endParaRPr lang="en-AU" sz="2200" dirty="0">
              <a:latin typeface="Arial" panose="020B0604020202020204" pitchFamily="34" charset="0"/>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5800" y="304801"/>
            <a:ext cx="8712200" cy="760095"/>
          </a:xfrm>
          <a:noFill/>
          <a:ln>
            <a:noFill/>
          </a:ln>
        </p:spPr>
        <p:txBody>
          <a:bodyPr>
            <a:normAutofit/>
          </a:bodyPr>
          <a:lstStyle/>
          <a:p>
            <a:r>
              <a:rPr lang="en-US" sz="3200" b="1" dirty="0" err="1">
                <a:solidFill>
                  <a:schemeClr val="tx2">
                    <a:lumMod val="75000"/>
                  </a:schemeClr>
                </a:solidFill>
                <a:latin typeface="Arial" panose="020B0604020202020204" pitchFamily="34" charset="0"/>
                <a:cs typeface="Arial" panose="020B0604020202020204" pitchFamily="34" charset="0"/>
              </a:rPr>
              <a:t>Diễn</a:t>
            </a:r>
            <a:r>
              <a:rPr lang="en-US" sz="3200" b="1" dirty="0">
                <a:solidFill>
                  <a:schemeClr val="tx2">
                    <a:lumMod val="75000"/>
                  </a:schemeClr>
                </a:solidFill>
                <a:latin typeface="Arial" panose="020B0604020202020204" pitchFamily="34" charset="0"/>
                <a:cs typeface="Arial" panose="020B0604020202020204" pitchFamily="34" charset="0"/>
              </a:rPr>
              <a:t> </a:t>
            </a:r>
            <a:r>
              <a:rPr lang="en-US" sz="3200" b="1" dirty="0" err="1">
                <a:solidFill>
                  <a:schemeClr val="tx2">
                    <a:lumMod val="75000"/>
                  </a:schemeClr>
                </a:solidFill>
                <a:latin typeface="Arial" panose="020B0604020202020204" pitchFamily="34" charset="0"/>
                <a:cs typeface="Arial" panose="020B0604020202020204" pitchFamily="34" charset="0"/>
              </a:rPr>
              <a:t>giải</a:t>
            </a:r>
            <a:r>
              <a:rPr lang="en-US" sz="3200" b="1" dirty="0">
                <a:solidFill>
                  <a:schemeClr val="tx2">
                    <a:lumMod val="75000"/>
                  </a:schemeClr>
                </a:solidFill>
                <a:latin typeface="Arial" panose="020B0604020202020204" pitchFamily="34" charset="0"/>
                <a:cs typeface="Arial" panose="020B0604020202020204" pitchFamily="34" charset="0"/>
              </a:rPr>
              <a:t> </a:t>
            </a:r>
            <a:r>
              <a:rPr lang="en-US" sz="3200" b="1" dirty="0" err="1">
                <a:solidFill>
                  <a:schemeClr val="tx2">
                    <a:lumMod val="75000"/>
                  </a:schemeClr>
                </a:solidFill>
                <a:latin typeface="Arial" panose="020B0604020202020204" pitchFamily="34" charset="0"/>
                <a:cs typeface="Arial" panose="020B0604020202020204" pitchFamily="34" charset="0"/>
              </a:rPr>
              <a:t>các</a:t>
            </a:r>
            <a:r>
              <a:rPr lang="en-US" sz="3200" b="1" dirty="0">
                <a:solidFill>
                  <a:schemeClr val="tx2">
                    <a:lumMod val="75000"/>
                  </a:schemeClr>
                </a:solidFill>
                <a:latin typeface="Arial" panose="020B0604020202020204" pitchFamily="34" charset="0"/>
                <a:cs typeface="Arial" panose="020B0604020202020204" pitchFamily="34" charset="0"/>
              </a:rPr>
              <a:t> </a:t>
            </a:r>
            <a:r>
              <a:rPr lang="en-US" sz="3200" b="1" dirty="0" err="1">
                <a:solidFill>
                  <a:schemeClr val="tx2">
                    <a:lumMod val="75000"/>
                  </a:schemeClr>
                </a:solidFill>
                <a:latin typeface="Arial" panose="020B0604020202020204" pitchFamily="34" charset="0"/>
                <a:cs typeface="Arial" panose="020B0604020202020204" pitchFamily="34" charset="0"/>
              </a:rPr>
              <a:t>dấu</a:t>
            </a:r>
            <a:r>
              <a:rPr lang="en-US" sz="3200" b="1" dirty="0">
                <a:solidFill>
                  <a:schemeClr val="tx2">
                    <a:lumMod val="75000"/>
                  </a:schemeClr>
                </a:solidFill>
                <a:latin typeface="Arial" panose="020B0604020202020204" pitchFamily="34" charset="0"/>
                <a:cs typeface="Arial" panose="020B0604020202020204" pitchFamily="34" charset="0"/>
              </a:rPr>
              <a:t> </a:t>
            </a:r>
            <a:r>
              <a:rPr lang="en-US" sz="3200" b="1" dirty="0" err="1">
                <a:solidFill>
                  <a:schemeClr val="tx2">
                    <a:lumMod val="75000"/>
                  </a:schemeClr>
                </a:solidFill>
                <a:latin typeface="Arial" panose="020B0604020202020204" pitchFamily="34" charset="0"/>
                <a:cs typeface="Arial" panose="020B0604020202020204" pitchFamily="34" charset="0"/>
              </a:rPr>
              <a:t>ấn</a:t>
            </a:r>
            <a:r>
              <a:rPr lang="en-US" sz="3200" b="1" dirty="0">
                <a:solidFill>
                  <a:schemeClr val="tx2">
                    <a:lumMod val="75000"/>
                  </a:schemeClr>
                </a:solidFill>
                <a:latin typeface="Arial" panose="020B0604020202020204" pitchFamily="34" charset="0"/>
                <a:cs typeface="Arial" panose="020B0604020202020204" pitchFamily="34" charset="0"/>
              </a:rPr>
              <a:t> </a:t>
            </a:r>
            <a:r>
              <a:rPr lang="en-US" sz="3200" b="1" dirty="0" err="1">
                <a:solidFill>
                  <a:schemeClr val="tx2">
                    <a:lumMod val="75000"/>
                  </a:schemeClr>
                </a:solidFill>
                <a:latin typeface="Arial" panose="020B0604020202020204" pitchFamily="34" charset="0"/>
                <a:cs typeface="Arial" panose="020B0604020202020204" pitchFamily="34" charset="0"/>
              </a:rPr>
              <a:t>viêm</a:t>
            </a:r>
            <a:r>
              <a:rPr lang="en-US" sz="3200" b="1" dirty="0">
                <a:solidFill>
                  <a:schemeClr val="tx2">
                    <a:lumMod val="75000"/>
                  </a:schemeClr>
                </a:solidFill>
                <a:latin typeface="Arial" panose="020B0604020202020204" pitchFamily="34" charset="0"/>
                <a:cs typeface="Arial" panose="020B0604020202020204" pitchFamily="34" charset="0"/>
              </a:rPr>
              <a:t> </a:t>
            </a:r>
            <a:r>
              <a:rPr lang="en-US" sz="3200" b="1" dirty="0" err="1">
                <a:solidFill>
                  <a:schemeClr val="tx2">
                    <a:lumMod val="75000"/>
                  </a:schemeClr>
                </a:solidFill>
                <a:latin typeface="Arial" panose="020B0604020202020204" pitchFamily="34" charset="0"/>
                <a:cs typeface="Arial" panose="020B0604020202020204" pitchFamily="34" charset="0"/>
              </a:rPr>
              <a:t>gan</a:t>
            </a:r>
            <a:r>
              <a:rPr lang="en-US" sz="3200" b="1" dirty="0">
                <a:solidFill>
                  <a:schemeClr val="tx2">
                    <a:lumMod val="75000"/>
                  </a:schemeClr>
                </a:solidFill>
                <a:latin typeface="Arial" panose="020B0604020202020204" pitchFamily="34" charset="0"/>
                <a:cs typeface="Arial" panose="020B0604020202020204" pitchFamily="34" charset="0"/>
              </a:rPr>
              <a:t> vi </a:t>
            </a:r>
            <a:r>
              <a:rPr lang="en-US" sz="3200" b="1" dirty="0" err="1">
                <a:solidFill>
                  <a:schemeClr val="tx2">
                    <a:lumMod val="75000"/>
                  </a:schemeClr>
                </a:solidFill>
                <a:latin typeface="Arial" panose="020B0604020202020204" pitchFamily="34" charset="0"/>
                <a:cs typeface="Arial" panose="020B0604020202020204" pitchFamily="34" charset="0"/>
              </a:rPr>
              <a:t>rút</a:t>
            </a:r>
            <a:r>
              <a:rPr lang="en-US" sz="3200" b="1" dirty="0">
                <a:solidFill>
                  <a:schemeClr val="tx2">
                    <a:lumMod val="75000"/>
                  </a:schemeClr>
                </a:solidFill>
                <a:latin typeface="Arial" panose="020B0604020202020204" pitchFamily="34" charset="0"/>
                <a:cs typeface="Arial" panose="020B0604020202020204" pitchFamily="34" charset="0"/>
              </a:rPr>
              <a:t> B</a:t>
            </a:r>
            <a:endParaRPr lang="en-US" sz="3200" b="1" dirty="0"/>
          </a:p>
        </p:txBody>
      </p:sp>
      <p:graphicFrame>
        <p:nvGraphicFramePr>
          <p:cNvPr id="3" name="Table 2"/>
          <p:cNvGraphicFramePr>
            <a:graphicFrameLocks noGrp="1"/>
          </p:cNvGraphicFramePr>
          <p:nvPr>
            <p:extLst>
              <p:ext uri="{D42A27DB-BD31-4B8C-83A1-F6EECF244321}">
                <p14:modId xmlns:p14="http://schemas.microsoft.com/office/powerpoint/2010/main" val="2555271935"/>
              </p:ext>
            </p:extLst>
          </p:nvPr>
        </p:nvGraphicFramePr>
        <p:xfrm>
          <a:off x="817419" y="1063168"/>
          <a:ext cx="10737271" cy="5267490"/>
        </p:xfrm>
        <a:graphic>
          <a:graphicData uri="http://schemas.openxmlformats.org/drawingml/2006/table">
            <a:tbl>
              <a:tblPr firstRow="1" bandRow="1">
                <a:tableStyleId>{5C22544A-7EE6-4342-B048-85BDC9FD1C3A}</a:tableStyleId>
              </a:tblPr>
              <a:tblGrid>
                <a:gridCol w="1229677">
                  <a:extLst>
                    <a:ext uri="{9D8B030D-6E8A-4147-A177-3AD203B41FA5}">
                      <a16:colId xmlns:a16="http://schemas.microsoft.com/office/drawing/2014/main" val="20000"/>
                    </a:ext>
                  </a:extLst>
                </a:gridCol>
                <a:gridCol w="1103005">
                  <a:extLst>
                    <a:ext uri="{9D8B030D-6E8A-4147-A177-3AD203B41FA5}">
                      <a16:colId xmlns:a16="http://schemas.microsoft.com/office/drawing/2014/main" val="20001"/>
                    </a:ext>
                  </a:extLst>
                </a:gridCol>
                <a:gridCol w="1357544">
                  <a:extLst>
                    <a:ext uri="{9D8B030D-6E8A-4147-A177-3AD203B41FA5}">
                      <a16:colId xmlns:a16="http://schemas.microsoft.com/office/drawing/2014/main" val="20002"/>
                    </a:ext>
                  </a:extLst>
                </a:gridCol>
                <a:gridCol w="848467">
                  <a:extLst>
                    <a:ext uri="{9D8B030D-6E8A-4147-A177-3AD203B41FA5}">
                      <a16:colId xmlns:a16="http://schemas.microsoft.com/office/drawing/2014/main" val="20003"/>
                    </a:ext>
                  </a:extLst>
                </a:gridCol>
                <a:gridCol w="1063499">
                  <a:extLst>
                    <a:ext uri="{9D8B030D-6E8A-4147-A177-3AD203B41FA5}">
                      <a16:colId xmlns:a16="http://schemas.microsoft.com/office/drawing/2014/main" val="20004"/>
                    </a:ext>
                  </a:extLst>
                </a:gridCol>
                <a:gridCol w="1183768">
                  <a:extLst>
                    <a:ext uri="{9D8B030D-6E8A-4147-A177-3AD203B41FA5}">
                      <a16:colId xmlns:a16="http://schemas.microsoft.com/office/drawing/2014/main" val="20005"/>
                    </a:ext>
                  </a:extLst>
                </a:gridCol>
                <a:gridCol w="950211">
                  <a:extLst>
                    <a:ext uri="{9D8B030D-6E8A-4147-A177-3AD203B41FA5}">
                      <a16:colId xmlns:a16="http://schemas.microsoft.com/office/drawing/2014/main" val="20006"/>
                    </a:ext>
                  </a:extLst>
                </a:gridCol>
                <a:gridCol w="3001100">
                  <a:extLst>
                    <a:ext uri="{9D8B030D-6E8A-4147-A177-3AD203B41FA5}">
                      <a16:colId xmlns:a16="http://schemas.microsoft.com/office/drawing/2014/main" val="20007"/>
                    </a:ext>
                  </a:extLst>
                </a:gridCol>
              </a:tblGrid>
              <a:tr h="600949">
                <a:tc>
                  <a:txBody>
                    <a:bodyPr/>
                    <a:lstStyle/>
                    <a:p>
                      <a:r>
                        <a:rPr lang="en-US" sz="1800" dirty="0" err="1">
                          <a:solidFill>
                            <a:schemeClr val="bg1"/>
                          </a:solidFill>
                        </a:rPr>
                        <a:t>HBsAg</a:t>
                      </a:r>
                      <a:endParaRPr lang="en-GB" sz="1800" dirty="0">
                        <a:solidFill>
                          <a:schemeClr val="bg1"/>
                        </a:solidFill>
                      </a:endParaRPr>
                    </a:p>
                  </a:txBody>
                  <a:tcPr anchor="ctr"/>
                </a:tc>
                <a:tc>
                  <a:txBody>
                    <a:bodyPr/>
                    <a:lstStyle/>
                    <a:p>
                      <a:r>
                        <a:rPr lang="en-US" sz="1800" dirty="0">
                          <a:solidFill>
                            <a:schemeClr val="bg1"/>
                          </a:solidFill>
                        </a:rPr>
                        <a:t>Anti-HBs</a:t>
                      </a:r>
                      <a:endParaRPr lang="en-GB" sz="1800" dirty="0">
                        <a:solidFill>
                          <a:schemeClr val="bg1"/>
                        </a:solidFill>
                      </a:endParaRPr>
                    </a:p>
                  </a:txBody>
                  <a:tcPr anchor="ctr"/>
                </a:tc>
                <a:tc>
                  <a:txBody>
                    <a:bodyPr/>
                    <a:lstStyle/>
                    <a:p>
                      <a:r>
                        <a:rPr lang="en-US" sz="1800" dirty="0">
                          <a:solidFill>
                            <a:schemeClr val="bg1"/>
                          </a:solidFill>
                        </a:rPr>
                        <a:t>Anti-</a:t>
                      </a:r>
                      <a:r>
                        <a:rPr lang="en-US" sz="1800" dirty="0" err="1">
                          <a:solidFill>
                            <a:schemeClr val="bg1"/>
                          </a:solidFill>
                        </a:rPr>
                        <a:t>HBc</a:t>
                      </a:r>
                      <a:r>
                        <a:rPr lang="en-US" sz="1800" dirty="0">
                          <a:solidFill>
                            <a:schemeClr val="bg1"/>
                          </a:solidFill>
                        </a:rPr>
                        <a:t> IgM</a:t>
                      </a:r>
                      <a:endParaRPr lang="en-GB" sz="1800" dirty="0">
                        <a:solidFill>
                          <a:schemeClr val="bg1"/>
                        </a:solidFill>
                      </a:endParaRPr>
                    </a:p>
                  </a:txBody>
                  <a:tcPr anchor="ctr"/>
                </a:tc>
                <a:tc>
                  <a:txBody>
                    <a:bodyPr/>
                    <a:lstStyle/>
                    <a:p>
                      <a:r>
                        <a:rPr lang="en-US" sz="1800" dirty="0">
                          <a:solidFill>
                            <a:schemeClr val="bg1"/>
                          </a:solidFill>
                        </a:rPr>
                        <a:t>Anti-</a:t>
                      </a:r>
                      <a:r>
                        <a:rPr lang="en-US" sz="1800" dirty="0" err="1">
                          <a:solidFill>
                            <a:schemeClr val="bg1"/>
                          </a:solidFill>
                        </a:rPr>
                        <a:t>HBc</a:t>
                      </a:r>
                      <a:endParaRPr lang="en-GB" sz="1800" dirty="0">
                        <a:solidFill>
                          <a:schemeClr val="bg1"/>
                        </a:solidFill>
                      </a:endParaRPr>
                    </a:p>
                  </a:txBody>
                  <a:tcPr anchor="ctr"/>
                </a:tc>
                <a:tc>
                  <a:txBody>
                    <a:bodyPr/>
                    <a:lstStyle/>
                    <a:p>
                      <a:r>
                        <a:rPr lang="en-US" sz="1600" dirty="0" err="1">
                          <a:solidFill>
                            <a:schemeClr val="bg1"/>
                          </a:solidFill>
                        </a:rPr>
                        <a:t>HBeAg</a:t>
                      </a:r>
                      <a:endParaRPr lang="en-GB" sz="1600" dirty="0">
                        <a:solidFill>
                          <a:schemeClr val="bg1"/>
                        </a:solidFill>
                      </a:endParaRPr>
                    </a:p>
                  </a:txBody>
                  <a:tcPr anchor="ctr"/>
                </a:tc>
                <a:tc>
                  <a:txBody>
                    <a:bodyPr/>
                    <a:lstStyle/>
                    <a:p>
                      <a:r>
                        <a:rPr lang="en-US" sz="1800" dirty="0" err="1">
                          <a:solidFill>
                            <a:schemeClr val="bg1"/>
                          </a:solidFill>
                        </a:rPr>
                        <a:t>HBeAb</a:t>
                      </a:r>
                      <a:endParaRPr lang="en-GB" sz="1800" dirty="0">
                        <a:solidFill>
                          <a:schemeClr val="bg1"/>
                        </a:solidFill>
                      </a:endParaRPr>
                    </a:p>
                  </a:txBody>
                  <a:tcPr anchor="ctr"/>
                </a:tc>
                <a:tc>
                  <a:txBody>
                    <a:bodyPr/>
                    <a:lstStyle/>
                    <a:p>
                      <a:r>
                        <a:rPr lang="en-GB" sz="1800" dirty="0">
                          <a:solidFill>
                            <a:schemeClr val="bg1"/>
                          </a:solidFill>
                        </a:rPr>
                        <a:t>HBV</a:t>
                      </a:r>
                    </a:p>
                    <a:p>
                      <a:r>
                        <a:rPr lang="en-GB" sz="1800" dirty="0">
                          <a:solidFill>
                            <a:schemeClr val="bg1"/>
                          </a:solidFill>
                        </a:rPr>
                        <a:t>DNA</a:t>
                      </a:r>
                    </a:p>
                  </a:txBody>
                  <a:tcPr anchor="ctr"/>
                </a:tc>
                <a:tc>
                  <a:txBody>
                    <a:bodyPr/>
                    <a:lstStyle/>
                    <a:p>
                      <a:pPr algn="ctr"/>
                      <a:r>
                        <a:rPr lang="en-US" sz="1800" dirty="0" err="1"/>
                        <a:t>Diễn</a:t>
                      </a:r>
                      <a:r>
                        <a:rPr lang="en-US" sz="1800" baseline="0" dirty="0"/>
                        <a:t> </a:t>
                      </a:r>
                      <a:r>
                        <a:rPr lang="en-US" sz="1800" baseline="0" dirty="0" err="1"/>
                        <a:t>giải</a:t>
                      </a:r>
                      <a:endParaRPr lang="en-US" sz="1800" dirty="0"/>
                    </a:p>
                  </a:txBody>
                  <a:tcPr marL="68580" marR="68580"/>
                </a:tc>
                <a:extLst>
                  <a:ext uri="{0D108BD9-81ED-4DB2-BD59-A6C34878D82A}">
                    <a16:rowId xmlns:a16="http://schemas.microsoft.com/office/drawing/2014/main" val="10000"/>
                  </a:ext>
                </a:extLst>
              </a:tr>
              <a:tr h="343400">
                <a:tc gridSpan="8">
                  <a:txBody>
                    <a:bodyPr/>
                    <a:lstStyle/>
                    <a:p>
                      <a:r>
                        <a:rPr lang="en-US" sz="1800" b="1" dirty="0" err="1">
                          <a:solidFill>
                            <a:schemeClr val="tx1"/>
                          </a:solidFill>
                        </a:rPr>
                        <a:t>HBsAg</a:t>
                      </a:r>
                      <a:r>
                        <a:rPr lang="en-US" sz="1800" b="1" dirty="0">
                          <a:solidFill>
                            <a:schemeClr val="tx1"/>
                          </a:solidFill>
                        </a:rPr>
                        <a:t> </a:t>
                      </a:r>
                      <a:r>
                        <a:rPr lang="en-US" sz="1800" b="1" dirty="0" err="1">
                          <a:solidFill>
                            <a:schemeClr val="tx1"/>
                          </a:solidFill>
                        </a:rPr>
                        <a:t>âm</a:t>
                      </a:r>
                      <a:r>
                        <a:rPr lang="en-US" sz="1800" b="1" baseline="0" dirty="0">
                          <a:solidFill>
                            <a:schemeClr val="tx1"/>
                          </a:solidFill>
                        </a:rPr>
                        <a:t> </a:t>
                      </a:r>
                      <a:r>
                        <a:rPr lang="en-US" sz="1800" b="1" baseline="0" dirty="0" err="1">
                          <a:solidFill>
                            <a:schemeClr val="tx1"/>
                          </a:solidFill>
                        </a:rPr>
                        <a:t>tính</a:t>
                      </a:r>
                      <a:endParaRPr lang="en-GB" sz="1800" b="1" dirty="0">
                        <a:solidFill>
                          <a:schemeClr val="tx1"/>
                        </a:solidFill>
                      </a:endParaRPr>
                    </a:p>
                  </a:txBody>
                  <a:tcPr anchor="ctr">
                    <a:solidFill>
                      <a:schemeClr val="tx2">
                        <a:lumMod val="40000"/>
                        <a:lumOff val="60000"/>
                      </a:schemeClr>
                    </a:solidFill>
                  </a:tcPr>
                </a:tc>
                <a:tc hMerge="1">
                  <a:txBody>
                    <a:bodyPr/>
                    <a:lstStyle/>
                    <a:p>
                      <a:endParaRPr lang="en-US"/>
                    </a:p>
                  </a:txBody>
                  <a:tcPr anchor="ctr">
                    <a:solidFill>
                      <a:schemeClr val="tx2">
                        <a:lumMod val="40000"/>
                        <a:lumOff val="60000"/>
                      </a:schemeClr>
                    </a:solidFill>
                  </a:tcPr>
                </a:tc>
                <a:tc hMerge="1">
                  <a:txBody>
                    <a:bodyPr/>
                    <a:lstStyle/>
                    <a:p>
                      <a:endParaRPr lang="en-US"/>
                    </a:p>
                  </a:txBody>
                  <a:tcPr anchor="ctr">
                    <a:solidFill>
                      <a:schemeClr val="tx2">
                        <a:lumMod val="40000"/>
                        <a:lumOff val="60000"/>
                      </a:schemeClr>
                    </a:solidFill>
                  </a:tcPr>
                </a:tc>
                <a:tc hMerge="1">
                  <a:txBody>
                    <a:bodyPr/>
                    <a:lstStyle/>
                    <a:p>
                      <a:endParaRPr lang="en-US"/>
                    </a:p>
                  </a:txBody>
                  <a:tcPr anchor="ctr">
                    <a:solidFill>
                      <a:schemeClr val="tx2">
                        <a:lumMod val="40000"/>
                        <a:lumOff val="60000"/>
                      </a:schemeClr>
                    </a:solidFill>
                  </a:tcPr>
                </a:tc>
                <a:tc hMerge="1">
                  <a:txBody>
                    <a:bodyPr/>
                    <a:lstStyle/>
                    <a:p>
                      <a:endParaRPr lang="en-US"/>
                    </a:p>
                  </a:txBody>
                  <a:tcPr anchor="ctr">
                    <a:solidFill>
                      <a:schemeClr val="tx2">
                        <a:lumMod val="40000"/>
                        <a:lumOff val="60000"/>
                      </a:schemeClr>
                    </a:solidFill>
                  </a:tcPr>
                </a:tc>
                <a:tc hMerge="1">
                  <a:txBody>
                    <a:bodyPr/>
                    <a:lstStyle/>
                    <a:p>
                      <a:endParaRPr lang="en-US"/>
                    </a:p>
                  </a:txBody>
                  <a:tcPr anchor="ctr">
                    <a:solidFill>
                      <a:schemeClr val="tx2">
                        <a:lumMod val="40000"/>
                        <a:lumOff val="60000"/>
                      </a:schemeClr>
                    </a:solidFill>
                  </a:tcPr>
                </a:tc>
                <a:tc hMerge="1">
                  <a:txBody>
                    <a:bodyPr/>
                    <a:lstStyle/>
                    <a:p>
                      <a:endParaRPr lang="en-US"/>
                    </a:p>
                  </a:txBody>
                  <a:tcPr anchor="ctr">
                    <a:solidFill>
                      <a:schemeClr val="tx2">
                        <a:lumMod val="40000"/>
                        <a:lumOff val="60000"/>
                      </a:schemeClr>
                    </a:solidFill>
                  </a:tcPr>
                </a:tc>
                <a:tc hMerge="1">
                  <a:txBody>
                    <a:bodyPr/>
                    <a:lstStyle/>
                    <a:p>
                      <a:endParaRPr lang="en-US"/>
                    </a:p>
                  </a:txBody>
                  <a:tcPr anchor="ctr">
                    <a:solidFill>
                      <a:schemeClr val="tx2">
                        <a:lumMod val="40000"/>
                        <a:lumOff val="60000"/>
                      </a:schemeClr>
                    </a:solidFill>
                  </a:tcPr>
                </a:tc>
                <a:extLst>
                  <a:ext uri="{0D108BD9-81ED-4DB2-BD59-A6C34878D82A}">
                    <a16:rowId xmlns:a16="http://schemas.microsoft.com/office/drawing/2014/main" val="10001"/>
                  </a:ext>
                </a:extLst>
              </a:tr>
              <a:tr h="343400">
                <a:tc>
                  <a:txBody>
                    <a:bodyPr/>
                    <a:lstStyle/>
                    <a:p>
                      <a:pPr algn="ctr"/>
                      <a:r>
                        <a:rPr lang="ja-JP" altLang="en-US" sz="1800" b="1" dirty="0">
                          <a:solidFill>
                            <a:schemeClr val="tx1"/>
                          </a:solidFill>
                        </a:rPr>
                        <a:t>－</a:t>
                      </a:r>
                      <a:endParaRPr lang="en-GB" sz="1800" b="1" dirty="0">
                        <a:solidFill>
                          <a:schemeClr val="tx1"/>
                        </a:solidFill>
                      </a:endParaRPr>
                    </a:p>
                  </a:txBody>
                  <a:tcPr anchor="ctr"/>
                </a:tc>
                <a:tc>
                  <a:txBody>
                    <a:bodyPr/>
                    <a:lstStyle/>
                    <a:p>
                      <a:pPr algn="ctr"/>
                      <a:r>
                        <a:rPr lang="ja-JP" altLang="en-US" sz="1800" b="1" dirty="0">
                          <a:solidFill>
                            <a:schemeClr val="tx1"/>
                          </a:solidFill>
                        </a:rPr>
                        <a:t>－</a:t>
                      </a: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endParaRPr lang="en-GB" sz="1800" dirty="0">
                        <a:solidFill>
                          <a:schemeClr val="tx1"/>
                        </a:solidFill>
                      </a:endParaRPr>
                    </a:p>
                  </a:txBody>
                  <a:tcPr anchor="ctr"/>
                </a:tc>
                <a:tc>
                  <a:txBody>
                    <a:bodyPr/>
                    <a:lstStyle/>
                    <a:p>
                      <a:pPr algn="ctr"/>
                      <a:r>
                        <a:rPr lang="ja-JP" altLang="en-US" sz="1800" b="1" dirty="0">
                          <a:solidFill>
                            <a:schemeClr val="tx1"/>
                          </a:solidFill>
                        </a:rPr>
                        <a:t>－</a:t>
                      </a: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endParaRPr lang="en-GB" sz="1800" dirty="0">
                        <a:solidFill>
                          <a:schemeClr val="tx1"/>
                        </a:solidFill>
                      </a:endParaRPr>
                    </a:p>
                  </a:txBody>
                  <a:tcPr anchor="ctr"/>
                </a:tc>
                <a:tc>
                  <a:txBody>
                    <a:bodyPr/>
                    <a:lstStyle/>
                    <a:p>
                      <a:r>
                        <a:rPr lang="en-US" sz="1600" dirty="0" err="1">
                          <a:solidFill>
                            <a:schemeClr val="tx1"/>
                          </a:solidFill>
                        </a:rPr>
                        <a:t>Chưa</a:t>
                      </a:r>
                      <a:r>
                        <a:rPr lang="en-US" sz="1600" baseline="0" dirty="0">
                          <a:solidFill>
                            <a:schemeClr val="tx1"/>
                          </a:solidFill>
                        </a:rPr>
                        <a:t> </a:t>
                      </a:r>
                      <a:r>
                        <a:rPr lang="en-US" sz="1600" baseline="0" dirty="0" err="1">
                          <a:solidFill>
                            <a:schemeClr val="tx1"/>
                          </a:solidFill>
                        </a:rPr>
                        <a:t>nhiễm</a:t>
                      </a:r>
                      <a:r>
                        <a:rPr lang="en-US" sz="1600" baseline="0" dirty="0">
                          <a:solidFill>
                            <a:schemeClr val="tx1"/>
                          </a:solidFill>
                        </a:rPr>
                        <a:t> </a:t>
                      </a:r>
                      <a:r>
                        <a:rPr lang="en-US" sz="1600" baseline="0" dirty="0" err="1">
                          <a:solidFill>
                            <a:schemeClr val="tx1"/>
                          </a:solidFill>
                        </a:rPr>
                        <a:t>bao</a:t>
                      </a:r>
                      <a:r>
                        <a:rPr lang="en-US" sz="1600" baseline="0" dirty="0">
                          <a:solidFill>
                            <a:schemeClr val="tx1"/>
                          </a:solidFill>
                        </a:rPr>
                        <a:t> </a:t>
                      </a:r>
                      <a:r>
                        <a:rPr lang="en-US" sz="1600" baseline="0" dirty="0" err="1">
                          <a:solidFill>
                            <a:schemeClr val="tx1"/>
                          </a:solidFill>
                        </a:rPr>
                        <a:t>giờ</a:t>
                      </a:r>
                      <a:endParaRPr lang="en-GB" sz="1600" dirty="0">
                        <a:solidFill>
                          <a:schemeClr val="tx1"/>
                        </a:solidFill>
                      </a:endParaRPr>
                    </a:p>
                  </a:txBody>
                  <a:tcPr anchor="ctr"/>
                </a:tc>
                <a:extLst>
                  <a:ext uri="{0D108BD9-81ED-4DB2-BD59-A6C34878D82A}">
                    <a16:rowId xmlns:a16="http://schemas.microsoft.com/office/drawing/2014/main" val="10002"/>
                  </a:ext>
                </a:extLst>
              </a:tr>
              <a:tr h="404794">
                <a:tc>
                  <a:txBody>
                    <a:bodyPr/>
                    <a:lstStyle/>
                    <a:p>
                      <a:pPr algn="ctr"/>
                      <a:r>
                        <a:rPr lang="ja-JP" altLang="en-US" sz="1800" b="1" dirty="0">
                          <a:solidFill>
                            <a:schemeClr val="tx1"/>
                          </a:solidFill>
                        </a:rPr>
                        <a:t>－</a:t>
                      </a:r>
                      <a:endParaRPr lang="en-GB" sz="1800" b="1" dirty="0">
                        <a:solidFill>
                          <a:schemeClr val="tx1"/>
                        </a:solidFill>
                      </a:endParaRPr>
                    </a:p>
                  </a:txBody>
                  <a:tcPr anchor="ctr"/>
                </a:tc>
                <a:tc>
                  <a:txBody>
                    <a:bodyPr/>
                    <a:lstStyle/>
                    <a:p>
                      <a:pPr algn="ctr"/>
                      <a:r>
                        <a:rPr lang="ja-JP" altLang="en-US" sz="1800" dirty="0">
                          <a:solidFill>
                            <a:schemeClr val="tx1"/>
                          </a:solidFill>
                        </a:rPr>
                        <a:t>＋</a:t>
                      </a: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endParaRPr lang="en-GB" sz="1800" dirty="0">
                        <a:solidFill>
                          <a:schemeClr val="tx1"/>
                        </a:solidFill>
                      </a:endParaRPr>
                    </a:p>
                  </a:txBody>
                  <a:tcPr anchor="ctr"/>
                </a:tc>
                <a:tc>
                  <a:txBody>
                    <a:bodyPr/>
                    <a:lstStyle/>
                    <a:p>
                      <a:pPr algn="ctr"/>
                      <a:r>
                        <a:rPr lang="ja-JP" altLang="en-US" sz="1800" b="1" dirty="0">
                          <a:solidFill>
                            <a:schemeClr val="tx1"/>
                          </a:solidFill>
                        </a:rPr>
                        <a:t>－</a:t>
                      </a: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endParaRPr lang="en-GB" sz="1800" dirty="0">
                        <a:solidFill>
                          <a:schemeClr val="tx1"/>
                        </a:solidFill>
                      </a:endParaRPr>
                    </a:p>
                  </a:txBody>
                  <a:tcPr anchor="ctr"/>
                </a:tc>
                <a:tc>
                  <a:txBody>
                    <a:bodyPr/>
                    <a:lstStyle/>
                    <a:p>
                      <a:r>
                        <a:rPr lang="en-US" altLang="ja-JP" sz="1600" dirty="0" err="1">
                          <a:solidFill>
                            <a:schemeClr val="tx1"/>
                          </a:solidFill>
                        </a:rPr>
                        <a:t>Có</a:t>
                      </a:r>
                      <a:r>
                        <a:rPr lang="en-US" altLang="ja-JP" sz="1600" baseline="0" dirty="0">
                          <a:solidFill>
                            <a:schemeClr val="tx1"/>
                          </a:solidFill>
                        </a:rPr>
                        <a:t> KT </a:t>
                      </a:r>
                      <a:r>
                        <a:rPr lang="en-US" altLang="ja-JP" sz="1600" baseline="0" dirty="0" err="1">
                          <a:solidFill>
                            <a:schemeClr val="tx1"/>
                          </a:solidFill>
                        </a:rPr>
                        <a:t>trung</a:t>
                      </a:r>
                      <a:r>
                        <a:rPr lang="en-US" altLang="ja-JP" sz="1600" baseline="0" dirty="0">
                          <a:solidFill>
                            <a:schemeClr val="tx1"/>
                          </a:solidFill>
                        </a:rPr>
                        <a:t> </a:t>
                      </a:r>
                      <a:r>
                        <a:rPr lang="en-US" altLang="ja-JP" sz="1600" baseline="0" dirty="0" err="1">
                          <a:solidFill>
                            <a:schemeClr val="tx1"/>
                          </a:solidFill>
                        </a:rPr>
                        <a:t>hòa</a:t>
                      </a:r>
                      <a:r>
                        <a:rPr lang="en-US" altLang="ja-JP" sz="1600" baseline="0" dirty="0">
                          <a:solidFill>
                            <a:schemeClr val="tx1"/>
                          </a:solidFill>
                        </a:rPr>
                        <a:t> do </a:t>
                      </a:r>
                      <a:r>
                        <a:rPr lang="en-US" altLang="ja-JP" sz="1600" baseline="0" dirty="0" err="1">
                          <a:solidFill>
                            <a:schemeClr val="tx1"/>
                          </a:solidFill>
                        </a:rPr>
                        <a:t>tiêm</a:t>
                      </a:r>
                      <a:r>
                        <a:rPr lang="en-US" altLang="ja-JP" sz="1600" baseline="0" dirty="0">
                          <a:solidFill>
                            <a:schemeClr val="tx1"/>
                          </a:solidFill>
                        </a:rPr>
                        <a:t> VX*</a:t>
                      </a:r>
                      <a:endParaRPr lang="en-GB" sz="1600" dirty="0">
                        <a:solidFill>
                          <a:schemeClr val="tx1"/>
                        </a:solidFill>
                      </a:endParaRPr>
                    </a:p>
                  </a:txBody>
                  <a:tcPr anchor="ctr"/>
                </a:tc>
                <a:extLst>
                  <a:ext uri="{0D108BD9-81ED-4DB2-BD59-A6C34878D82A}">
                    <a16:rowId xmlns:a16="http://schemas.microsoft.com/office/drawing/2014/main" val="10003"/>
                  </a:ext>
                </a:extLst>
              </a:tr>
              <a:tr h="600949">
                <a:tc>
                  <a:txBody>
                    <a:bodyPr/>
                    <a:lstStyle/>
                    <a:p>
                      <a:pPr marL="0" marR="0" indent="0" algn="ctr" defTabSz="913765" rtl="0" eaLnBrk="1" fontAlgn="auto" latinLnBrk="0" hangingPunct="1">
                        <a:lnSpc>
                          <a:spcPct val="100000"/>
                        </a:lnSpc>
                        <a:spcBef>
                          <a:spcPts val="0"/>
                        </a:spcBef>
                        <a:spcAft>
                          <a:spcPts val="0"/>
                        </a:spcAft>
                        <a:buClrTx/>
                        <a:buSzTx/>
                        <a:buFontTx/>
                        <a:buNone/>
                        <a:defRPr/>
                      </a:pPr>
                      <a:r>
                        <a:rPr lang="ja-JP" altLang="en-US" sz="1800" b="1" dirty="0">
                          <a:solidFill>
                            <a:schemeClr val="tx1"/>
                          </a:solidFill>
                        </a:rPr>
                        <a:t>－</a:t>
                      </a:r>
                      <a:endParaRPr lang="en-GB" sz="1800" b="1" dirty="0">
                        <a:solidFill>
                          <a:schemeClr val="tx1"/>
                        </a:solidFill>
                      </a:endParaRPr>
                    </a:p>
                  </a:txBody>
                  <a:tcPr anchor="ctr"/>
                </a:tc>
                <a:tc>
                  <a:txBody>
                    <a:bodyPr/>
                    <a:lstStyle/>
                    <a:p>
                      <a:pPr algn="ctr"/>
                      <a:r>
                        <a:rPr lang="ja-JP" altLang="en-US" sz="1800" dirty="0">
                          <a:solidFill>
                            <a:schemeClr val="tx1"/>
                          </a:solidFill>
                        </a:rPr>
                        <a:t>＋</a:t>
                      </a: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r>
                        <a:rPr lang="ja-JP" altLang="en-US" sz="1800" dirty="0">
                          <a:solidFill>
                            <a:schemeClr val="tx1"/>
                          </a:solidFill>
                        </a:rPr>
                        <a:t>＋</a:t>
                      </a:r>
                      <a:endParaRPr lang="en-GB" sz="1800" b="1"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endParaRPr lang="en-GB" sz="1800" dirty="0">
                        <a:solidFill>
                          <a:schemeClr val="tx1"/>
                        </a:solidFill>
                      </a:endParaRPr>
                    </a:p>
                  </a:txBody>
                  <a:tcPr anchor="ctr"/>
                </a:tc>
                <a:tc>
                  <a:txBody>
                    <a:bodyPr/>
                    <a:lstStyle/>
                    <a:p>
                      <a:r>
                        <a:rPr lang="en-US" altLang="ja-JP" sz="1600" dirty="0" err="1">
                          <a:solidFill>
                            <a:schemeClr val="tx1"/>
                          </a:solidFill>
                        </a:rPr>
                        <a:t>Có</a:t>
                      </a:r>
                      <a:r>
                        <a:rPr lang="en-US" altLang="ja-JP" sz="1600" baseline="0" dirty="0">
                          <a:solidFill>
                            <a:schemeClr val="tx1"/>
                          </a:solidFill>
                        </a:rPr>
                        <a:t> KT </a:t>
                      </a:r>
                      <a:r>
                        <a:rPr lang="en-US" altLang="ja-JP" sz="1600" baseline="0" dirty="0" err="1">
                          <a:solidFill>
                            <a:schemeClr val="tx1"/>
                          </a:solidFill>
                        </a:rPr>
                        <a:t>trung</a:t>
                      </a:r>
                      <a:r>
                        <a:rPr lang="en-US" altLang="ja-JP" sz="1600" baseline="0" dirty="0">
                          <a:solidFill>
                            <a:schemeClr val="tx1"/>
                          </a:solidFill>
                        </a:rPr>
                        <a:t> </a:t>
                      </a:r>
                      <a:r>
                        <a:rPr lang="en-US" altLang="ja-JP" sz="1600" baseline="0" dirty="0" err="1">
                          <a:solidFill>
                            <a:schemeClr val="tx1"/>
                          </a:solidFill>
                        </a:rPr>
                        <a:t>hòa</a:t>
                      </a:r>
                      <a:r>
                        <a:rPr lang="en-US" altLang="ja-JP" sz="1600" baseline="0" dirty="0">
                          <a:solidFill>
                            <a:schemeClr val="tx1"/>
                          </a:solidFill>
                        </a:rPr>
                        <a:t>  </a:t>
                      </a:r>
                      <a:r>
                        <a:rPr lang="en-US" altLang="ja-JP" sz="1600" baseline="0" dirty="0" err="1">
                          <a:solidFill>
                            <a:schemeClr val="tx1"/>
                          </a:solidFill>
                        </a:rPr>
                        <a:t>sau</a:t>
                      </a:r>
                      <a:r>
                        <a:rPr lang="en-US" altLang="ja-JP" sz="1600" baseline="0" dirty="0">
                          <a:solidFill>
                            <a:schemeClr val="tx1"/>
                          </a:solidFill>
                        </a:rPr>
                        <a:t> </a:t>
                      </a:r>
                      <a:r>
                        <a:rPr lang="en-US" altLang="ja-JP" sz="1600" baseline="0" dirty="0" err="1">
                          <a:solidFill>
                            <a:schemeClr val="tx1"/>
                          </a:solidFill>
                        </a:rPr>
                        <a:t>nhiễm</a:t>
                      </a:r>
                      <a:r>
                        <a:rPr lang="en-US" altLang="ja-JP" sz="1600" baseline="0" dirty="0">
                          <a:solidFill>
                            <a:schemeClr val="tx1"/>
                          </a:solidFill>
                        </a:rPr>
                        <a:t> vi </a:t>
                      </a:r>
                      <a:r>
                        <a:rPr lang="en-US" altLang="ja-JP" sz="1600" baseline="0" dirty="0" err="1">
                          <a:solidFill>
                            <a:schemeClr val="tx1"/>
                          </a:solidFill>
                        </a:rPr>
                        <a:t>rút</a:t>
                      </a:r>
                      <a:r>
                        <a:rPr lang="en-US" altLang="ja-JP" sz="1600" baseline="0" dirty="0">
                          <a:solidFill>
                            <a:schemeClr val="tx1"/>
                          </a:solidFill>
                        </a:rPr>
                        <a:t> </a:t>
                      </a:r>
                      <a:endParaRPr lang="en-GB" sz="1600" dirty="0">
                        <a:solidFill>
                          <a:schemeClr val="tx1"/>
                        </a:solidFill>
                      </a:endParaRPr>
                    </a:p>
                  </a:txBody>
                  <a:tcPr anchor="ctr"/>
                </a:tc>
                <a:extLst>
                  <a:ext uri="{0D108BD9-81ED-4DB2-BD59-A6C34878D82A}">
                    <a16:rowId xmlns:a16="http://schemas.microsoft.com/office/drawing/2014/main" val="10004"/>
                  </a:ext>
                </a:extLst>
              </a:tr>
              <a:tr h="521889">
                <a:tc>
                  <a:txBody>
                    <a:bodyPr/>
                    <a:lstStyle/>
                    <a:p>
                      <a:pPr marL="0" marR="0" indent="0" algn="ctr" defTabSz="913765" rtl="0" eaLnBrk="1" fontAlgn="auto" latinLnBrk="0" hangingPunct="1">
                        <a:lnSpc>
                          <a:spcPct val="100000"/>
                        </a:lnSpc>
                        <a:spcBef>
                          <a:spcPts val="0"/>
                        </a:spcBef>
                        <a:spcAft>
                          <a:spcPts val="0"/>
                        </a:spcAft>
                        <a:buClrTx/>
                        <a:buSzTx/>
                        <a:buFontTx/>
                        <a:buNone/>
                        <a:defRPr/>
                      </a:pPr>
                      <a:r>
                        <a:rPr lang="en-GB" sz="1800" dirty="0">
                          <a:solidFill>
                            <a:schemeClr val="tx1"/>
                          </a:solidFill>
                        </a:rPr>
                        <a:t>-</a:t>
                      </a: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r>
                        <a:rPr lang="ja-JP" altLang="en-US" sz="1800" dirty="0">
                          <a:solidFill>
                            <a:schemeClr val="tx1"/>
                          </a:solidFill>
                        </a:rPr>
                        <a:t>＋</a:t>
                      </a: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r>
                        <a:rPr lang="ja-JP" altLang="en-US" sz="1800" dirty="0">
                          <a:solidFill>
                            <a:schemeClr val="tx1"/>
                          </a:solidFill>
                        </a:rPr>
                        <a:t>＋</a:t>
                      </a:r>
                      <a:endParaRPr lang="en-GB" sz="1800" dirty="0">
                        <a:solidFill>
                          <a:schemeClr val="tx1"/>
                        </a:solidFill>
                      </a:endParaRPr>
                    </a:p>
                  </a:txBody>
                  <a:tcPr anchor="ctr"/>
                </a:tc>
                <a:tc>
                  <a:txBody>
                    <a:bodyPr/>
                    <a:lstStyle/>
                    <a:p>
                      <a:r>
                        <a:rPr lang="en-GB" sz="1600" dirty="0" err="1">
                          <a:solidFill>
                            <a:schemeClr val="tx1"/>
                          </a:solidFill>
                        </a:rPr>
                        <a:t>Nhiễm</a:t>
                      </a:r>
                      <a:r>
                        <a:rPr lang="en-GB" sz="1600" dirty="0">
                          <a:solidFill>
                            <a:schemeClr val="tx1"/>
                          </a:solidFill>
                        </a:rPr>
                        <a:t> HBV </a:t>
                      </a:r>
                      <a:r>
                        <a:rPr lang="en-GB" sz="1600" dirty="0" err="1">
                          <a:solidFill>
                            <a:schemeClr val="tx1"/>
                          </a:solidFill>
                        </a:rPr>
                        <a:t>thể</a:t>
                      </a:r>
                      <a:r>
                        <a:rPr lang="en-GB" sz="1600" dirty="0">
                          <a:solidFill>
                            <a:schemeClr val="tx1"/>
                          </a:solidFill>
                        </a:rPr>
                        <a:t> </a:t>
                      </a:r>
                      <a:r>
                        <a:rPr lang="en-GB" sz="1600" dirty="0" err="1">
                          <a:solidFill>
                            <a:schemeClr val="tx1"/>
                          </a:solidFill>
                        </a:rPr>
                        <a:t>ẩn</a:t>
                      </a:r>
                      <a:endParaRPr lang="en-GB" sz="1600" dirty="0">
                        <a:solidFill>
                          <a:schemeClr val="tx1"/>
                        </a:solidFill>
                      </a:endParaRPr>
                    </a:p>
                  </a:txBody>
                  <a:tcPr anchor="ctr"/>
                </a:tc>
                <a:extLst>
                  <a:ext uri="{0D108BD9-81ED-4DB2-BD59-A6C34878D82A}">
                    <a16:rowId xmlns:a16="http://schemas.microsoft.com/office/drawing/2014/main" val="10005"/>
                  </a:ext>
                </a:extLst>
              </a:tr>
              <a:tr h="343400">
                <a:tc gridSpan="8">
                  <a:txBody>
                    <a:bodyPr/>
                    <a:lstStyle/>
                    <a:p>
                      <a:r>
                        <a:rPr lang="en-US" altLang="ja-JP" sz="1600" b="1" dirty="0" err="1">
                          <a:solidFill>
                            <a:schemeClr val="tx1"/>
                          </a:solidFill>
                        </a:rPr>
                        <a:t>HBsAg</a:t>
                      </a:r>
                      <a:r>
                        <a:rPr lang="en-US" altLang="ja-JP" sz="1600" b="1" dirty="0">
                          <a:solidFill>
                            <a:schemeClr val="tx1"/>
                          </a:solidFill>
                        </a:rPr>
                        <a:t> </a:t>
                      </a:r>
                      <a:r>
                        <a:rPr lang="en-US" altLang="ja-JP" sz="1600" b="1" dirty="0" err="1">
                          <a:solidFill>
                            <a:schemeClr val="tx1"/>
                          </a:solidFill>
                        </a:rPr>
                        <a:t>dương</a:t>
                      </a:r>
                      <a:r>
                        <a:rPr lang="en-US" altLang="ja-JP" sz="1600" b="1" baseline="0" dirty="0">
                          <a:solidFill>
                            <a:schemeClr val="tx1"/>
                          </a:solidFill>
                        </a:rPr>
                        <a:t> </a:t>
                      </a:r>
                      <a:r>
                        <a:rPr lang="en-US" altLang="ja-JP" sz="1600" b="1" baseline="0" dirty="0" err="1">
                          <a:solidFill>
                            <a:schemeClr val="tx1"/>
                          </a:solidFill>
                        </a:rPr>
                        <a:t>tính</a:t>
                      </a:r>
                      <a:endParaRPr lang="en-GB" sz="1600" b="1" dirty="0">
                        <a:solidFill>
                          <a:schemeClr val="tx1"/>
                        </a:solidFill>
                      </a:endParaRPr>
                    </a:p>
                  </a:txBody>
                  <a:tcPr anchor="ctr">
                    <a:solidFill>
                      <a:schemeClr val="tx2">
                        <a:lumMod val="40000"/>
                        <a:lumOff val="60000"/>
                      </a:schemeClr>
                    </a:solidFill>
                  </a:tcPr>
                </a:tc>
                <a:tc hMerge="1">
                  <a:txBody>
                    <a:bodyPr/>
                    <a:lstStyle/>
                    <a:p>
                      <a:endParaRPr lang="en-US"/>
                    </a:p>
                  </a:txBody>
                  <a:tcPr anchor="ctr">
                    <a:solidFill>
                      <a:schemeClr val="tx2">
                        <a:lumMod val="40000"/>
                        <a:lumOff val="60000"/>
                      </a:schemeClr>
                    </a:solidFill>
                  </a:tcPr>
                </a:tc>
                <a:tc hMerge="1">
                  <a:txBody>
                    <a:bodyPr/>
                    <a:lstStyle/>
                    <a:p>
                      <a:endParaRPr lang="en-US"/>
                    </a:p>
                  </a:txBody>
                  <a:tcPr anchor="ctr">
                    <a:solidFill>
                      <a:schemeClr val="tx2">
                        <a:lumMod val="40000"/>
                        <a:lumOff val="60000"/>
                      </a:schemeClr>
                    </a:solidFill>
                  </a:tcPr>
                </a:tc>
                <a:tc hMerge="1">
                  <a:txBody>
                    <a:bodyPr/>
                    <a:lstStyle/>
                    <a:p>
                      <a:endParaRPr lang="en-US"/>
                    </a:p>
                  </a:txBody>
                  <a:tcPr anchor="ctr">
                    <a:solidFill>
                      <a:schemeClr val="tx2">
                        <a:lumMod val="40000"/>
                        <a:lumOff val="60000"/>
                      </a:schemeClr>
                    </a:solidFill>
                  </a:tcPr>
                </a:tc>
                <a:tc hMerge="1">
                  <a:txBody>
                    <a:bodyPr/>
                    <a:lstStyle/>
                    <a:p>
                      <a:endParaRPr lang="en-US"/>
                    </a:p>
                  </a:txBody>
                  <a:tcPr anchor="ctr">
                    <a:solidFill>
                      <a:schemeClr val="tx2">
                        <a:lumMod val="40000"/>
                        <a:lumOff val="60000"/>
                      </a:schemeClr>
                    </a:solidFill>
                  </a:tcPr>
                </a:tc>
                <a:tc hMerge="1">
                  <a:txBody>
                    <a:bodyPr/>
                    <a:lstStyle/>
                    <a:p>
                      <a:endParaRPr lang="en-US"/>
                    </a:p>
                  </a:txBody>
                  <a:tcPr anchor="ctr">
                    <a:solidFill>
                      <a:schemeClr val="tx2">
                        <a:lumMod val="40000"/>
                        <a:lumOff val="60000"/>
                      </a:schemeClr>
                    </a:solidFill>
                  </a:tcPr>
                </a:tc>
                <a:tc hMerge="1">
                  <a:txBody>
                    <a:bodyPr/>
                    <a:lstStyle/>
                    <a:p>
                      <a:endParaRPr lang="en-US"/>
                    </a:p>
                  </a:txBody>
                  <a:tcPr anchor="ctr">
                    <a:solidFill>
                      <a:schemeClr val="tx2">
                        <a:lumMod val="40000"/>
                        <a:lumOff val="60000"/>
                      </a:schemeClr>
                    </a:solidFill>
                  </a:tcPr>
                </a:tc>
                <a:tc hMerge="1">
                  <a:txBody>
                    <a:bodyPr/>
                    <a:lstStyle/>
                    <a:p>
                      <a:endParaRPr lang="en-US"/>
                    </a:p>
                  </a:txBody>
                  <a:tcPr anchor="ctr">
                    <a:solidFill>
                      <a:schemeClr val="tx2">
                        <a:lumMod val="40000"/>
                        <a:lumOff val="60000"/>
                      </a:schemeClr>
                    </a:solidFill>
                  </a:tcPr>
                </a:tc>
                <a:extLst>
                  <a:ext uri="{0D108BD9-81ED-4DB2-BD59-A6C34878D82A}">
                    <a16:rowId xmlns:a16="http://schemas.microsoft.com/office/drawing/2014/main" val="10006"/>
                  </a:ext>
                </a:extLst>
              </a:tr>
              <a:tr h="600949">
                <a:tc>
                  <a:txBody>
                    <a:bodyPr/>
                    <a:lstStyle/>
                    <a:p>
                      <a:pPr marL="0" marR="0" indent="0" algn="ctr" defTabSz="913765" rtl="0" eaLnBrk="1" fontAlgn="auto" latinLnBrk="0" hangingPunct="1">
                        <a:lnSpc>
                          <a:spcPct val="100000"/>
                        </a:lnSpc>
                        <a:spcBef>
                          <a:spcPts val="0"/>
                        </a:spcBef>
                        <a:spcAft>
                          <a:spcPts val="0"/>
                        </a:spcAft>
                        <a:buClrTx/>
                        <a:buSzTx/>
                        <a:buFontTx/>
                        <a:buNone/>
                        <a:defRPr/>
                      </a:pPr>
                      <a:r>
                        <a:rPr lang="ja-JP" altLang="en-US" sz="1800" dirty="0">
                          <a:solidFill>
                            <a:schemeClr val="tx1"/>
                          </a:solidFill>
                        </a:rPr>
                        <a:t>＋</a:t>
                      </a: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r>
                        <a:rPr lang="ja-JP" altLang="en-US" sz="1800" b="1" dirty="0">
                          <a:solidFill>
                            <a:schemeClr val="tx1"/>
                          </a:solidFill>
                        </a:rPr>
                        <a:t>－</a:t>
                      </a:r>
                      <a:endParaRPr lang="en-GB" sz="1800" dirty="0">
                        <a:solidFill>
                          <a:schemeClr val="tx1"/>
                        </a:solidFill>
                      </a:endParaRPr>
                    </a:p>
                  </a:txBody>
                  <a:tcPr anchor="ctr"/>
                </a:tc>
                <a:tc>
                  <a:txBody>
                    <a:bodyPr/>
                    <a:lstStyle/>
                    <a:p>
                      <a:pPr algn="ctr"/>
                      <a:r>
                        <a:rPr lang="ja-JP" altLang="en-US" sz="1800" dirty="0">
                          <a:solidFill>
                            <a:schemeClr val="tx1"/>
                          </a:solidFill>
                        </a:rPr>
                        <a:t>＋</a:t>
                      </a:r>
                      <a:endParaRPr lang="en-GB" sz="1800" dirty="0">
                        <a:solidFill>
                          <a:schemeClr val="tx1"/>
                        </a:solidFill>
                      </a:endParaRPr>
                    </a:p>
                  </a:txBody>
                  <a:tcPr anchor="ctr"/>
                </a:tc>
                <a:tc>
                  <a:txBody>
                    <a:bodyPr/>
                    <a:lstStyle/>
                    <a:p>
                      <a:pPr algn="ctr"/>
                      <a:r>
                        <a:rPr lang="ja-JP" altLang="en-US" sz="1800" dirty="0">
                          <a:solidFill>
                            <a:schemeClr val="tx1"/>
                          </a:solidFill>
                        </a:rPr>
                        <a:t>＋</a:t>
                      </a: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endParaRPr lang="en-GB" sz="1800" dirty="0">
                        <a:solidFill>
                          <a:schemeClr val="tx1"/>
                        </a:solidFill>
                      </a:endParaRPr>
                    </a:p>
                  </a:txBody>
                  <a:tcPr anchor="ctr"/>
                </a:tc>
                <a:tc>
                  <a:txBody>
                    <a:bodyPr/>
                    <a:lstStyle/>
                    <a:p>
                      <a:r>
                        <a:rPr lang="en-US" altLang="ja-JP" sz="1600" dirty="0" err="1">
                          <a:solidFill>
                            <a:schemeClr val="tx1"/>
                          </a:solidFill>
                        </a:rPr>
                        <a:t>Nhiễm</a:t>
                      </a:r>
                      <a:r>
                        <a:rPr lang="en-US" altLang="ja-JP" sz="1600" baseline="0" dirty="0">
                          <a:solidFill>
                            <a:schemeClr val="tx1"/>
                          </a:solidFill>
                        </a:rPr>
                        <a:t> HBV </a:t>
                      </a:r>
                      <a:r>
                        <a:rPr lang="en-US" altLang="ja-JP" sz="1600" baseline="0" dirty="0" err="1">
                          <a:solidFill>
                            <a:schemeClr val="tx1"/>
                          </a:solidFill>
                        </a:rPr>
                        <a:t>cấp</a:t>
                      </a:r>
                      <a:endParaRPr lang="en-US" altLang="ja-JP" sz="1600" baseline="0" dirty="0">
                        <a:solidFill>
                          <a:schemeClr val="tx1"/>
                        </a:solidFill>
                      </a:endParaRPr>
                    </a:p>
                    <a:p>
                      <a:r>
                        <a:rPr lang="en-US" altLang="ja-JP" sz="1600" baseline="0" dirty="0">
                          <a:solidFill>
                            <a:schemeClr val="tx1"/>
                          </a:solidFill>
                        </a:rPr>
                        <a:t> (&lt;6 </a:t>
                      </a:r>
                      <a:r>
                        <a:rPr lang="en-US" altLang="ja-JP" sz="1600" baseline="0" dirty="0" err="1">
                          <a:solidFill>
                            <a:schemeClr val="tx1"/>
                          </a:solidFill>
                        </a:rPr>
                        <a:t>tháng</a:t>
                      </a:r>
                      <a:r>
                        <a:rPr lang="en-US" altLang="ja-JP" sz="1600" baseline="0" dirty="0">
                          <a:solidFill>
                            <a:schemeClr val="tx1"/>
                          </a:solidFill>
                        </a:rPr>
                        <a:t>) </a:t>
                      </a:r>
                      <a:r>
                        <a:rPr lang="en-US" altLang="ja-JP" sz="1600" baseline="0" dirty="0" err="1">
                          <a:solidFill>
                            <a:schemeClr val="tx1"/>
                          </a:solidFill>
                        </a:rPr>
                        <a:t>hoặc</a:t>
                      </a:r>
                      <a:r>
                        <a:rPr lang="en-US" altLang="ja-JP" sz="1600" baseline="0" dirty="0">
                          <a:solidFill>
                            <a:schemeClr val="tx1"/>
                          </a:solidFill>
                        </a:rPr>
                        <a:t> </a:t>
                      </a:r>
                      <a:r>
                        <a:rPr lang="en-US" altLang="ja-JP" sz="1600" baseline="0" dirty="0" err="1">
                          <a:solidFill>
                            <a:schemeClr val="tx1"/>
                          </a:solidFill>
                        </a:rPr>
                        <a:t>đợt</a:t>
                      </a:r>
                      <a:r>
                        <a:rPr lang="en-US" altLang="ja-JP" sz="1600" baseline="0" dirty="0">
                          <a:solidFill>
                            <a:schemeClr val="tx1"/>
                          </a:solidFill>
                        </a:rPr>
                        <a:t> </a:t>
                      </a:r>
                      <a:r>
                        <a:rPr lang="en-US" altLang="ja-JP" sz="1600" baseline="0" dirty="0" err="1">
                          <a:solidFill>
                            <a:schemeClr val="tx1"/>
                          </a:solidFill>
                        </a:rPr>
                        <a:t>cấp</a:t>
                      </a:r>
                      <a:r>
                        <a:rPr lang="en-US" altLang="ja-JP" sz="1600" baseline="0" dirty="0">
                          <a:solidFill>
                            <a:schemeClr val="tx1"/>
                          </a:solidFill>
                        </a:rPr>
                        <a:t> VGB </a:t>
                      </a:r>
                      <a:r>
                        <a:rPr lang="en-US" altLang="ja-JP" sz="1600" baseline="0" dirty="0" err="1">
                          <a:solidFill>
                            <a:schemeClr val="tx1"/>
                          </a:solidFill>
                        </a:rPr>
                        <a:t>mạn</a:t>
                      </a:r>
                      <a:endParaRPr lang="en-GB" sz="1600" dirty="0">
                        <a:solidFill>
                          <a:schemeClr val="tx1"/>
                        </a:solidFill>
                      </a:endParaRPr>
                    </a:p>
                  </a:txBody>
                  <a:tcPr anchor="ctr"/>
                </a:tc>
                <a:extLst>
                  <a:ext uri="{0D108BD9-81ED-4DB2-BD59-A6C34878D82A}">
                    <a16:rowId xmlns:a16="http://schemas.microsoft.com/office/drawing/2014/main" val="10007"/>
                  </a:ext>
                </a:extLst>
              </a:tr>
              <a:tr h="600949">
                <a:tc>
                  <a:txBody>
                    <a:bodyPr/>
                    <a:lstStyle/>
                    <a:p>
                      <a:pPr marL="0" marR="0" indent="0" algn="ctr" defTabSz="913765" rtl="0" eaLnBrk="1" fontAlgn="auto" latinLnBrk="0" hangingPunct="1">
                        <a:lnSpc>
                          <a:spcPct val="100000"/>
                        </a:lnSpc>
                        <a:spcBef>
                          <a:spcPts val="0"/>
                        </a:spcBef>
                        <a:spcAft>
                          <a:spcPts val="0"/>
                        </a:spcAft>
                        <a:buClrTx/>
                        <a:buSzTx/>
                        <a:buFontTx/>
                        <a:buNone/>
                        <a:defRPr/>
                      </a:pPr>
                      <a:r>
                        <a:rPr lang="ja-JP" altLang="en-US" sz="1800" dirty="0">
                          <a:solidFill>
                            <a:schemeClr val="tx1"/>
                          </a:solidFill>
                        </a:rPr>
                        <a:t>＋</a:t>
                      </a: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r>
                        <a:rPr lang="ja-JP" altLang="en-US" sz="1800" b="1" dirty="0">
                          <a:solidFill>
                            <a:schemeClr val="tx1"/>
                          </a:solidFill>
                        </a:rPr>
                        <a:t>－</a:t>
                      </a: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r>
                        <a:rPr lang="ja-JP" altLang="en-US" sz="1800" b="1" dirty="0">
                          <a:solidFill>
                            <a:schemeClr val="tx1"/>
                          </a:solidFill>
                        </a:rPr>
                        <a:t>－</a:t>
                      </a: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r>
                        <a:rPr lang="ja-JP" altLang="en-US" sz="1800" dirty="0">
                          <a:solidFill>
                            <a:schemeClr val="tx1"/>
                          </a:solidFill>
                        </a:rPr>
                        <a:t>＋</a:t>
                      </a: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r>
                        <a:rPr lang="ja-JP" altLang="en-US" sz="1800" dirty="0">
                          <a:solidFill>
                            <a:schemeClr val="tx1"/>
                          </a:solidFill>
                        </a:rPr>
                        <a:t>＋</a:t>
                      </a: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r>
                        <a:rPr lang="ja-JP" altLang="en-US" sz="1800" b="1" dirty="0">
                          <a:solidFill>
                            <a:schemeClr val="tx1"/>
                          </a:solidFill>
                        </a:rPr>
                        <a:t>－</a:t>
                      </a:r>
                      <a:endParaRPr lang="en-GB" sz="1800" dirty="0">
                        <a:solidFill>
                          <a:schemeClr val="tx1"/>
                        </a:solidFill>
                      </a:endParaRPr>
                    </a:p>
                  </a:txBody>
                  <a:tcPr anchor="ctr"/>
                </a:tc>
                <a:tc>
                  <a:txBody>
                    <a:bodyPr/>
                    <a:lstStyle/>
                    <a:p>
                      <a:pPr algn="ctr"/>
                      <a:r>
                        <a:rPr lang="en-US" altLang="ja-JP" sz="1800" dirty="0">
                          <a:solidFill>
                            <a:schemeClr val="tx1"/>
                          </a:solidFill>
                        </a:rPr>
                        <a:t>Cao </a:t>
                      </a:r>
                      <a:endParaRPr lang="en-GB" sz="1800" dirty="0">
                        <a:solidFill>
                          <a:schemeClr val="tx1"/>
                        </a:solidFill>
                      </a:endParaRPr>
                    </a:p>
                  </a:txBody>
                  <a:tcPr anchor="ctr"/>
                </a:tc>
                <a:tc>
                  <a:txBody>
                    <a:bodyPr/>
                    <a:lstStyle/>
                    <a:p>
                      <a:r>
                        <a:rPr lang="en-US" altLang="ja-JP" sz="1600" dirty="0" err="1">
                          <a:solidFill>
                            <a:schemeClr val="tx1"/>
                          </a:solidFill>
                        </a:rPr>
                        <a:t>Nhiễm</a:t>
                      </a:r>
                      <a:r>
                        <a:rPr lang="en-US" altLang="ja-JP" sz="1600" baseline="0" dirty="0">
                          <a:solidFill>
                            <a:schemeClr val="tx1"/>
                          </a:solidFill>
                        </a:rPr>
                        <a:t>  HBV  </a:t>
                      </a:r>
                      <a:r>
                        <a:rPr lang="en-US" altLang="ja-JP" sz="1600" baseline="0" dirty="0" err="1">
                          <a:solidFill>
                            <a:schemeClr val="tx1"/>
                          </a:solidFill>
                        </a:rPr>
                        <a:t>mạn</a:t>
                      </a:r>
                      <a:r>
                        <a:rPr lang="en-US" altLang="ja-JP" sz="1600" baseline="0" dirty="0">
                          <a:solidFill>
                            <a:schemeClr val="tx1"/>
                          </a:solidFill>
                        </a:rPr>
                        <a:t>  </a:t>
                      </a:r>
                      <a:r>
                        <a:rPr lang="en-US" altLang="ja-JP" sz="1600" baseline="0" dirty="0" err="1">
                          <a:solidFill>
                            <a:schemeClr val="tx1"/>
                          </a:solidFill>
                        </a:rPr>
                        <a:t>với</a:t>
                      </a:r>
                      <a:r>
                        <a:rPr lang="en-US" altLang="ja-JP" sz="1600" baseline="0" dirty="0">
                          <a:solidFill>
                            <a:schemeClr val="tx1"/>
                          </a:solidFill>
                        </a:rPr>
                        <a:t> VL </a:t>
                      </a:r>
                      <a:r>
                        <a:rPr lang="en-US" altLang="ja-JP" sz="1600" baseline="0" dirty="0" err="1">
                          <a:solidFill>
                            <a:schemeClr val="tx1"/>
                          </a:solidFill>
                        </a:rPr>
                        <a:t>cao</a:t>
                      </a:r>
                      <a:endParaRPr lang="en-GB" sz="1600" dirty="0">
                        <a:solidFill>
                          <a:schemeClr val="tx1"/>
                        </a:solidFill>
                      </a:endParaRPr>
                    </a:p>
                  </a:txBody>
                  <a:tcPr anchor="ctr"/>
                </a:tc>
                <a:extLst>
                  <a:ext uri="{0D108BD9-81ED-4DB2-BD59-A6C34878D82A}">
                    <a16:rowId xmlns:a16="http://schemas.microsoft.com/office/drawing/2014/main" val="10008"/>
                  </a:ext>
                </a:extLst>
              </a:tr>
              <a:tr h="600949">
                <a:tc>
                  <a:txBody>
                    <a:bodyPr/>
                    <a:lstStyle/>
                    <a:p>
                      <a:pPr marL="0" marR="0" indent="0" algn="ctr" defTabSz="913765" rtl="0" eaLnBrk="1" fontAlgn="auto" latinLnBrk="0" hangingPunct="1">
                        <a:lnSpc>
                          <a:spcPct val="100000"/>
                        </a:lnSpc>
                        <a:spcBef>
                          <a:spcPts val="0"/>
                        </a:spcBef>
                        <a:spcAft>
                          <a:spcPts val="0"/>
                        </a:spcAft>
                        <a:buClrTx/>
                        <a:buSzTx/>
                        <a:buFontTx/>
                        <a:buNone/>
                        <a:defRPr/>
                      </a:pPr>
                      <a:r>
                        <a:rPr lang="ja-JP" altLang="en-US" sz="1800" dirty="0">
                          <a:solidFill>
                            <a:schemeClr val="tx1"/>
                          </a:solidFill>
                        </a:rPr>
                        <a:t>＋</a:t>
                      </a: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r>
                        <a:rPr lang="ja-JP" altLang="en-US" sz="1800" b="1" dirty="0">
                          <a:solidFill>
                            <a:schemeClr val="tx1"/>
                          </a:solidFill>
                        </a:rPr>
                        <a:t>－</a:t>
                      </a: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r>
                        <a:rPr lang="ja-JP" altLang="en-US" sz="1800" b="1" dirty="0">
                          <a:solidFill>
                            <a:schemeClr val="tx1"/>
                          </a:solidFill>
                        </a:rPr>
                        <a:t>－</a:t>
                      </a: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r>
                        <a:rPr lang="ja-JP" altLang="en-US" sz="1800" dirty="0">
                          <a:solidFill>
                            <a:schemeClr val="tx1"/>
                          </a:solidFill>
                        </a:rPr>
                        <a:t>＋</a:t>
                      </a: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r>
                        <a:rPr lang="ja-JP" altLang="en-US" sz="1800" b="1" dirty="0">
                          <a:solidFill>
                            <a:schemeClr val="tx1"/>
                          </a:solidFill>
                        </a:rPr>
                        <a:t>－</a:t>
                      </a:r>
                      <a:endParaRPr lang="en-GB" sz="1800" dirty="0">
                        <a:solidFill>
                          <a:schemeClr val="tx1"/>
                        </a:solidFill>
                      </a:endParaRPr>
                    </a:p>
                  </a:txBody>
                  <a:tcPr anchor="ctr"/>
                </a:tc>
                <a:tc>
                  <a:txBody>
                    <a:bodyPr/>
                    <a:lstStyle/>
                    <a:p>
                      <a:pPr marL="0" marR="0" indent="0" algn="ctr" defTabSz="913765" rtl="0" eaLnBrk="1" fontAlgn="auto" latinLnBrk="0" hangingPunct="1">
                        <a:lnSpc>
                          <a:spcPct val="100000"/>
                        </a:lnSpc>
                        <a:spcBef>
                          <a:spcPts val="0"/>
                        </a:spcBef>
                        <a:spcAft>
                          <a:spcPts val="0"/>
                        </a:spcAft>
                        <a:buClrTx/>
                        <a:buSzTx/>
                        <a:buFontTx/>
                        <a:buNone/>
                        <a:defRPr/>
                      </a:pPr>
                      <a:r>
                        <a:rPr lang="ja-JP" altLang="en-US" sz="1800" dirty="0">
                          <a:solidFill>
                            <a:schemeClr val="tx1"/>
                          </a:solidFill>
                        </a:rPr>
                        <a:t>＋</a:t>
                      </a:r>
                      <a:endParaRPr lang="en-GB" sz="1800" dirty="0">
                        <a:solidFill>
                          <a:schemeClr val="tx1"/>
                        </a:solidFill>
                      </a:endParaRPr>
                    </a:p>
                  </a:txBody>
                  <a:tcPr anchor="ctr"/>
                </a:tc>
                <a:tc>
                  <a:txBody>
                    <a:bodyPr/>
                    <a:lstStyle/>
                    <a:p>
                      <a:pPr algn="ctr"/>
                      <a:r>
                        <a:rPr lang="en-US" altLang="ja-JP" sz="1800" dirty="0" err="1">
                          <a:solidFill>
                            <a:schemeClr val="tx1"/>
                          </a:solidFill>
                        </a:rPr>
                        <a:t>Thấp</a:t>
                      </a:r>
                      <a:endParaRPr lang="en-GB" sz="1800" dirty="0">
                        <a:solidFill>
                          <a:schemeClr val="tx1"/>
                        </a:solidFill>
                      </a:endParaRPr>
                    </a:p>
                  </a:txBody>
                  <a:tcPr anchor="ctr"/>
                </a:tc>
                <a:tc>
                  <a:txBody>
                    <a:bodyPr/>
                    <a:lstStyle/>
                    <a:p>
                      <a:r>
                        <a:rPr lang="en-US" altLang="ja-JP" sz="1600" dirty="0" err="1">
                          <a:solidFill>
                            <a:schemeClr val="tx1"/>
                          </a:solidFill>
                        </a:rPr>
                        <a:t>Nhiễm</a:t>
                      </a:r>
                      <a:r>
                        <a:rPr lang="en-US" altLang="ja-JP" sz="1600" baseline="0" dirty="0">
                          <a:solidFill>
                            <a:schemeClr val="tx1"/>
                          </a:solidFill>
                        </a:rPr>
                        <a:t>  HBV  </a:t>
                      </a:r>
                      <a:r>
                        <a:rPr lang="en-US" altLang="ja-JP" sz="1600" baseline="0" dirty="0" err="1">
                          <a:solidFill>
                            <a:schemeClr val="tx1"/>
                          </a:solidFill>
                        </a:rPr>
                        <a:t>mạn</a:t>
                      </a:r>
                      <a:r>
                        <a:rPr lang="en-US" altLang="ja-JP" sz="1600" baseline="0" dirty="0">
                          <a:solidFill>
                            <a:schemeClr val="tx1"/>
                          </a:solidFill>
                        </a:rPr>
                        <a:t>   </a:t>
                      </a:r>
                      <a:r>
                        <a:rPr lang="en-US" altLang="ja-JP" sz="1600" baseline="0" dirty="0" err="1">
                          <a:solidFill>
                            <a:schemeClr val="tx1"/>
                          </a:solidFill>
                        </a:rPr>
                        <a:t>với</a:t>
                      </a:r>
                      <a:r>
                        <a:rPr lang="en-US" altLang="ja-JP" sz="1600" baseline="0" dirty="0">
                          <a:solidFill>
                            <a:schemeClr val="tx1"/>
                          </a:solidFill>
                        </a:rPr>
                        <a:t> VL </a:t>
                      </a:r>
                      <a:r>
                        <a:rPr lang="en-US" altLang="ja-JP" sz="1600" baseline="0" dirty="0" err="1">
                          <a:solidFill>
                            <a:schemeClr val="tx1"/>
                          </a:solidFill>
                        </a:rPr>
                        <a:t>thấp</a:t>
                      </a:r>
                      <a:endParaRPr lang="en-GB" sz="1600" dirty="0">
                        <a:solidFill>
                          <a:schemeClr val="tx1"/>
                        </a:solidFill>
                      </a:endParaRPr>
                    </a:p>
                  </a:txBody>
                  <a:tcPr anchor="ctr"/>
                </a:tc>
                <a:extLst>
                  <a:ext uri="{0D108BD9-81ED-4DB2-BD59-A6C34878D82A}">
                    <a16:rowId xmlns:a16="http://schemas.microsoft.com/office/drawing/2014/main" val="10009"/>
                  </a:ext>
                </a:extLst>
              </a:tr>
            </a:tbl>
          </a:graphicData>
        </a:graphic>
      </p:graphicFrame>
      <p:sp>
        <p:nvSpPr>
          <p:cNvPr id="4" name="TextBox 3"/>
          <p:cNvSpPr txBox="1"/>
          <p:nvPr/>
        </p:nvSpPr>
        <p:spPr>
          <a:xfrm>
            <a:off x="1519451" y="6408215"/>
            <a:ext cx="9230476" cy="646331"/>
          </a:xfrm>
          <a:prstGeom prst="rect">
            <a:avLst/>
          </a:prstGeom>
          <a:noFill/>
        </p:spPr>
        <p:txBody>
          <a:bodyPr wrap="none" rtlCol="0">
            <a:spAutoFit/>
          </a:bodyPr>
          <a:lstStyle/>
          <a:p>
            <a:r>
              <a:rPr lang="en-AU" dirty="0"/>
              <a:t>*: </a:t>
            </a:r>
            <a:r>
              <a:rPr lang="en-US" i="1" dirty="0" err="1"/>
              <a:t>Nồng</a:t>
            </a:r>
            <a:r>
              <a:rPr lang="en-US" i="1" dirty="0"/>
              <a:t> </a:t>
            </a:r>
            <a:r>
              <a:rPr lang="en-US" i="1" dirty="0" err="1"/>
              <a:t>độ</a:t>
            </a:r>
            <a:r>
              <a:rPr lang="en-US" i="1" dirty="0"/>
              <a:t>  KT </a:t>
            </a:r>
            <a:r>
              <a:rPr lang="en-US" i="1" dirty="0" err="1"/>
              <a:t>trung</a:t>
            </a:r>
            <a:r>
              <a:rPr lang="en-US" i="1" dirty="0"/>
              <a:t> </a:t>
            </a:r>
            <a:r>
              <a:rPr lang="en-US" i="1" dirty="0" err="1"/>
              <a:t>hoà</a:t>
            </a:r>
            <a:r>
              <a:rPr lang="en-US" i="1" dirty="0"/>
              <a:t> do </a:t>
            </a:r>
            <a:r>
              <a:rPr lang="en-US" i="1" dirty="0" err="1"/>
              <a:t>tiêm</a:t>
            </a:r>
            <a:r>
              <a:rPr lang="en-US" i="1" dirty="0"/>
              <a:t> </a:t>
            </a:r>
            <a:r>
              <a:rPr lang="en-US" i="1" dirty="0" err="1"/>
              <a:t>vắc</a:t>
            </a:r>
            <a:r>
              <a:rPr lang="en-US" i="1" dirty="0"/>
              <a:t> </a:t>
            </a:r>
            <a:r>
              <a:rPr lang="en-US" i="1" dirty="0" err="1"/>
              <a:t>xin</a:t>
            </a:r>
            <a:r>
              <a:rPr lang="en-US" i="1" dirty="0"/>
              <a:t> </a:t>
            </a:r>
            <a:r>
              <a:rPr lang="en-US" i="1" dirty="0" err="1"/>
              <a:t>hoặc</a:t>
            </a:r>
            <a:r>
              <a:rPr lang="en-US" i="1" dirty="0"/>
              <a:t> </a:t>
            </a:r>
            <a:r>
              <a:rPr lang="en-US" i="1" dirty="0" err="1"/>
              <a:t>nhiễm</a:t>
            </a:r>
            <a:r>
              <a:rPr lang="en-US" i="1" dirty="0"/>
              <a:t> vi </a:t>
            </a:r>
            <a:r>
              <a:rPr lang="en-US" i="1" dirty="0" err="1"/>
              <a:t>rút</a:t>
            </a:r>
            <a:r>
              <a:rPr lang="en-US" i="1" dirty="0"/>
              <a:t> &gt; 10IU/ml </a:t>
            </a:r>
            <a:r>
              <a:rPr lang="en-US" i="1" dirty="0" err="1"/>
              <a:t>tạo</a:t>
            </a:r>
            <a:r>
              <a:rPr lang="en-US" i="1" dirty="0"/>
              <a:t> </a:t>
            </a:r>
            <a:r>
              <a:rPr lang="en-US" i="1" dirty="0" err="1"/>
              <a:t>được</a:t>
            </a:r>
            <a:r>
              <a:rPr lang="en-US" i="1" dirty="0"/>
              <a:t> </a:t>
            </a:r>
            <a:r>
              <a:rPr lang="en-US" i="1" dirty="0" err="1"/>
              <a:t>miễn</a:t>
            </a:r>
            <a:r>
              <a:rPr lang="en-US" i="1" dirty="0"/>
              <a:t> </a:t>
            </a:r>
            <a:r>
              <a:rPr lang="en-US" i="1" dirty="0" err="1"/>
              <a:t>dịch</a:t>
            </a:r>
            <a:r>
              <a:rPr lang="en-US" i="1" dirty="0"/>
              <a:t> </a:t>
            </a:r>
            <a:r>
              <a:rPr lang="en-US" i="1" dirty="0" err="1"/>
              <a:t>bảo</a:t>
            </a:r>
            <a:r>
              <a:rPr lang="en-US" i="1" dirty="0"/>
              <a:t> </a:t>
            </a:r>
            <a:r>
              <a:rPr lang="en-US" i="1" dirty="0" err="1"/>
              <a:t>vệ</a:t>
            </a:r>
            <a:endParaRPr lang="en-AU" dirty="0"/>
          </a:p>
          <a:p>
            <a:endParaRPr lang="en-A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0" y="0"/>
            <a:ext cx="7385372" cy="1143000"/>
          </a:xfrm>
        </p:spPr>
        <p:txBody>
          <a:bodyPr>
            <a:normAutofit/>
          </a:bodyPr>
          <a:lstStyle/>
          <a:p>
            <a:r>
              <a:rPr lang="en-AU" sz="2800" b="1" dirty="0" err="1"/>
              <a:t>Các</a:t>
            </a:r>
            <a:r>
              <a:rPr lang="en-AU" sz="2800" b="1" dirty="0"/>
              <a:t> </a:t>
            </a:r>
            <a:r>
              <a:rPr lang="en-AU" sz="2800" b="1" dirty="0" err="1"/>
              <a:t>giai</a:t>
            </a:r>
            <a:r>
              <a:rPr lang="en-AU" sz="2800" b="1" dirty="0"/>
              <a:t> </a:t>
            </a:r>
            <a:r>
              <a:rPr lang="en-AU" sz="2800" b="1" dirty="0" err="1"/>
              <a:t>đoạn</a:t>
            </a:r>
            <a:r>
              <a:rPr lang="en-AU" sz="2800" b="1" dirty="0"/>
              <a:t> </a:t>
            </a:r>
            <a:r>
              <a:rPr lang="en-AU" sz="2800" b="1" dirty="0" err="1"/>
              <a:t>diễn</a:t>
            </a:r>
            <a:r>
              <a:rPr lang="en-AU" sz="2800" b="1" dirty="0"/>
              <a:t> </a:t>
            </a:r>
            <a:r>
              <a:rPr lang="en-AU" sz="2800" b="1" dirty="0" err="1"/>
              <a:t>biễn</a:t>
            </a:r>
            <a:r>
              <a:rPr lang="en-AU" sz="2800" b="1" dirty="0"/>
              <a:t> </a:t>
            </a:r>
            <a:r>
              <a:rPr lang="en-AU" sz="2800" b="1" dirty="0" err="1"/>
              <a:t>của</a:t>
            </a:r>
            <a:r>
              <a:rPr lang="en-AU" sz="2800" b="1" dirty="0"/>
              <a:t> </a:t>
            </a:r>
            <a:r>
              <a:rPr lang="en-AU" sz="2800" b="1" dirty="0" err="1"/>
              <a:t>nhiễm</a:t>
            </a:r>
            <a:r>
              <a:rPr lang="en-AU" sz="2800" b="1" dirty="0"/>
              <a:t> HBV </a:t>
            </a:r>
            <a:r>
              <a:rPr lang="en-AU" sz="2800" b="1" dirty="0" err="1"/>
              <a:t>mạn</a:t>
            </a:r>
            <a:r>
              <a:rPr lang="en-AU" sz="2800" b="1" dirty="0"/>
              <a:t> </a:t>
            </a:r>
            <a:r>
              <a:rPr lang="en-AU" sz="2800" b="1" dirty="0" err="1"/>
              <a:t>tính</a:t>
            </a:r>
            <a:endParaRPr lang="en-AU" sz="2800" dirty="0"/>
          </a:p>
        </p:txBody>
      </p:sp>
      <p:graphicFrame>
        <p:nvGraphicFramePr>
          <p:cNvPr id="5" name="Content Placeholder 4"/>
          <p:cNvGraphicFramePr>
            <a:graphicFrameLocks noGrp="1"/>
          </p:cNvGraphicFramePr>
          <p:nvPr>
            <p:ph idx="1"/>
          </p:nvPr>
        </p:nvGraphicFramePr>
        <p:xfrm>
          <a:off x="1625825" y="4581129"/>
          <a:ext cx="8972524" cy="2087903"/>
        </p:xfrm>
        <a:graphic>
          <a:graphicData uri="http://schemas.openxmlformats.org/drawingml/2006/table">
            <a:tbl>
              <a:tblPr firstRow="1" bandRow="1">
                <a:tableStyleId>{5C22544A-7EE6-4342-B048-85BDC9FD1C3A}</a:tableStyleId>
              </a:tblPr>
              <a:tblGrid>
                <a:gridCol w="2114748">
                  <a:extLst>
                    <a:ext uri="{9D8B030D-6E8A-4147-A177-3AD203B41FA5}">
                      <a16:colId xmlns:a16="http://schemas.microsoft.com/office/drawing/2014/main" val="20000"/>
                    </a:ext>
                  </a:extLst>
                </a:gridCol>
                <a:gridCol w="2371514">
                  <a:extLst>
                    <a:ext uri="{9D8B030D-6E8A-4147-A177-3AD203B41FA5}">
                      <a16:colId xmlns:a16="http://schemas.microsoft.com/office/drawing/2014/main" val="20001"/>
                    </a:ext>
                  </a:extLst>
                </a:gridCol>
                <a:gridCol w="2092982">
                  <a:extLst>
                    <a:ext uri="{9D8B030D-6E8A-4147-A177-3AD203B41FA5}">
                      <a16:colId xmlns:a16="http://schemas.microsoft.com/office/drawing/2014/main" val="20002"/>
                    </a:ext>
                  </a:extLst>
                </a:gridCol>
                <a:gridCol w="2393280">
                  <a:extLst>
                    <a:ext uri="{9D8B030D-6E8A-4147-A177-3AD203B41FA5}">
                      <a16:colId xmlns:a16="http://schemas.microsoft.com/office/drawing/2014/main" val="20003"/>
                    </a:ext>
                  </a:extLst>
                </a:gridCol>
              </a:tblGrid>
              <a:tr h="1656184">
                <a:tc>
                  <a:txBody>
                    <a:bodyPr/>
                    <a:lstStyle/>
                    <a:p>
                      <a:r>
                        <a:rPr lang="en-AU" sz="1700" dirty="0" err="1">
                          <a:solidFill>
                            <a:schemeClr val="tx2">
                              <a:lumMod val="75000"/>
                            </a:schemeClr>
                          </a:solidFill>
                        </a:rPr>
                        <a:t>HBeAg</a:t>
                      </a:r>
                      <a:r>
                        <a:rPr lang="en-AU" sz="1700" baseline="0" dirty="0">
                          <a:solidFill>
                            <a:schemeClr val="tx2">
                              <a:lumMod val="75000"/>
                            </a:schemeClr>
                          </a:solidFill>
                        </a:rPr>
                        <a:t> (+)</a:t>
                      </a:r>
                    </a:p>
                    <a:p>
                      <a:r>
                        <a:rPr lang="en-AU" sz="1700" baseline="0" dirty="0">
                          <a:solidFill>
                            <a:schemeClr val="tx2">
                              <a:lumMod val="75000"/>
                            </a:schemeClr>
                          </a:solidFill>
                        </a:rPr>
                        <a:t>HBV DNA </a:t>
                      </a:r>
                      <a:r>
                        <a:rPr lang="en-AU" sz="1700" baseline="0" dirty="0" err="1">
                          <a:solidFill>
                            <a:schemeClr val="tx2">
                              <a:lumMod val="75000"/>
                            </a:schemeClr>
                          </a:solidFill>
                        </a:rPr>
                        <a:t>rất</a:t>
                      </a:r>
                      <a:r>
                        <a:rPr lang="en-AU" sz="1700" baseline="0" dirty="0">
                          <a:solidFill>
                            <a:schemeClr val="tx2">
                              <a:lumMod val="75000"/>
                            </a:schemeClr>
                          </a:solidFill>
                        </a:rPr>
                        <a:t> </a:t>
                      </a:r>
                      <a:r>
                        <a:rPr lang="en-AU" sz="1700" baseline="0" dirty="0" err="1">
                          <a:solidFill>
                            <a:schemeClr val="tx2">
                              <a:lumMod val="75000"/>
                            </a:schemeClr>
                          </a:solidFill>
                        </a:rPr>
                        <a:t>cao</a:t>
                      </a:r>
                      <a:r>
                        <a:rPr lang="en-AU" sz="1700" baseline="0" dirty="0">
                          <a:solidFill>
                            <a:schemeClr val="tx2">
                              <a:lumMod val="75000"/>
                            </a:schemeClr>
                          </a:solidFill>
                        </a:rPr>
                        <a:t>,</a:t>
                      </a:r>
                    </a:p>
                    <a:p>
                      <a:r>
                        <a:rPr lang="en-AU" sz="1700" baseline="0" dirty="0">
                          <a:solidFill>
                            <a:schemeClr val="tx2">
                              <a:lumMod val="75000"/>
                            </a:schemeClr>
                          </a:solidFill>
                        </a:rPr>
                        <a:t>ALT </a:t>
                      </a:r>
                      <a:r>
                        <a:rPr lang="en-AU" sz="1700" baseline="0" dirty="0" err="1">
                          <a:solidFill>
                            <a:schemeClr val="tx2">
                              <a:lumMod val="75000"/>
                            </a:schemeClr>
                          </a:solidFill>
                        </a:rPr>
                        <a:t>bình</a:t>
                      </a:r>
                      <a:r>
                        <a:rPr lang="en-AU" sz="1700" baseline="0" dirty="0">
                          <a:solidFill>
                            <a:schemeClr val="tx2">
                              <a:lumMod val="75000"/>
                            </a:schemeClr>
                          </a:solidFill>
                        </a:rPr>
                        <a:t> </a:t>
                      </a:r>
                      <a:r>
                        <a:rPr lang="en-AU" sz="1700" baseline="0" dirty="0" err="1">
                          <a:solidFill>
                            <a:schemeClr val="tx2">
                              <a:lumMod val="75000"/>
                            </a:schemeClr>
                          </a:solidFill>
                        </a:rPr>
                        <a:t>thường</a:t>
                      </a:r>
                      <a:endParaRPr lang="en-AU" sz="1700" baseline="0" dirty="0">
                        <a:solidFill>
                          <a:schemeClr val="tx2">
                            <a:lumMod val="75000"/>
                          </a:schemeClr>
                        </a:solidFill>
                      </a:endParaRPr>
                    </a:p>
                    <a:p>
                      <a:r>
                        <a:rPr lang="en-AU" sz="1700" baseline="0" dirty="0" err="1">
                          <a:solidFill>
                            <a:schemeClr val="tx2">
                              <a:lumMod val="75000"/>
                            </a:schemeClr>
                          </a:solidFill>
                        </a:rPr>
                        <a:t>Nguy</a:t>
                      </a:r>
                      <a:r>
                        <a:rPr lang="en-AU" sz="1700" baseline="0" dirty="0">
                          <a:solidFill>
                            <a:schemeClr val="tx2">
                              <a:lumMod val="75000"/>
                            </a:schemeClr>
                          </a:solidFill>
                        </a:rPr>
                        <a:t> </a:t>
                      </a:r>
                      <a:r>
                        <a:rPr lang="en-AU" sz="1700" baseline="0" dirty="0" err="1">
                          <a:solidFill>
                            <a:schemeClr val="tx2">
                              <a:lumMod val="75000"/>
                            </a:schemeClr>
                          </a:solidFill>
                        </a:rPr>
                        <a:t>cơ</a:t>
                      </a:r>
                      <a:r>
                        <a:rPr lang="en-AU" sz="1700" baseline="0" dirty="0">
                          <a:solidFill>
                            <a:schemeClr val="tx2">
                              <a:lumMod val="75000"/>
                            </a:schemeClr>
                          </a:solidFill>
                        </a:rPr>
                        <a:t> </a:t>
                      </a:r>
                      <a:r>
                        <a:rPr lang="en-AU" sz="1700" baseline="0" dirty="0" err="1">
                          <a:solidFill>
                            <a:schemeClr val="tx2">
                              <a:lumMod val="75000"/>
                            </a:schemeClr>
                          </a:solidFill>
                        </a:rPr>
                        <a:t>tiến</a:t>
                      </a:r>
                      <a:r>
                        <a:rPr lang="en-AU" sz="1700" baseline="0" dirty="0">
                          <a:solidFill>
                            <a:schemeClr val="tx2">
                              <a:lumMod val="75000"/>
                            </a:schemeClr>
                          </a:solidFill>
                        </a:rPr>
                        <a:t> </a:t>
                      </a:r>
                      <a:r>
                        <a:rPr lang="en-AU" sz="1700" baseline="0" dirty="0" err="1">
                          <a:solidFill>
                            <a:schemeClr val="tx2">
                              <a:lumMod val="75000"/>
                            </a:schemeClr>
                          </a:solidFill>
                        </a:rPr>
                        <a:t>triển</a:t>
                      </a:r>
                      <a:r>
                        <a:rPr lang="en-AU" sz="1700" baseline="0" dirty="0">
                          <a:solidFill>
                            <a:schemeClr val="tx2">
                              <a:lumMod val="75000"/>
                            </a:schemeClr>
                          </a:solidFill>
                        </a:rPr>
                        <a:t> </a:t>
                      </a:r>
                      <a:r>
                        <a:rPr lang="en-AU" sz="1700" baseline="0" dirty="0" err="1">
                          <a:solidFill>
                            <a:schemeClr val="tx2">
                              <a:lumMod val="75000"/>
                            </a:schemeClr>
                          </a:solidFill>
                        </a:rPr>
                        <a:t>xơ</a:t>
                      </a:r>
                      <a:r>
                        <a:rPr lang="en-AU" sz="1700" baseline="0" dirty="0">
                          <a:solidFill>
                            <a:schemeClr val="tx2">
                              <a:lumMod val="75000"/>
                            </a:schemeClr>
                          </a:solidFill>
                        </a:rPr>
                        <a:t> </a:t>
                      </a:r>
                      <a:r>
                        <a:rPr lang="en-AU" sz="1700" baseline="0" dirty="0" err="1">
                          <a:solidFill>
                            <a:schemeClr val="tx2">
                              <a:lumMod val="75000"/>
                            </a:schemeClr>
                          </a:solidFill>
                        </a:rPr>
                        <a:t>gan</a:t>
                      </a:r>
                      <a:r>
                        <a:rPr lang="en-AU" sz="1700" baseline="0" dirty="0">
                          <a:solidFill>
                            <a:schemeClr val="tx2">
                              <a:lumMod val="75000"/>
                            </a:schemeClr>
                          </a:solidFill>
                        </a:rPr>
                        <a:t>, HCC </a:t>
                      </a:r>
                      <a:r>
                        <a:rPr lang="en-AU" sz="1700" baseline="0" dirty="0" err="1">
                          <a:solidFill>
                            <a:schemeClr val="tx2">
                              <a:lumMod val="75000"/>
                            </a:schemeClr>
                          </a:solidFill>
                        </a:rPr>
                        <a:t>thấp</a:t>
                      </a:r>
                      <a:endParaRPr lang="en-AU" sz="1700" dirty="0">
                        <a:solidFill>
                          <a:schemeClr val="tx2">
                            <a:lumMod val="75000"/>
                          </a:schemeClr>
                        </a:solidFill>
                      </a:endParaRPr>
                    </a:p>
                  </a:txBody>
                  <a:tcPr>
                    <a:solidFill>
                      <a:schemeClr val="accent1">
                        <a:lumMod val="20000"/>
                        <a:lumOff val="80000"/>
                      </a:schemeClr>
                    </a:solidFill>
                  </a:tcPr>
                </a:tc>
                <a:tc>
                  <a:txBody>
                    <a:bodyPr/>
                    <a:lstStyle/>
                    <a:p>
                      <a:pPr marL="0" algn="l" defTabSz="914400" rtl="0" eaLnBrk="1" latinLnBrk="0" hangingPunct="1"/>
                      <a:r>
                        <a:rPr lang="en-AU" sz="1700" b="1" kern="1200" dirty="0" err="1">
                          <a:solidFill>
                            <a:schemeClr val="tx2">
                              <a:lumMod val="75000"/>
                            </a:schemeClr>
                          </a:solidFill>
                          <a:latin typeface="+mn-lt"/>
                          <a:ea typeface="+mn-ea"/>
                          <a:cs typeface="+mn-cs"/>
                        </a:rPr>
                        <a:t>HBeAg</a:t>
                      </a:r>
                      <a:r>
                        <a:rPr lang="en-AU" sz="1700" b="1" kern="1200" dirty="0">
                          <a:solidFill>
                            <a:schemeClr val="tx2">
                              <a:lumMod val="75000"/>
                            </a:schemeClr>
                          </a:solidFill>
                          <a:latin typeface="+mn-lt"/>
                          <a:ea typeface="+mn-ea"/>
                          <a:cs typeface="+mn-cs"/>
                        </a:rPr>
                        <a:t> (+)</a:t>
                      </a:r>
                    </a:p>
                    <a:p>
                      <a:pPr marL="0" algn="l" defTabSz="914400" rtl="0" eaLnBrk="1" latinLnBrk="0" hangingPunct="1"/>
                      <a:r>
                        <a:rPr lang="en-AU" sz="1700" b="1" kern="1200" dirty="0">
                          <a:solidFill>
                            <a:schemeClr val="tx2">
                              <a:lumMod val="75000"/>
                            </a:schemeClr>
                          </a:solidFill>
                          <a:latin typeface="+mn-lt"/>
                          <a:ea typeface="+mn-ea"/>
                          <a:cs typeface="+mn-cs"/>
                        </a:rPr>
                        <a:t>HBV DNA &gt;20.000 IU</a:t>
                      </a:r>
                    </a:p>
                    <a:p>
                      <a:pPr marL="0" algn="l" defTabSz="914400" rtl="0" eaLnBrk="1" latinLnBrk="0" hangingPunct="1"/>
                      <a:r>
                        <a:rPr lang="en-AU" sz="1700" b="1" kern="1200" dirty="0">
                          <a:solidFill>
                            <a:schemeClr val="tx2">
                              <a:lumMod val="75000"/>
                            </a:schemeClr>
                          </a:solidFill>
                          <a:latin typeface="+mn-lt"/>
                          <a:ea typeface="+mn-ea"/>
                          <a:cs typeface="+mn-cs"/>
                        </a:rPr>
                        <a:t>ALT </a:t>
                      </a:r>
                      <a:r>
                        <a:rPr lang="en-AU" sz="1700" b="1" kern="1200" dirty="0" err="1">
                          <a:solidFill>
                            <a:schemeClr val="tx2">
                              <a:lumMod val="75000"/>
                            </a:schemeClr>
                          </a:solidFill>
                          <a:latin typeface="+mn-lt"/>
                          <a:ea typeface="+mn-ea"/>
                          <a:cs typeface="+mn-cs"/>
                        </a:rPr>
                        <a:t>cao</a:t>
                      </a:r>
                      <a:endParaRPr lang="en-AU" sz="1700" b="1" kern="1200" dirty="0">
                        <a:solidFill>
                          <a:schemeClr val="tx2">
                            <a:lumMod val="75000"/>
                          </a:schemeClr>
                        </a:solidFill>
                        <a:latin typeface="+mn-lt"/>
                        <a:ea typeface="+mn-ea"/>
                        <a:cs typeface="+mn-cs"/>
                      </a:endParaRPr>
                    </a:p>
                    <a:p>
                      <a:pPr marL="0" algn="l" defTabSz="914400" rtl="0" eaLnBrk="1" latinLnBrk="0" hangingPunct="1"/>
                      <a:r>
                        <a:rPr lang="en-AU" sz="1700" b="1" kern="1200" dirty="0" err="1">
                          <a:solidFill>
                            <a:schemeClr val="tx2">
                              <a:lumMod val="75000"/>
                            </a:schemeClr>
                          </a:solidFill>
                          <a:latin typeface="+mn-lt"/>
                          <a:ea typeface="+mn-ea"/>
                          <a:cs typeface="+mn-cs"/>
                        </a:rPr>
                        <a:t>Nguy</a:t>
                      </a:r>
                      <a:r>
                        <a:rPr lang="en-AU" sz="1700" b="1" kern="1200" dirty="0">
                          <a:solidFill>
                            <a:schemeClr val="tx2">
                              <a:lumMod val="75000"/>
                            </a:schemeClr>
                          </a:solidFill>
                          <a:latin typeface="+mn-lt"/>
                          <a:ea typeface="+mn-ea"/>
                          <a:cs typeface="+mn-cs"/>
                        </a:rPr>
                        <a:t> </a:t>
                      </a:r>
                      <a:r>
                        <a:rPr lang="en-AU" sz="1700" b="1" kern="1200" dirty="0" err="1">
                          <a:solidFill>
                            <a:schemeClr val="tx2">
                              <a:lumMod val="75000"/>
                            </a:schemeClr>
                          </a:solidFill>
                          <a:latin typeface="+mn-lt"/>
                          <a:ea typeface="+mn-ea"/>
                          <a:cs typeface="+mn-cs"/>
                        </a:rPr>
                        <a:t>cơ</a:t>
                      </a:r>
                      <a:r>
                        <a:rPr lang="en-AU" sz="1700" b="1" kern="1200" dirty="0">
                          <a:solidFill>
                            <a:schemeClr val="tx2">
                              <a:lumMod val="75000"/>
                            </a:schemeClr>
                          </a:solidFill>
                          <a:latin typeface="+mn-lt"/>
                          <a:ea typeface="+mn-ea"/>
                          <a:cs typeface="+mn-cs"/>
                        </a:rPr>
                        <a:t> </a:t>
                      </a:r>
                      <a:r>
                        <a:rPr lang="en-AU" sz="1700" b="1" kern="1200" dirty="0" err="1">
                          <a:solidFill>
                            <a:schemeClr val="tx2">
                              <a:lumMod val="75000"/>
                            </a:schemeClr>
                          </a:solidFill>
                          <a:latin typeface="+mn-lt"/>
                          <a:ea typeface="+mn-ea"/>
                          <a:cs typeface="+mn-cs"/>
                        </a:rPr>
                        <a:t>tiến</a:t>
                      </a:r>
                      <a:r>
                        <a:rPr lang="en-AU" sz="1700" b="1" kern="1200" dirty="0">
                          <a:solidFill>
                            <a:schemeClr val="tx2">
                              <a:lumMod val="75000"/>
                            </a:schemeClr>
                          </a:solidFill>
                          <a:latin typeface="+mn-lt"/>
                          <a:ea typeface="+mn-ea"/>
                          <a:cs typeface="+mn-cs"/>
                        </a:rPr>
                        <a:t> </a:t>
                      </a:r>
                      <a:r>
                        <a:rPr lang="en-AU" sz="1700" b="1" kern="1200" dirty="0" err="1">
                          <a:solidFill>
                            <a:schemeClr val="tx2">
                              <a:lumMod val="75000"/>
                            </a:schemeClr>
                          </a:solidFill>
                          <a:latin typeface="+mn-lt"/>
                          <a:ea typeface="+mn-ea"/>
                          <a:cs typeface="+mn-cs"/>
                        </a:rPr>
                        <a:t>triển</a:t>
                      </a:r>
                      <a:r>
                        <a:rPr lang="en-AU" sz="1700" b="1" kern="1200" dirty="0">
                          <a:solidFill>
                            <a:schemeClr val="tx2">
                              <a:lumMod val="75000"/>
                            </a:schemeClr>
                          </a:solidFill>
                          <a:latin typeface="+mn-lt"/>
                          <a:ea typeface="+mn-ea"/>
                          <a:cs typeface="+mn-cs"/>
                        </a:rPr>
                        <a:t> </a:t>
                      </a:r>
                      <a:r>
                        <a:rPr lang="en-AU" sz="1700" b="1" kern="1200" dirty="0" err="1">
                          <a:solidFill>
                            <a:schemeClr val="tx2">
                              <a:lumMod val="75000"/>
                            </a:schemeClr>
                          </a:solidFill>
                          <a:latin typeface="+mn-lt"/>
                          <a:ea typeface="+mn-ea"/>
                          <a:cs typeface="+mn-cs"/>
                        </a:rPr>
                        <a:t>xơ</a:t>
                      </a:r>
                      <a:r>
                        <a:rPr lang="en-AU" sz="1700" b="1" kern="1200" dirty="0">
                          <a:solidFill>
                            <a:schemeClr val="tx2">
                              <a:lumMod val="75000"/>
                            </a:schemeClr>
                          </a:solidFill>
                          <a:latin typeface="+mn-lt"/>
                          <a:ea typeface="+mn-ea"/>
                          <a:cs typeface="+mn-cs"/>
                        </a:rPr>
                        <a:t> </a:t>
                      </a:r>
                      <a:r>
                        <a:rPr lang="en-AU" sz="1700" b="1" kern="1200" dirty="0" err="1">
                          <a:solidFill>
                            <a:schemeClr val="tx2">
                              <a:lumMod val="75000"/>
                            </a:schemeClr>
                          </a:solidFill>
                          <a:latin typeface="+mn-lt"/>
                          <a:ea typeface="+mn-ea"/>
                          <a:cs typeface="+mn-cs"/>
                        </a:rPr>
                        <a:t>gan</a:t>
                      </a:r>
                      <a:r>
                        <a:rPr lang="en-AU" sz="1700" b="1" kern="1200" dirty="0">
                          <a:solidFill>
                            <a:schemeClr val="tx2">
                              <a:lumMod val="75000"/>
                            </a:schemeClr>
                          </a:solidFill>
                          <a:latin typeface="+mn-lt"/>
                          <a:ea typeface="+mn-ea"/>
                          <a:cs typeface="+mn-cs"/>
                        </a:rPr>
                        <a:t>, HCC </a:t>
                      </a:r>
                      <a:r>
                        <a:rPr lang="en-AU" sz="1700" b="1" kern="1200" baseline="0" dirty="0">
                          <a:solidFill>
                            <a:schemeClr val="tx2">
                              <a:lumMod val="75000"/>
                            </a:schemeClr>
                          </a:solidFill>
                          <a:latin typeface="+mn-lt"/>
                          <a:ea typeface="+mn-ea"/>
                          <a:cs typeface="+mn-cs"/>
                        </a:rPr>
                        <a:t> </a:t>
                      </a:r>
                      <a:r>
                        <a:rPr lang="en-AU" sz="1700" b="1" kern="1200" baseline="0" dirty="0" err="1">
                          <a:solidFill>
                            <a:schemeClr val="tx2">
                              <a:lumMod val="75000"/>
                            </a:schemeClr>
                          </a:solidFill>
                          <a:latin typeface="+mn-lt"/>
                          <a:ea typeface="+mn-ea"/>
                          <a:cs typeface="+mn-cs"/>
                        </a:rPr>
                        <a:t>trung</a:t>
                      </a:r>
                      <a:r>
                        <a:rPr lang="en-AU" sz="1700" b="1" kern="1200" baseline="0" dirty="0">
                          <a:solidFill>
                            <a:schemeClr val="tx2">
                              <a:lumMod val="75000"/>
                            </a:schemeClr>
                          </a:solidFill>
                          <a:latin typeface="+mn-lt"/>
                          <a:ea typeface="+mn-ea"/>
                          <a:cs typeface="+mn-cs"/>
                        </a:rPr>
                        <a:t> </a:t>
                      </a:r>
                      <a:r>
                        <a:rPr lang="en-AU" sz="1700" b="1" kern="1200" baseline="0" dirty="0" err="1">
                          <a:solidFill>
                            <a:schemeClr val="tx2">
                              <a:lumMod val="75000"/>
                            </a:schemeClr>
                          </a:solidFill>
                          <a:latin typeface="+mn-lt"/>
                          <a:ea typeface="+mn-ea"/>
                          <a:cs typeface="+mn-cs"/>
                        </a:rPr>
                        <a:t>bình</a:t>
                      </a:r>
                      <a:r>
                        <a:rPr lang="en-AU" sz="1700" b="1" kern="1200" baseline="0" dirty="0">
                          <a:solidFill>
                            <a:schemeClr val="tx2">
                              <a:lumMod val="75000"/>
                            </a:schemeClr>
                          </a:solidFill>
                          <a:latin typeface="+mn-lt"/>
                          <a:ea typeface="+mn-ea"/>
                          <a:cs typeface="+mn-cs"/>
                        </a:rPr>
                        <a:t> </a:t>
                      </a:r>
                      <a:r>
                        <a:rPr lang="en-AU" sz="1700" b="1" kern="1200" baseline="0" dirty="0" err="1">
                          <a:solidFill>
                            <a:schemeClr val="tx2">
                              <a:lumMod val="75000"/>
                            </a:schemeClr>
                          </a:solidFill>
                          <a:latin typeface="+mn-lt"/>
                          <a:ea typeface="+mn-ea"/>
                          <a:cs typeface="+mn-cs"/>
                        </a:rPr>
                        <a:t>đến</a:t>
                      </a:r>
                      <a:r>
                        <a:rPr lang="en-AU" sz="1700" b="1" kern="1200" baseline="0" dirty="0">
                          <a:solidFill>
                            <a:schemeClr val="tx2">
                              <a:lumMod val="75000"/>
                            </a:schemeClr>
                          </a:solidFill>
                          <a:latin typeface="+mn-lt"/>
                          <a:ea typeface="+mn-ea"/>
                          <a:cs typeface="+mn-cs"/>
                        </a:rPr>
                        <a:t> </a:t>
                      </a:r>
                      <a:r>
                        <a:rPr lang="en-AU" sz="1700" b="1" kern="1200" baseline="0" dirty="0" err="1">
                          <a:solidFill>
                            <a:schemeClr val="tx2">
                              <a:lumMod val="75000"/>
                            </a:schemeClr>
                          </a:solidFill>
                          <a:latin typeface="+mn-lt"/>
                          <a:ea typeface="+mn-ea"/>
                          <a:cs typeface="+mn-cs"/>
                        </a:rPr>
                        <a:t>cao</a:t>
                      </a:r>
                      <a:endParaRPr lang="en-AU" sz="1700" b="1" kern="1200" dirty="0">
                        <a:solidFill>
                          <a:schemeClr val="tx2">
                            <a:lumMod val="75000"/>
                          </a:schemeClr>
                        </a:solidFill>
                        <a:latin typeface="+mn-lt"/>
                        <a:ea typeface="+mn-ea"/>
                        <a:cs typeface="+mn-cs"/>
                      </a:endParaRPr>
                    </a:p>
                  </a:txBody>
                  <a:tcPr>
                    <a:solidFill>
                      <a:schemeClr val="accent1">
                        <a:lumMod val="20000"/>
                        <a:lumOff val="80000"/>
                      </a:schemeClr>
                    </a:solidFill>
                  </a:tcPr>
                </a:tc>
                <a:tc>
                  <a:txBody>
                    <a:bodyPr/>
                    <a:lstStyle/>
                    <a:p>
                      <a:pPr marL="0" algn="l" defTabSz="914400" rtl="0" eaLnBrk="1" latinLnBrk="0" hangingPunct="1"/>
                      <a:r>
                        <a:rPr lang="en-AU" sz="1700" b="1" kern="1200" dirty="0" err="1">
                          <a:solidFill>
                            <a:schemeClr val="tx2">
                              <a:lumMod val="75000"/>
                            </a:schemeClr>
                          </a:solidFill>
                          <a:latin typeface="+mn-lt"/>
                          <a:ea typeface="+mn-ea"/>
                          <a:cs typeface="+mn-cs"/>
                        </a:rPr>
                        <a:t>HBeAg</a:t>
                      </a:r>
                      <a:r>
                        <a:rPr lang="en-AU" sz="1700" b="1" kern="1200" dirty="0">
                          <a:solidFill>
                            <a:schemeClr val="tx2">
                              <a:lumMod val="75000"/>
                            </a:schemeClr>
                          </a:solidFill>
                          <a:latin typeface="+mn-lt"/>
                          <a:ea typeface="+mn-ea"/>
                          <a:cs typeface="+mn-cs"/>
                        </a:rPr>
                        <a:t> (-)</a:t>
                      </a:r>
                    </a:p>
                    <a:p>
                      <a:pPr marL="0" algn="l" defTabSz="914400" rtl="0" eaLnBrk="1" latinLnBrk="0" hangingPunct="1"/>
                      <a:r>
                        <a:rPr lang="en-AU" sz="1700" b="1" kern="1200" dirty="0">
                          <a:solidFill>
                            <a:schemeClr val="tx2">
                              <a:lumMod val="75000"/>
                            </a:schemeClr>
                          </a:solidFill>
                          <a:latin typeface="+mn-lt"/>
                          <a:ea typeface="+mn-ea"/>
                          <a:cs typeface="+mn-cs"/>
                        </a:rPr>
                        <a:t>HBV DNA  &lt;2000 IU</a:t>
                      </a:r>
                    </a:p>
                    <a:p>
                      <a:pPr marL="0" algn="l" defTabSz="914400" rtl="0" eaLnBrk="1" latinLnBrk="0" hangingPunct="1"/>
                      <a:r>
                        <a:rPr lang="en-AU" sz="1700" b="1" kern="1200" dirty="0">
                          <a:solidFill>
                            <a:schemeClr val="tx2">
                              <a:lumMod val="75000"/>
                            </a:schemeClr>
                          </a:solidFill>
                          <a:latin typeface="+mn-lt"/>
                          <a:ea typeface="+mn-ea"/>
                          <a:cs typeface="+mn-cs"/>
                        </a:rPr>
                        <a:t>ALT </a:t>
                      </a:r>
                      <a:r>
                        <a:rPr lang="en-AU" sz="1700" b="1" kern="1200" dirty="0" err="1">
                          <a:solidFill>
                            <a:schemeClr val="tx2">
                              <a:lumMod val="75000"/>
                            </a:schemeClr>
                          </a:solidFill>
                          <a:latin typeface="+mn-lt"/>
                          <a:ea typeface="+mn-ea"/>
                          <a:cs typeface="+mn-cs"/>
                        </a:rPr>
                        <a:t>bình</a:t>
                      </a:r>
                      <a:r>
                        <a:rPr lang="en-AU" sz="1700" b="1" kern="1200" dirty="0">
                          <a:solidFill>
                            <a:schemeClr val="tx2">
                              <a:lumMod val="75000"/>
                            </a:schemeClr>
                          </a:solidFill>
                          <a:latin typeface="+mn-lt"/>
                          <a:ea typeface="+mn-ea"/>
                          <a:cs typeface="+mn-cs"/>
                        </a:rPr>
                        <a:t> </a:t>
                      </a:r>
                      <a:r>
                        <a:rPr lang="en-AU" sz="1700" b="1" kern="1200" dirty="0" err="1">
                          <a:solidFill>
                            <a:schemeClr val="tx2">
                              <a:lumMod val="75000"/>
                            </a:schemeClr>
                          </a:solidFill>
                          <a:latin typeface="+mn-lt"/>
                          <a:ea typeface="+mn-ea"/>
                          <a:cs typeface="+mn-cs"/>
                        </a:rPr>
                        <a:t>thường</a:t>
                      </a:r>
                      <a:endParaRPr lang="en-AU" sz="1700" b="1" kern="1200" dirty="0">
                        <a:solidFill>
                          <a:schemeClr val="tx2">
                            <a:lumMod val="75000"/>
                          </a:schemeClr>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defRPr/>
                      </a:pPr>
                      <a:r>
                        <a:rPr lang="en-AU" sz="1700" b="1" kern="1200" dirty="0" err="1">
                          <a:solidFill>
                            <a:schemeClr val="tx2">
                              <a:lumMod val="75000"/>
                            </a:schemeClr>
                          </a:solidFill>
                          <a:latin typeface="+mn-lt"/>
                          <a:ea typeface="+mn-ea"/>
                          <a:cs typeface="+mn-cs"/>
                        </a:rPr>
                        <a:t>Nguy</a:t>
                      </a:r>
                      <a:r>
                        <a:rPr lang="en-AU" sz="1700" b="1" kern="1200" dirty="0">
                          <a:solidFill>
                            <a:schemeClr val="tx2">
                              <a:lumMod val="75000"/>
                            </a:schemeClr>
                          </a:solidFill>
                          <a:latin typeface="+mn-lt"/>
                          <a:ea typeface="+mn-ea"/>
                          <a:cs typeface="+mn-cs"/>
                        </a:rPr>
                        <a:t> </a:t>
                      </a:r>
                      <a:r>
                        <a:rPr lang="en-AU" sz="1700" b="1" kern="1200" dirty="0" err="1">
                          <a:solidFill>
                            <a:schemeClr val="tx2">
                              <a:lumMod val="75000"/>
                            </a:schemeClr>
                          </a:solidFill>
                          <a:latin typeface="+mn-lt"/>
                          <a:ea typeface="+mn-ea"/>
                          <a:cs typeface="+mn-cs"/>
                        </a:rPr>
                        <a:t>cơ</a:t>
                      </a:r>
                      <a:r>
                        <a:rPr lang="en-AU" sz="1700" b="1" kern="1200" dirty="0">
                          <a:solidFill>
                            <a:schemeClr val="tx2">
                              <a:lumMod val="75000"/>
                            </a:schemeClr>
                          </a:solidFill>
                          <a:latin typeface="+mn-lt"/>
                          <a:ea typeface="+mn-ea"/>
                          <a:cs typeface="+mn-cs"/>
                        </a:rPr>
                        <a:t> </a:t>
                      </a:r>
                      <a:r>
                        <a:rPr lang="en-AU" sz="1700" b="1" kern="1200" dirty="0" err="1">
                          <a:solidFill>
                            <a:schemeClr val="tx2">
                              <a:lumMod val="75000"/>
                            </a:schemeClr>
                          </a:solidFill>
                          <a:latin typeface="+mn-lt"/>
                          <a:ea typeface="+mn-ea"/>
                          <a:cs typeface="+mn-cs"/>
                        </a:rPr>
                        <a:t>tiến</a:t>
                      </a:r>
                      <a:r>
                        <a:rPr lang="en-AU" sz="1700" b="1" kern="1200" dirty="0">
                          <a:solidFill>
                            <a:schemeClr val="tx2">
                              <a:lumMod val="75000"/>
                            </a:schemeClr>
                          </a:solidFill>
                          <a:latin typeface="+mn-lt"/>
                          <a:ea typeface="+mn-ea"/>
                          <a:cs typeface="+mn-cs"/>
                        </a:rPr>
                        <a:t> </a:t>
                      </a:r>
                      <a:r>
                        <a:rPr lang="en-AU" sz="1700" b="1" kern="1200" dirty="0" err="1">
                          <a:solidFill>
                            <a:schemeClr val="tx2">
                              <a:lumMod val="75000"/>
                            </a:schemeClr>
                          </a:solidFill>
                          <a:latin typeface="+mn-lt"/>
                          <a:ea typeface="+mn-ea"/>
                          <a:cs typeface="+mn-cs"/>
                        </a:rPr>
                        <a:t>triển</a:t>
                      </a:r>
                      <a:r>
                        <a:rPr lang="en-AU" sz="1700" b="1" kern="1200" dirty="0">
                          <a:solidFill>
                            <a:schemeClr val="tx2">
                              <a:lumMod val="75000"/>
                            </a:schemeClr>
                          </a:solidFill>
                          <a:latin typeface="+mn-lt"/>
                          <a:ea typeface="+mn-ea"/>
                          <a:cs typeface="+mn-cs"/>
                        </a:rPr>
                        <a:t> </a:t>
                      </a:r>
                      <a:r>
                        <a:rPr lang="en-AU" sz="1700" b="1" kern="1200" dirty="0" err="1">
                          <a:solidFill>
                            <a:schemeClr val="tx2">
                              <a:lumMod val="75000"/>
                            </a:schemeClr>
                          </a:solidFill>
                          <a:latin typeface="+mn-lt"/>
                          <a:ea typeface="+mn-ea"/>
                          <a:cs typeface="+mn-cs"/>
                        </a:rPr>
                        <a:t>xơ</a:t>
                      </a:r>
                      <a:r>
                        <a:rPr lang="en-AU" sz="1700" b="1" kern="1200" dirty="0">
                          <a:solidFill>
                            <a:schemeClr val="tx2">
                              <a:lumMod val="75000"/>
                            </a:schemeClr>
                          </a:solidFill>
                          <a:latin typeface="+mn-lt"/>
                          <a:ea typeface="+mn-ea"/>
                          <a:cs typeface="+mn-cs"/>
                        </a:rPr>
                        <a:t> </a:t>
                      </a:r>
                      <a:r>
                        <a:rPr lang="en-AU" sz="1700" b="1" kern="1200" dirty="0" err="1">
                          <a:solidFill>
                            <a:schemeClr val="tx2">
                              <a:lumMod val="75000"/>
                            </a:schemeClr>
                          </a:solidFill>
                          <a:latin typeface="+mn-lt"/>
                          <a:ea typeface="+mn-ea"/>
                          <a:cs typeface="+mn-cs"/>
                        </a:rPr>
                        <a:t>gan</a:t>
                      </a:r>
                      <a:r>
                        <a:rPr lang="en-AU" sz="1700" b="1" kern="1200" dirty="0">
                          <a:solidFill>
                            <a:schemeClr val="tx2">
                              <a:lumMod val="75000"/>
                            </a:schemeClr>
                          </a:solidFill>
                          <a:latin typeface="+mn-lt"/>
                          <a:ea typeface="+mn-ea"/>
                          <a:cs typeface="+mn-cs"/>
                        </a:rPr>
                        <a:t>, HCC </a:t>
                      </a:r>
                      <a:r>
                        <a:rPr lang="en-AU" sz="1700" b="1" kern="1200" dirty="0" err="1">
                          <a:solidFill>
                            <a:schemeClr val="tx2">
                              <a:lumMod val="75000"/>
                            </a:schemeClr>
                          </a:solidFill>
                          <a:latin typeface="+mn-lt"/>
                          <a:ea typeface="+mn-ea"/>
                          <a:cs typeface="+mn-cs"/>
                        </a:rPr>
                        <a:t>thấp</a:t>
                      </a:r>
                      <a:endParaRPr lang="en-AU" sz="1700" b="1" kern="1200" dirty="0">
                        <a:solidFill>
                          <a:schemeClr val="tx2">
                            <a:lumMod val="75000"/>
                          </a:schemeClr>
                        </a:solidFill>
                        <a:latin typeface="+mn-lt"/>
                        <a:ea typeface="+mn-ea"/>
                        <a:cs typeface="+mn-cs"/>
                      </a:endParaRPr>
                    </a:p>
                  </a:txBody>
                  <a:tcPr>
                    <a:solidFill>
                      <a:schemeClr val="accent1">
                        <a:lumMod val="20000"/>
                        <a:lumOff val="80000"/>
                      </a:schemeClr>
                    </a:solidFill>
                  </a:tcPr>
                </a:tc>
                <a:tc>
                  <a:txBody>
                    <a:bodyPr/>
                    <a:lstStyle/>
                    <a:p>
                      <a:pPr marL="0" algn="l" defTabSz="914400" rtl="0" eaLnBrk="1" latinLnBrk="0" hangingPunct="1"/>
                      <a:r>
                        <a:rPr lang="en-AU" sz="1700" b="1" kern="1200" dirty="0" err="1">
                          <a:solidFill>
                            <a:schemeClr val="tx2">
                              <a:lumMod val="75000"/>
                            </a:schemeClr>
                          </a:solidFill>
                          <a:latin typeface="+mn-lt"/>
                          <a:ea typeface="+mn-ea"/>
                          <a:cs typeface="+mn-cs"/>
                        </a:rPr>
                        <a:t>HBeAg</a:t>
                      </a:r>
                      <a:r>
                        <a:rPr lang="en-AU" sz="1700" b="1" kern="1200" dirty="0">
                          <a:solidFill>
                            <a:schemeClr val="tx2">
                              <a:lumMod val="75000"/>
                            </a:schemeClr>
                          </a:solidFill>
                          <a:latin typeface="+mn-lt"/>
                          <a:ea typeface="+mn-ea"/>
                          <a:cs typeface="+mn-cs"/>
                        </a:rPr>
                        <a:t> (-)</a:t>
                      </a:r>
                    </a:p>
                    <a:p>
                      <a:pPr marL="0" algn="l" defTabSz="914400" rtl="0" eaLnBrk="1" latinLnBrk="0" hangingPunct="1"/>
                      <a:r>
                        <a:rPr lang="en-AU" sz="1700" b="1" kern="1200" dirty="0">
                          <a:solidFill>
                            <a:schemeClr val="tx2">
                              <a:lumMod val="75000"/>
                            </a:schemeClr>
                          </a:solidFill>
                          <a:latin typeface="+mn-lt"/>
                          <a:ea typeface="+mn-ea"/>
                          <a:cs typeface="+mn-cs"/>
                        </a:rPr>
                        <a:t>HBV DNA &gt;2000 IU</a:t>
                      </a:r>
                    </a:p>
                    <a:p>
                      <a:pPr marL="0" algn="l" defTabSz="914400" rtl="0" eaLnBrk="1" latinLnBrk="0" hangingPunct="1"/>
                      <a:r>
                        <a:rPr lang="en-AU" sz="1700" b="1" kern="1200" dirty="0">
                          <a:solidFill>
                            <a:schemeClr val="tx2">
                              <a:lumMod val="75000"/>
                            </a:schemeClr>
                          </a:solidFill>
                          <a:latin typeface="+mn-lt"/>
                          <a:ea typeface="+mn-ea"/>
                          <a:cs typeface="+mn-cs"/>
                        </a:rPr>
                        <a:t>ALT </a:t>
                      </a:r>
                      <a:r>
                        <a:rPr lang="en-AU" sz="1700" b="1" kern="1200" dirty="0" err="1">
                          <a:solidFill>
                            <a:schemeClr val="tx2">
                              <a:lumMod val="75000"/>
                            </a:schemeClr>
                          </a:solidFill>
                          <a:latin typeface="+mn-lt"/>
                          <a:ea typeface="+mn-ea"/>
                          <a:cs typeface="+mn-cs"/>
                        </a:rPr>
                        <a:t>dao</a:t>
                      </a:r>
                      <a:r>
                        <a:rPr lang="en-AU" sz="1700" b="1" kern="1200" dirty="0">
                          <a:solidFill>
                            <a:schemeClr val="tx2">
                              <a:lumMod val="75000"/>
                            </a:schemeClr>
                          </a:solidFill>
                          <a:latin typeface="+mn-lt"/>
                          <a:ea typeface="+mn-ea"/>
                          <a:cs typeface="+mn-cs"/>
                        </a:rPr>
                        <a:t> </a:t>
                      </a:r>
                      <a:r>
                        <a:rPr lang="en-AU" sz="1700" b="1" kern="1200" dirty="0" err="1">
                          <a:solidFill>
                            <a:schemeClr val="tx2">
                              <a:lumMod val="75000"/>
                            </a:schemeClr>
                          </a:solidFill>
                          <a:latin typeface="+mn-lt"/>
                          <a:ea typeface="+mn-ea"/>
                          <a:cs typeface="+mn-cs"/>
                        </a:rPr>
                        <a:t>động</a:t>
                      </a:r>
                      <a:endParaRPr lang="en-AU" sz="1700" b="1" kern="1200" dirty="0">
                        <a:solidFill>
                          <a:schemeClr val="tx2">
                            <a:lumMod val="75000"/>
                          </a:schemeClr>
                        </a:solidFill>
                        <a:latin typeface="+mn-lt"/>
                        <a:ea typeface="+mn-ea"/>
                        <a:cs typeface="+mn-cs"/>
                      </a:endParaRPr>
                    </a:p>
                    <a:p>
                      <a:pPr marL="0" algn="l" defTabSz="914400" rtl="0" eaLnBrk="1" latinLnBrk="0" hangingPunct="1"/>
                      <a:r>
                        <a:rPr lang="en-AU" sz="1700" b="1" kern="1200" dirty="0" err="1">
                          <a:solidFill>
                            <a:schemeClr val="tx2">
                              <a:lumMod val="75000"/>
                            </a:schemeClr>
                          </a:solidFill>
                          <a:latin typeface="+mn-lt"/>
                          <a:ea typeface="+mn-ea"/>
                          <a:cs typeface="+mn-cs"/>
                        </a:rPr>
                        <a:t>Nguy</a:t>
                      </a:r>
                      <a:r>
                        <a:rPr lang="en-AU" sz="1700" b="1" kern="1200" dirty="0">
                          <a:solidFill>
                            <a:schemeClr val="tx2">
                              <a:lumMod val="75000"/>
                            </a:schemeClr>
                          </a:solidFill>
                          <a:latin typeface="+mn-lt"/>
                          <a:ea typeface="+mn-ea"/>
                          <a:cs typeface="+mn-cs"/>
                        </a:rPr>
                        <a:t> </a:t>
                      </a:r>
                      <a:r>
                        <a:rPr lang="en-AU" sz="1700" b="1" kern="1200" dirty="0" err="1">
                          <a:solidFill>
                            <a:schemeClr val="tx2">
                              <a:lumMod val="75000"/>
                            </a:schemeClr>
                          </a:solidFill>
                          <a:latin typeface="+mn-lt"/>
                          <a:ea typeface="+mn-ea"/>
                          <a:cs typeface="+mn-cs"/>
                        </a:rPr>
                        <a:t>cơ</a:t>
                      </a:r>
                      <a:r>
                        <a:rPr lang="en-AU" sz="1700" b="1" kern="1200" dirty="0">
                          <a:solidFill>
                            <a:schemeClr val="tx2">
                              <a:lumMod val="75000"/>
                            </a:schemeClr>
                          </a:solidFill>
                          <a:latin typeface="+mn-lt"/>
                          <a:ea typeface="+mn-ea"/>
                          <a:cs typeface="+mn-cs"/>
                        </a:rPr>
                        <a:t> </a:t>
                      </a:r>
                      <a:r>
                        <a:rPr lang="en-AU" sz="1700" b="1" kern="1200" dirty="0" err="1">
                          <a:solidFill>
                            <a:schemeClr val="tx2">
                              <a:lumMod val="75000"/>
                            </a:schemeClr>
                          </a:solidFill>
                          <a:latin typeface="+mn-lt"/>
                          <a:ea typeface="+mn-ea"/>
                          <a:cs typeface="+mn-cs"/>
                        </a:rPr>
                        <a:t>tiến</a:t>
                      </a:r>
                      <a:r>
                        <a:rPr lang="en-AU" sz="1700" b="1" kern="1200" dirty="0">
                          <a:solidFill>
                            <a:schemeClr val="tx2">
                              <a:lumMod val="75000"/>
                            </a:schemeClr>
                          </a:solidFill>
                          <a:latin typeface="+mn-lt"/>
                          <a:ea typeface="+mn-ea"/>
                          <a:cs typeface="+mn-cs"/>
                        </a:rPr>
                        <a:t> </a:t>
                      </a:r>
                      <a:r>
                        <a:rPr lang="en-AU" sz="1700" b="1" kern="1200" dirty="0" err="1">
                          <a:solidFill>
                            <a:schemeClr val="tx2">
                              <a:lumMod val="75000"/>
                            </a:schemeClr>
                          </a:solidFill>
                          <a:latin typeface="+mn-lt"/>
                          <a:ea typeface="+mn-ea"/>
                          <a:cs typeface="+mn-cs"/>
                        </a:rPr>
                        <a:t>triển</a:t>
                      </a:r>
                      <a:r>
                        <a:rPr lang="en-AU" sz="1700" b="1" kern="1200" dirty="0">
                          <a:solidFill>
                            <a:schemeClr val="tx2">
                              <a:lumMod val="75000"/>
                            </a:schemeClr>
                          </a:solidFill>
                          <a:latin typeface="+mn-lt"/>
                          <a:ea typeface="+mn-ea"/>
                          <a:cs typeface="+mn-cs"/>
                        </a:rPr>
                        <a:t> </a:t>
                      </a:r>
                      <a:r>
                        <a:rPr lang="en-AU" sz="1700" b="1" kern="1200" dirty="0" err="1">
                          <a:solidFill>
                            <a:schemeClr val="tx2">
                              <a:lumMod val="75000"/>
                            </a:schemeClr>
                          </a:solidFill>
                          <a:latin typeface="+mn-lt"/>
                          <a:ea typeface="+mn-ea"/>
                          <a:cs typeface="+mn-cs"/>
                        </a:rPr>
                        <a:t>xơ</a:t>
                      </a:r>
                      <a:r>
                        <a:rPr lang="en-AU" sz="1700" b="1" kern="1200" dirty="0">
                          <a:solidFill>
                            <a:schemeClr val="tx2">
                              <a:lumMod val="75000"/>
                            </a:schemeClr>
                          </a:solidFill>
                          <a:latin typeface="+mn-lt"/>
                          <a:ea typeface="+mn-ea"/>
                          <a:cs typeface="+mn-cs"/>
                        </a:rPr>
                        <a:t> </a:t>
                      </a:r>
                      <a:r>
                        <a:rPr lang="en-AU" sz="1700" b="1" kern="1200" dirty="0" err="1">
                          <a:solidFill>
                            <a:schemeClr val="tx2">
                              <a:lumMod val="75000"/>
                            </a:schemeClr>
                          </a:solidFill>
                          <a:latin typeface="+mn-lt"/>
                          <a:ea typeface="+mn-ea"/>
                          <a:cs typeface="+mn-cs"/>
                        </a:rPr>
                        <a:t>gan</a:t>
                      </a:r>
                      <a:r>
                        <a:rPr lang="en-AU" sz="1700" b="1" kern="1200" dirty="0">
                          <a:solidFill>
                            <a:schemeClr val="tx2">
                              <a:lumMod val="75000"/>
                            </a:schemeClr>
                          </a:solidFill>
                          <a:latin typeface="+mn-lt"/>
                          <a:ea typeface="+mn-ea"/>
                          <a:cs typeface="+mn-cs"/>
                        </a:rPr>
                        <a:t>, HCC  </a:t>
                      </a:r>
                      <a:r>
                        <a:rPr lang="en-AU" sz="1700" b="1" kern="1200" dirty="0" err="1">
                          <a:solidFill>
                            <a:schemeClr val="tx2">
                              <a:lumMod val="75000"/>
                            </a:schemeClr>
                          </a:solidFill>
                          <a:latin typeface="+mn-lt"/>
                          <a:ea typeface="+mn-ea"/>
                          <a:cs typeface="+mn-cs"/>
                        </a:rPr>
                        <a:t>trung</a:t>
                      </a:r>
                      <a:r>
                        <a:rPr lang="en-AU" sz="1700" b="1" kern="1200" dirty="0">
                          <a:solidFill>
                            <a:schemeClr val="tx2">
                              <a:lumMod val="75000"/>
                            </a:schemeClr>
                          </a:solidFill>
                          <a:latin typeface="+mn-lt"/>
                          <a:ea typeface="+mn-ea"/>
                          <a:cs typeface="+mn-cs"/>
                        </a:rPr>
                        <a:t> </a:t>
                      </a:r>
                      <a:r>
                        <a:rPr lang="en-AU" sz="1700" b="1" kern="1200" dirty="0" err="1">
                          <a:solidFill>
                            <a:schemeClr val="tx2">
                              <a:lumMod val="75000"/>
                            </a:schemeClr>
                          </a:solidFill>
                          <a:latin typeface="+mn-lt"/>
                          <a:ea typeface="+mn-ea"/>
                          <a:cs typeface="+mn-cs"/>
                        </a:rPr>
                        <a:t>bình</a:t>
                      </a:r>
                      <a:r>
                        <a:rPr lang="en-AU" sz="1700" b="1" kern="1200" dirty="0">
                          <a:solidFill>
                            <a:schemeClr val="tx2">
                              <a:lumMod val="75000"/>
                            </a:schemeClr>
                          </a:solidFill>
                          <a:latin typeface="+mn-lt"/>
                          <a:ea typeface="+mn-ea"/>
                          <a:cs typeface="+mn-cs"/>
                        </a:rPr>
                        <a:t> </a:t>
                      </a:r>
                      <a:r>
                        <a:rPr lang="en-AU" sz="1700" b="1" kern="1200" dirty="0" err="1">
                          <a:solidFill>
                            <a:schemeClr val="tx2">
                              <a:lumMod val="75000"/>
                            </a:schemeClr>
                          </a:solidFill>
                          <a:latin typeface="+mn-lt"/>
                          <a:ea typeface="+mn-ea"/>
                          <a:cs typeface="+mn-cs"/>
                        </a:rPr>
                        <a:t>đến</a:t>
                      </a:r>
                      <a:r>
                        <a:rPr lang="en-AU" sz="1700" b="1" kern="1200" dirty="0">
                          <a:solidFill>
                            <a:schemeClr val="tx2">
                              <a:lumMod val="75000"/>
                            </a:schemeClr>
                          </a:solidFill>
                          <a:latin typeface="+mn-lt"/>
                          <a:ea typeface="+mn-ea"/>
                          <a:cs typeface="+mn-cs"/>
                        </a:rPr>
                        <a:t> </a:t>
                      </a:r>
                      <a:r>
                        <a:rPr lang="en-AU" sz="1700" b="1" kern="1200" dirty="0" err="1">
                          <a:solidFill>
                            <a:schemeClr val="tx2">
                              <a:lumMod val="75000"/>
                            </a:schemeClr>
                          </a:solidFill>
                          <a:latin typeface="+mn-lt"/>
                          <a:ea typeface="+mn-ea"/>
                          <a:cs typeface="+mn-cs"/>
                        </a:rPr>
                        <a:t>cao</a:t>
                      </a:r>
                      <a:endParaRPr lang="en-AU" sz="1700" b="1" kern="1200" dirty="0">
                        <a:solidFill>
                          <a:schemeClr val="tx2">
                            <a:lumMod val="75000"/>
                          </a:schemeClr>
                        </a:solidFill>
                        <a:latin typeface="+mn-lt"/>
                        <a:ea typeface="+mn-ea"/>
                        <a:cs typeface="+mn-cs"/>
                      </a:endParaRPr>
                    </a:p>
                  </a:txBody>
                  <a:tcPr>
                    <a:solidFill>
                      <a:schemeClr val="accent1">
                        <a:lumMod val="20000"/>
                        <a:lumOff val="80000"/>
                      </a:schemeClr>
                    </a:solidFill>
                  </a:tcPr>
                </a:tc>
                <a:extLst>
                  <a:ext uri="{0D108BD9-81ED-4DB2-BD59-A6C34878D82A}">
                    <a16:rowId xmlns:a16="http://schemas.microsoft.com/office/drawing/2014/main" val="10000"/>
                  </a:ext>
                </a:extLst>
              </a:tr>
              <a:tr h="431719">
                <a:tc>
                  <a:txBody>
                    <a:bodyPr/>
                    <a:lstStyle/>
                    <a:p>
                      <a:pPr marL="0" algn="l" defTabSz="914400" rtl="0" eaLnBrk="1" latinLnBrk="0" hangingPunct="1"/>
                      <a:r>
                        <a:rPr lang="en-AU" sz="1700" b="1" kern="1200" baseline="0" dirty="0" err="1">
                          <a:solidFill>
                            <a:schemeClr val="tx2">
                              <a:lumMod val="75000"/>
                            </a:schemeClr>
                          </a:solidFill>
                          <a:latin typeface="+mn-lt"/>
                          <a:ea typeface="+mn-ea"/>
                          <a:cs typeface="+mn-cs"/>
                        </a:rPr>
                        <a:t>Chưa</a:t>
                      </a:r>
                      <a:r>
                        <a:rPr lang="en-AU" sz="1700" b="1" kern="1200" baseline="0" dirty="0">
                          <a:solidFill>
                            <a:schemeClr val="tx2">
                              <a:lumMod val="75000"/>
                            </a:schemeClr>
                          </a:solidFill>
                          <a:latin typeface="+mn-lt"/>
                          <a:ea typeface="+mn-ea"/>
                          <a:cs typeface="+mn-cs"/>
                        </a:rPr>
                        <a:t> </a:t>
                      </a:r>
                      <a:r>
                        <a:rPr lang="en-AU" sz="1700" b="1" kern="1200" baseline="0" dirty="0" err="1">
                          <a:solidFill>
                            <a:schemeClr val="tx2">
                              <a:lumMod val="75000"/>
                            </a:schemeClr>
                          </a:solidFill>
                          <a:latin typeface="+mn-lt"/>
                          <a:ea typeface="+mn-ea"/>
                          <a:cs typeface="+mn-cs"/>
                        </a:rPr>
                        <a:t>điều</a:t>
                      </a:r>
                      <a:r>
                        <a:rPr lang="en-AU" sz="1700" b="1" kern="1200" baseline="0" dirty="0">
                          <a:solidFill>
                            <a:schemeClr val="tx2">
                              <a:lumMod val="75000"/>
                            </a:schemeClr>
                          </a:solidFill>
                          <a:latin typeface="+mn-lt"/>
                          <a:ea typeface="+mn-ea"/>
                          <a:cs typeface="+mn-cs"/>
                        </a:rPr>
                        <a:t> </a:t>
                      </a:r>
                      <a:r>
                        <a:rPr lang="en-AU" sz="1700" b="1" kern="1200" baseline="0" dirty="0" err="1">
                          <a:solidFill>
                            <a:schemeClr val="tx2">
                              <a:lumMod val="75000"/>
                            </a:schemeClr>
                          </a:solidFill>
                          <a:latin typeface="+mn-lt"/>
                          <a:ea typeface="+mn-ea"/>
                          <a:cs typeface="+mn-cs"/>
                        </a:rPr>
                        <a:t>trị</a:t>
                      </a:r>
                      <a:endParaRPr lang="en-AU" sz="1700" b="1" kern="1200" baseline="0" dirty="0">
                        <a:solidFill>
                          <a:schemeClr val="tx2">
                            <a:lumMod val="75000"/>
                          </a:schemeClr>
                        </a:solidFill>
                        <a:latin typeface="+mn-lt"/>
                        <a:ea typeface="+mn-ea"/>
                        <a:cs typeface="+mn-cs"/>
                      </a:endParaRPr>
                    </a:p>
                  </a:txBody>
                  <a:tcPr>
                    <a:solidFill>
                      <a:schemeClr val="accent1">
                        <a:lumMod val="20000"/>
                        <a:lumOff val="80000"/>
                      </a:schemeClr>
                    </a:solidFill>
                  </a:tcPr>
                </a:tc>
                <a:tc>
                  <a:txBody>
                    <a:bodyPr/>
                    <a:lstStyle/>
                    <a:p>
                      <a:pPr marL="0" algn="ctr" defTabSz="914400" rtl="0" eaLnBrk="1" latinLnBrk="0" hangingPunct="1"/>
                      <a:r>
                        <a:rPr lang="en-AU" sz="1700" b="1" kern="1200" baseline="0" dirty="0" err="1">
                          <a:solidFill>
                            <a:srgbClr val="C00000"/>
                          </a:solidFill>
                          <a:latin typeface="+mn-lt"/>
                          <a:ea typeface="+mn-ea"/>
                          <a:cs typeface="+mn-cs"/>
                        </a:rPr>
                        <a:t>Điều</a:t>
                      </a:r>
                      <a:r>
                        <a:rPr lang="en-AU" sz="1700" b="1" kern="1200" baseline="0" dirty="0">
                          <a:solidFill>
                            <a:srgbClr val="C00000"/>
                          </a:solidFill>
                          <a:latin typeface="+mn-lt"/>
                          <a:ea typeface="+mn-ea"/>
                          <a:cs typeface="+mn-cs"/>
                        </a:rPr>
                        <a:t> </a:t>
                      </a:r>
                      <a:r>
                        <a:rPr lang="en-AU" sz="1700" b="1" kern="1200" baseline="0" dirty="0" err="1">
                          <a:solidFill>
                            <a:srgbClr val="C00000"/>
                          </a:solidFill>
                          <a:latin typeface="+mn-lt"/>
                          <a:ea typeface="+mn-ea"/>
                          <a:cs typeface="+mn-cs"/>
                        </a:rPr>
                        <a:t>trị</a:t>
                      </a:r>
                      <a:endParaRPr lang="en-AU" sz="1700" b="1" kern="1200" baseline="0" dirty="0">
                        <a:solidFill>
                          <a:srgbClr val="C00000"/>
                        </a:solidFill>
                        <a:latin typeface="+mn-lt"/>
                        <a:ea typeface="+mn-ea"/>
                        <a:cs typeface="+mn-cs"/>
                      </a:endParaRPr>
                    </a:p>
                  </a:txBody>
                  <a:tcPr>
                    <a:solidFill>
                      <a:schemeClr val="accent1">
                        <a:lumMod val="20000"/>
                        <a:lumOff val="80000"/>
                      </a:schemeClr>
                    </a:solidFill>
                  </a:tcPr>
                </a:tc>
                <a:tc>
                  <a:txBody>
                    <a:bodyPr/>
                    <a:lstStyle/>
                    <a:p>
                      <a:pPr marL="0" algn="l" defTabSz="914400" rtl="0" eaLnBrk="1" latinLnBrk="0" hangingPunct="1"/>
                      <a:r>
                        <a:rPr lang="en-AU" sz="1700" b="1" kern="1200" baseline="0" dirty="0" err="1">
                          <a:solidFill>
                            <a:schemeClr val="tx2">
                              <a:lumMod val="75000"/>
                            </a:schemeClr>
                          </a:solidFill>
                          <a:latin typeface="+mn-lt"/>
                          <a:ea typeface="+mn-ea"/>
                          <a:cs typeface="+mn-cs"/>
                        </a:rPr>
                        <a:t>Chưa</a:t>
                      </a:r>
                      <a:r>
                        <a:rPr lang="en-AU" sz="1700" b="1" kern="1200" baseline="0" dirty="0">
                          <a:solidFill>
                            <a:schemeClr val="tx2">
                              <a:lumMod val="75000"/>
                            </a:schemeClr>
                          </a:solidFill>
                          <a:latin typeface="+mn-lt"/>
                          <a:ea typeface="+mn-ea"/>
                          <a:cs typeface="+mn-cs"/>
                        </a:rPr>
                        <a:t> </a:t>
                      </a:r>
                      <a:r>
                        <a:rPr lang="en-AU" sz="1700" b="1" kern="1200" baseline="0" dirty="0" err="1">
                          <a:solidFill>
                            <a:schemeClr val="tx2">
                              <a:lumMod val="75000"/>
                            </a:schemeClr>
                          </a:solidFill>
                          <a:latin typeface="+mn-lt"/>
                          <a:ea typeface="+mn-ea"/>
                          <a:cs typeface="+mn-cs"/>
                        </a:rPr>
                        <a:t>điều</a:t>
                      </a:r>
                      <a:r>
                        <a:rPr lang="en-AU" sz="1700" b="1" kern="1200" baseline="0" dirty="0">
                          <a:solidFill>
                            <a:schemeClr val="tx2">
                              <a:lumMod val="75000"/>
                            </a:schemeClr>
                          </a:solidFill>
                          <a:latin typeface="+mn-lt"/>
                          <a:ea typeface="+mn-ea"/>
                          <a:cs typeface="+mn-cs"/>
                        </a:rPr>
                        <a:t> </a:t>
                      </a:r>
                      <a:r>
                        <a:rPr lang="en-AU" sz="1700" b="1" kern="1200" baseline="0" dirty="0" err="1">
                          <a:solidFill>
                            <a:schemeClr val="tx2">
                              <a:lumMod val="75000"/>
                            </a:schemeClr>
                          </a:solidFill>
                          <a:latin typeface="+mn-lt"/>
                          <a:ea typeface="+mn-ea"/>
                          <a:cs typeface="+mn-cs"/>
                        </a:rPr>
                        <a:t>trị</a:t>
                      </a:r>
                      <a:endParaRPr lang="en-AU" sz="1700" b="1" kern="1200" baseline="0" dirty="0">
                        <a:solidFill>
                          <a:schemeClr val="tx2">
                            <a:lumMod val="75000"/>
                          </a:schemeClr>
                        </a:solidFill>
                        <a:latin typeface="+mn-lt"/>
                        <a:ea typeface="+mn-ea"/>
                        <a:cs typeface="+mn-cs"/>
                      </a:endParaRPr>
                    </a:p>
                  </a:txBody>
                  <a:tcPr>
                    <a:solidFill>
                      <a:schemeClr val="accent1">
                        <a:lumMod val="20000"/>
                        <a:lumOff val="80000"/>
                      </a:schemeClr>
                    </a:solidFill>
                  </a:tcPr>
                </a:tc>
                <a:tc>
                  <a:txBody>
                    <a:bodyPr/>
                    <a:lstStyle/>
                    <a:p>
                      <a:pPr marL="0" algn="l" defTabSz="914400" rtl="0" eaLnBrk="1" latinLnBrk="0" hangingPunct="1"/>
                      <a:r>
                        <a:rPr lang="en-AU" sz="1700" b="1" kern="1200" baseline="0" dirty="0" err="1">
                          <a:solidFill>
                            <a:srgbClr val="C00000"/>
                          </a:solidFill>
                          <a:latin typeface="+mn-lt"/>
                          <a:ea typeface="+mn-ea"/>
                          <a:cs typeface="+mn-cs"/>
                        </a:rPr>
                        <a:t>Điều</a:t>
                      </a:r>
                      <a:r>
                        <a:rPr lang="en-AU" sz="1700" b="1" kern="1200" baseline="0" dirty="0">
                          <a:solidFill>
                            <a:srgbClr val="C00000"/>
                          </a:solidFill>
                          <a:latin typeface="+mn-lt"/>
                          <a:ea typeface="+mn-ea"/>
                          <a:cs typeface="+mn-cs"/>
                        </a:rPr>
                        <a:t> </a:t>
                      </a:r>
                      <a:r>
                        <a:rPr lang="en-AU" sz="1700" b="1" kern="1200" baseline="0" dirty="0" err="1">
                          <a:solidFill>
                            <a:srgbClr val="C00000"/>
                          </a:solidFill>
                          <a:latin typeface="+mn-lt"/>
                          <a:ea typeface="+mn-ea"/>
                          <a:cs typeface="+mn-cs"/>
                        </a:rPr>
                        <a:t>trị</a:t>
                      </a:r>
                      <a:endParaRPr lang="en-AU" sz="1700" b="1" kern="1200" baseline="0" dirty="0">
                        <a:solidFill>
                          <a:srgbClr val="C00000"/>
                        </a:solidFill>
                        <a:latin typeface="+mn-lt"/>
                        <a:ea typeface="+mn-ea"/>
                        <a:cs typeface="+mn-cs"/>
                      </a:endParaRPr>
                    </a:p>
                  </a:txBody>
                  <a:tcPr>
                    <a:solidFill>
                      <a:schemeClr val="accent1">
                        <a:lumMod val="20000"/>
                        <a:lumOff val="80000"/>
                      </a:schemeClr>
                    </a:solidFill>
                  </a:tcPr>
                </a:tc>
                <a:extLst>
                  <a:ext uri="{0D108BD9-81ED-4DB2-BD59-A6C34878D82A}">
                    <a16:rowId xmlns:a16="http://schemas.microsoft.com/office/drawing/2014/main" val="10001"/>
                  </a:ext>
                </a:extLst>
              </a:tr>
            </a:tbl>
          </a:graphicData>
        </a:graphic>
      </p:graphicFrame>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2749" y="980728"/>
            <a:ext cx="8963025"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a:xfrm>
            <a:off x="4151784" y="6145708"/>
            <a:ext cx="1440160" cy="5760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Oval 6"/>
          <p:cNvSpPr/>
          <p:nvPr/>
        </p:nvSpPr>
        <p:spPr>
          <a:xfrm>
            <a:off x="8040216" y="6145708"/>
            <a:ext cx="1440160" cy="5760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3071813" y="838201"/>
            <a:ext cx="6280150" cy="1077912"/>
          </a:xfrm>
          <a:prstGeom prst="rect">
            <a:avLst/>
          </a:prstGeom>
          <a:noFill/>
        </p:spPr>
        <p:txBody>
          <a:bodyPr>
            <a:spAutoFit/>
          </a:bodyPr>
          <a:lstStyle/>
          <a:p>
            <a:pPr algn="ctr">
              <a:defRPr/>
            </a:pPr>
            <a:r>
              <a:rPr lang="vi-VN" altLang="zh-CN" sz="3200" b="1" kern="10" dirty="0">
                <a:latin typeface="Calibri" panose="020F0502020204030204" pitchFamily="34" charset="0"/>
                <a:ea typeface="黑体"/>
                <a:cs typeface="Calibri" panose="020F0502020204030204" pitchFamily="34" charset="0"/>
              </a:rPr>
              <a:t>3 tình huống có thể xảy ra sau khi một người nhiễm vi rút viêm gan B:</a:t>
            </a:r>
          </a:p>
        </p:txBody>
      </p:sp>
      <p:sp>
        <p:nvSpPr>
          <p:cNvPr id="25" name="TextBox 24"/>
          <p:cNvSpPr txBox="1"/>
          <p:nvPr/>
        </p:nvSpPr>
        <p:spPr>
          <a:xfrm>
            <a:off x="4238626" y="2348881"/>
            <a:ext cx="1649413" cy="523875"/>
          </a:xfrm>
          <a:prstGeom prst="rect">
            <a:avLst/>
          </a:prstGeom>
          <a:noFill/>
        </p:spPr>
        <p:txBody>
          <a:bodyPr wrap="none">
            <a:spAutoFit/>
          </a:bodyPr>
          <a:lstStyle/>
          <a:p>
            <a:pPr>
              <a:buFont typeface="Arial" panose="020B0604020202020204" pitchFamily="34" charset="0"/>
              <a:buChar char="•"/>
              <a:defRPr/>
            </a:pPr>
            <a:r>
              <a:rPr lang="zh-CN" altLang="en-US" sz="2800" kern="10" dirty="0">
                <a:latin typeface="Calibri" panose="020F0502020204030204" pitchFamily="34" charset="0"/>
                <a:ea typeface="黑体"/>
                <a:cs typeface="Calibri" panose="020F0502020204030204" pitchFamily="34" charset="0"/>
              </a:rPr>
              <a:t> </a:t>
            </a:r>
            <a:r>
              <a:rPr lang="en-US" altLang="zh-CN" sz="2800" kern="10" dirty="0" err="1">
                <a:latin typeface="Calibri" panose="020F0502020204030204" pitchFamily="34" charset="0"/>
                <a:ea typeface="黑体"/>
                <a:cs typeface="Calibri" panose="020F0502020204030204" pitchFamily="34" charset="0"/>
              </a:rPr>
              <a:t>Phục</a:t>
            </a:r>
            <a:r>
              <a:rPr lang="en-US" altLang="zh-CN" sz="2800" kern="10" dirty="0">
                <a:latin typeface="Calibri" panose="020F0502020204030204" pitchFamily="34" charset="0"/>
                <a:ea typeface="黑体"/>
                <a:cs typeface="Calibri" panose="020F0502020204030204" pitchFamily="34" charset="0"/>
              </a:rPr>
              <a:t> </a:t>
            </a:r>
            <a:r>
              <a:rPr lang="en-US" altLang="zh-CN" sz="2800" kern="10" dirty="0" err="1">
                <a:latin typeface="Calibri" panose="020F0502020204030204" pitchFamily="34" charset="0"/>
                <a:ea typeface="黑体"/>
                <a:cs typeface="Calibri" panose="020F0502020204030204" pitchFamily="34" charset="0"/>
              </a:rPr>
              <a:t>hồi</a:t>
            </a:r>
            <a:endParaRPr lang="en-US" altLang="zh-CN" sz="2800" kern="10" dirty="0">
              <a:latin typeface="Calibri" panose="020F0502020204030204" pitchFamily="34" charset="0"/>
              <a:ea typeface="黑体"/>
              <a:cs typeface="Calibri" panose="020F0502020204030204" pitchFamily="34" charset="0"/>
            </a:endParaRPr>
          </a:p>
        </p:txBody>
      </p:sp>
      <p:sp>
        <p:nvSpPr>
          <p:cNvPr id="26" name="TextBox 25"/>
          <p:cNvSpPr txBox="1"/>
          <p:nvPr/>
        </p:nvSpPr>
        <p:spPr>
          <a:xfrm>
            <a:off x="4238626" y="3879069"/>
            <a:ext cx="4168577" cy="1815882"/>
          </a:xfrm>
          <a:prstGeom prst="rect">
            <a:avLst/>
          </a:prstGeom>
          <a:noFill/>
        </p:spPr>
        <p:txBody>
          <a:bodyPr wrap="none">
            <a:spAutoFit/>
          </a:bodyPr>
          <a:lstStyle/>
          <a:p>
            <a:pPr>
              <a:buFont typeface="Arial" panose="020B0604020202020204" pitchFamily="34" charset="0"/>
              <a:buChar char="•"/>
              <a:defRPr/>
            </a:pPr>
            <a:r>
              <a:rPr lang="zh-CN" altLang="en-US" sz="2800" kern="10" dirty="0">
                <a:latin typeface="Calibri" panose="020F0502020204030204" pitchFamily="34" charset="0"/>
                <a:ea typeface="黑体"/>
                <a:cs typeface="Calibri" panose="020F0502020204030204" pitchFamily="34" charset="0"/>
              </a:rPr>
              <a:t> </a:t>
            </a:r>
            <a:r>
              <a:rPr lang="en-US" altLang="zh-CN" sz="2800" kern="10" dirty="0" err="1">
                <a:latin typeface="Calibri" panose="020F0502020204030204" pitchFamily="34" charset="0"/>
                <a:ea typeface="黑体"/>
                <a:cs typeface="Calibri" panose="020F0502020204030204" pitchFamily="34" charset="0"/>
              </a:rPr>
              <a:t>Nhiễm</a:t>
            </a:r>
            <a:r>
              <a:rPr lang="en-US" altLang="zh-CN" sz="2800" kern="10" dirty="0">
                <a:latin typeface="Calibri" panose="020F0502020204030204" pitchFamily="34" charset="0"/>
                <a:ea typeface="黑体"/>
                <a:cs typeface="Calibri" panose="020F0502020204030204" pitchFamily="34" charset="0"/>
              </a:rPr>
              <a:t> </a:t>
            </a:r>
            <a:r>
              <a:rPr lang="en-US" altLang="zh-CN" sz="2800" kern="10" dirty="0" err="1">
                <a:latin typeface="Calibri" panose="020F0502020204030204" pitchFamily="34" charset="0"/>
                <a:ea typeface="黑体"/>
                <a:cs typeface="Calibri" panose="020F0502020204030204" pitchFamily="34" charset="0"/>
              </a:rPr>
              <a:t>trùng</a:t>
            </a:r>
            <a:r>
              <a:rPr lang="en-US" altLang="zh-CN" sz="2800" kern="10" dirty="0">
                <a:latin typeface="Calibri" panose="020F0502020204030204" pitchFamily="34" charset="0"/>
                <a:ea typeface="黑体"/>
                <a:cs typeface="Calibri" panose="020F0502020204030204" pitchFamily="34" charset="0"/>
              </a:rPr>
              <a:t> </a:t>
            </a:r>
            <a:r>
              <a:rPr lang="en-US" altLang="zh-CN" sz="2800" kern="10" dirty="0" err="1">
                <a:latin typeface="Calibri" panose="020F0502020204030204" pitchFamily="34" charset="0"/>
                <a:ea typeface="黑体"/>
                <a:cs typeface="Calibri" panose="020F0502020204030204" pitchFamily="34" charset="0"/>
              </a:rPr>
              <a:t>mạn</a:t>
            </a:r>
            <a:r>
              <a:rPr lang="en-US" altLang="zh-CN" sz="2800" kern="10" dirty="0">
                <a:latin typeface="Calibri" panose="020F0502020204030204" pitchFamily="34" charset="0"/>
                <a:ea typeface="黑体"/>
                <a:cs typeface="Calibri" panose="020F0502020204030204" pitchFamily="34" charset="0"/>
              </a:rPr>
              <a:t> </a:t>
            </a:r>
            <a:r>
              <a:rPr lang="en-US" altLang="zh-CN" sz="2800" kern="10" dirty="0" err="1">
                <a:latin typeface="Calibri" panose="020F0502020204030204" pitchFamily="34" charset="0"/>
                <a:ea typeface="黑体"/>
                <a:cs typeface="Calibri" panose="020F0502020204030204" pitchFamily="34" charset="0"/>
              </a:rPr>
              <a:t>tính</a:t>
            </a:r>
            <a:r>
              <a:rPr lang="en-US" altLang="zh-CN" sz="2800" kern="10" dirty="0">
                <a:latin typeface="Calibri" panose="020F0502020204030204" pitchFamily="34" charset="0"/>
                <a:ea typeface="黑体"/>
                <a:cs typeface="Calibri" panose="020F0502020204030204" pitchFamily="34" charset="0"/>
              </a:rPr>
              <a:t> </a:t>
            </a:r>
          </a:p>
          <a:p>
            <a:pPr marL="914400" lvl="1" indent="-457200">
              <a:buFont typeface="Wingdings" panose="05000000000000000000" pitchFamily="2" charset="2"/>
              <a:buChar char="Ø"/>
              <a:defRPr/>
            </a:pPr>
            <a:r>
              <a:rPr lang="en-US" altLang="zh-CN" sz="2800" kern="10" dirty="0" err="1">
                <a:latin typeface="Calibri" panose="020F0502020204030204" pitchFamily="34" charset="0"/>
                <a:ea typeface="黑体"/>
                <a:cs typeface="Calibri" panose="020F0502020204030204" pitchFamily="34" charset="0"/>
              </a:rPr>
              <a:t>Nhiễm</a:t>
            </a:r>
            <a:r>
              <a:rPr lang="en-US" altLang="zh-CN" sz="2800" kern="10" dirty="0">
                <a:latin typeface="Calibri" panose="020F0502020204030204" pitchFamily="34" charset="0"/>
                <a:ea typeface="黑体"/>
                <a:cs typeface="Calibri" panose="020F0502020204030204" pitchFamily="34" charset="0"/>
              </a:rPr>
              <a:t> HBV </a:t>
            </a:r>
            <a:r>
              <a:rPr lang="en-US" altLang="zh-CN" sz="2800" kern="10" dirty="0" err="1">
                <a:latin typeface="Calibri" panose="020F0502020204030204" pitchFamily="34" charset="0"/>
                <a:ea typeface="黑体"/>
                <a:cs typeface="Calibri" panose="020F0502020204030204" pitchFamily="34" charset="0"/>
              </a:rPr>
              <a:t>mạn</a:t>
            </a:r>
            <a:r>
              <a:rPr lang="en-US" altLang="zh-CN" sz="2800" kern="10" dirty="0">
                <a:latin typeface="Calibri" panose="020F0502020204030204" pitchFamily="34" charset="0"/>
                <a:ea typeface="黑体"/>
                <a:cs typeface="Calibri" panose="020F0502020204030204" pitchFamily="34" charset="0"/>
              </a:rPr>
              <a:t> </a:t>
            </a:r>
            <a:r>
              <a:rPr lang="en-US" altLang="zh-CN" sz="2800" kern="10" dirty="0" err="1">
                <a:latin typeface="Calibri" panose="020F0502020204030204" pitchFamily="34" charset="0"/>
                <a:ea typeface="黑体"/>
                <a:cs typeface="Calibri" panose="020F0502020204030204" pitchFamily="34" charset="0"/>
              </a:rPr>
              <a:t>tính</a:t>
            </a:r>
            <a:endParaRPr lang="en-US" altLang="zh-CN" sz="2800" kern="10" dirty="0">
              <a:latin typeface="Calibri" panose="020F0502020204030204" pitchFamily="34" charset="0"/>
              <a:ea typeface="黑体"/>
              <a:cs typeface="Calibri" panose="020F0502020204030204" pitchFamily="34" charset="0"/>
            </a:endParaRPr>
          </a:p>
          <a:p>
            <a:pPr marL="914400" lvl="1" indent="-457200">
              <a:buFont typeface="Wingdings" panose="05000000000000000000" pitchFamily="2" charset="2"/>
              <a:buChar char="Ø"/>
              <a:defRPr/>
            </a:pPr>
            <a:r>
              <a:rPr lang="en-US" altLang="zh-CN" sz="2800" kern="10" dirty="0" err="1">
                <a:latin typeface="Calibri" panose="020F0502020204030204" pitchFamily="34" charset="0"/>
                <a:ea typeface="黑体"/>
                <a:cs typeface="Calibri" panose="020F0502020204030204" pitchFamily="34" charset="0"/>
              </a:rPr>
              <a:t>Viêm</a:t>
            </a:r>
            <a:r>
              <a:rPr lang="en-US" altLang="zh-CN" sz="2800" kern="10" dirty="0">
                <a:latin typeface="Calibri" panose="020F0502020204030204" pitchFamily="34" charset="0"/>
                <a:ea typeface="黑体"/>
                <a:cs typeface="Calibri" panose="020F0502020204030204" pitchFamily="34" charset="0"/>
              </a:rPr>
              <a:t> </a:t>
            </a:r>
            <a:r>
              <a:rPr lang="en-US" altLang="zh-CN" sz="2800" kern="10" dirty="0" err="1">
                <a:latin typeface="Calibri" panose="020F0502020204030204" pitchFamily="34" charset="0"/>
                <a:ea typeface="黑体"/>
                <a:cs typeface="Calibri" panose="020F0502020204030204" pitchFamily="34" charset="0"/>
              </a:rPr>
              <a:t>gan</a:t>
            </a:r>
            <a:r>
              <a:rPr lang="en-US" altLang="zh-CN" sz="2800" kern="10" dirty="0">
                <a:latin typeface="Calibri" panose="020F0502020204030204" pitchFamily="34" charset="0"/>
                <a:ea typeface="黑体"/>
                <a:cs typeface="Calibri" panose="020F0502020204030204" pitchFamily="34" charset="0"/>
              </a:rPr>
              <a:t> B </a:t>
            </a:r>
            <a:r>
              <a:rPr lang="en-US" altLang="zh-CN" sz="2800" kern="10" dirty="0" err="1">
                <a:latin typeface="Calibri" panose="020F0502020204030204" pitchFamily="34" charset="0"/>
                <a:ea typeface="黑体"/>
                <a:cs typeface="Calibri" panose="020F0502020204030204" pitchFamily="34" charset="0"/>
              </a:rPr>
              <a:t>mạn</a:t>
            </a:r>
            <a:r>
              <a:rPr lang="en-US" altLang="zh-CN" sz="2800" kern="10" dirty="0">
                <a:latin typeface="Calibri" panose="020F0502020204030204" pitchFamily="34" charset="0"/>
                <a:ea typeface="黑体"/>
                <a:cs typeface="Calibri" panose="020F0502020204030204" pitchFamily="34" charset="0"/>
              </a:rPr>
              <a:t> </a:t>
            </a:r>
            <a:r>
              <a:rPr lang="en-US" altLang="zh-CN" sz="2800" kern="10" dirty="0" err="1">
                <a:latin typeface="Calibri" panose="020F0502020204030204" pitchFamily="34" charset="0"/>
                <a:ea typeface="黑体"/>
                <a:cs typeface="Calibri" panose="020F0502020204030204" pitchFamily="34" charset="0"/>
              </a:rPr>
              <a:t>tính</a:t>
            </a:r>
            <a:endParaRPr lang="en-US" altLang="zh-CN" sz="2800" kern="10" dirty="0">
              <a:latin typeface="Calibri" panose="020F0502020204030204" pitchFamily="34" charset="0"/>
              <a:ea typeface="黑体"/>
              <a:cs typeface="Calibri" panose="020F0502020204030204" pitchFamily="34" charset="0"/>
            </a:endParaRPr>
          </a:p>
          <a:p>
            <a:pPr>
              <a:buFont typeface="Arial" panose="020B0604020202020204" pitchFamily="34" charset="0"/>
              <a:buChar char="•"/>
              <a:defRPr/>
            </a:pPr>
            <a:endParaRPr lang="en-US" altLang="zh-CN" sz="2800" kern="10" dirty="0">
              <a:latin typeface="Calibri" panose="020F0502020204030204" pitchFamily="34" charset="0"/>
              <a:ea typeface="黑体"/>
              <a:cs typeface="Calibri" panose="020F0502020204030204" pitchFamily="34" charset="0"/>
            </a:endParaRPr>
          </a:p>
        </p:txBody>
      </p:sp>
      <p:sp>
        <p:nvSpPr>
          <p:cNvPr id="27" name="TextBox 26"/>
          <p:cNvSpPr txBox="1"/>
          <p:nvPr/>
        </p:nvSpPr>
        <p:spPr>
          <a:xfrm>
            <a:off x="4246941" y="3068960"/>
            <a:ext cx="2336800" cy="522288"/>
          </a:xfrm>
          <a:prstGeom prst="rect">
            <a:avLst/>
          </a:prstGeom>
          <a:noFill/>
        </p:spPr>
        <p:txBody>
          <a:bodyPr wrap="none">
            <a:spAutoFit/>
          </a:bodyPr>
          <a:lstStyle/>
          <a:p>
            <a:pPr>
              <a:buFont typeface="Arial" panose="020B0604020202020204" pitchFamily="34" charset="0"/>
              <a:buChar char="•"/>
              <a:defRPr/>
            </a:pPr>
            <a:r>
              <a:rPr lang="zh-CN" altLang="en-US" sz="2800" kern="10" dirty="0">
                <a:latin typeface="Calibri" panose="020F0502020204030204" pitchFamily="34" charset="0"/>
                <a:ea typeface="黑体"/>
                <a:cs typeface="Calibri" panose="020F0502020204030204" pitchFamily="34" charset="0"/>
              </a:rPr>
              <a:t> </a:t>
            </a:r>
            <a:r>
              <a:rPr lang="en-US" altLang="zh-CN" sz="2800" kern="10" dirty="0" err="1">
                <a:latin typeface="Calibri" panose="020F0502020204030204" pitchFamily="34" charset="0"/>
                <a:ea typeface="黑体"/>
                <a:cs typeface="Calibri" panose="020F0502020204030204" pitchFamily="34" charset="0"/>
              </a:rPr>
              <a:t>Viêm</a:t>
            </a:r>
            <a:r>
              <a:rPr lang="en-US" altLang="zh-CN" sz="2800" kern="10" dirty="0">
                <a:latin typeface="Calibri" panose="020F0502020204030204" pitchFamily="34" charset="0"/>
                <a:ea typeface="黑体"/>
                <a:cs typeface="Calibri" panose="020F0502020204030204" pitchFamily="34" charset="0"/>
              </a:rPr>
              <a:t> </a:t>
            </a:r>
            <a:r>
              <a:rPr lang="en-US" altLang="zh-CN" sz="2800" kern="10" dirty="0" err="1">
                <a:latin typeface="Calibri" panose="020F0502020204030204" pitchFamily="34" charset="0"/>
                <a:ea typeface="黑体"/>
                <a:cs typeface="Calibri" panose="020F0502020204030204" pitchFamily="34" charset="0"/>
              </a:rPr>
              <a:t>gan</a:t>
            </a:r>
            <a:r>
              <a:rPr lang="en-US" altLang="zh-CN" sz="2800" kern="10" dirty="0">
                <a:latin typeface="Calibri" panose="020F0502020204030204" pitchFamily="34" charset="0"/>
                <a:ea typeface="黑体"/>
                <a:cs typeface="Calibri" panose="020F0502020204030204" pitchFamily="34" charset="0"/>
              </a:rPr>
              <a:t> </a:t>
            </a:r>
            <a:r>
              <a:rPr lang="en-US" altLang="zh-CN" sz="2800" kern="10" dirty="0" err="1">
                <a:latin typeface="Calibri" panose="020F0502020204030204" pitchFamily="34" charset="0"/>
                <a:ea typeface="黑体"/>
                <a:cs typeface="Calibri" panose="020F0502020204030204" pitchFamily="34" charset="0"/>
              </a:rPr>
              <a:t>cấp</a:t>
            </a:r>
            <a:endParaRPr lang="en-US" altLang="zh-CN" sz="2800" kern="10" dirty="0">
              <a:latin typeface="Calibri" panose="020F0502020204030204" pitchFamily="34" charset="0"/>
              <a:ea typeface="黑体"/>
              <a:cs typeface="Calibri" panose="020F0502020204030204" pitchFamily="34" charset="0"/>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linds(horizont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linds(horizontal)">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linds(horizontal)">
                                      <p:cBhvr>
                                        <p:cTn id="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Chart 19"/>
          <p:cNvGraphicFramePr/>
          <p:nvPr/>
        </p:nvGraphicFramePr>
        <p:xfrm>
          <a:off x="1724025" y="1514002"/>
          <a:ext cx="8599488" cy="4530725"/>
        </p:xfrm>
        <a:graphic>
          <a:graphicData uri="http://schemas.openxmlformats.org/presentationml/2006/ole">
            <mc:AlternateContent xmlns:mc="http://schemas.openxmlformats.org/markup-compatibility/2006">
              <mc:Choice xmlns:v="urn:schemas-microsoft-com:vml" Requires="v">
                <p:oleObj r:id="rId6" imgW="8595360" imgH="4529455" progId="Excel.Chart.8">
                  <p:embed/>
                </p:oleObj>
              </mc:Choice>
              <mc:Fallback>
                <p:oleObj r:id="rId6" imgW="8595360" imgH="4529455" progId="Excel.Chart.8">
                  <p:embed/>
                  <p:pic>
                    <p:nvPicPr>
                      <p:cNvPr id="3074" name="Chart 19"/>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24025" y="1514002"/>
                        <a:ext cx="8599488" cy="4530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 name="Picture 2" descr="C:\Users\Shimin\Downloads\蓝色线.png"/>
          <p:cNvPicPr>
            <a:picLocks noChangeAspect="1" noChangeArrowheads="1"/>
          </p:cNvPicPr>
          <p:nvPr>
            <p:custDataLst>
              <p:tags r:id="rId2"/>
            </p:custDataLst>
          </p:nvPr>
        </p:nvPicPr>
        <p:blipFill>
          <a:blip r:embed="rId8">
            <a:extLst>
              <a:ext uri="{28A0092B-C50C-407E-A947-70E740481C1C}">
                <a14:useLocalDpi xmlns:a14="http://schemas.microsoft.com/office/drawing/2010/main" val="0"/>
              </a:ext>
            </a:extLst>
          </a:blip>
          <a:srcRect/>
          <a:stretch>
            <a:fillRect/>
          </a:stretch>
        </p:blipFill>
        <p:spPr bwMode="auto">
          <a:xfrm>
            <a:off x="2359311" y="1777526"/>
            <a:ext cx="7561262" cy="327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txBox="1"/>
          <p:nvPr/>
        </p:nvSpPr>
        <p:spPr bwMode="gray">
          <a:xfrm>
            <a:off x="3200400" y="332657"/>
            <a:ext cx="6735682" cy="892175"/>
          </a:xfrm>
          <a:prstGeom prst="rect">
            <a:avLst/>
          </a:prstGeom>
          <a:noFill/>
          <a:ln w="9525">
            <a:noFill/>
            <a:miter lim="800000"/>
          </a:ln>
          <a:effectLst/>
        </p:spPr>
        <p:txBody>
          <a:bodyPr anchor="ctr">
            <a:normAutofit fontScale="92500" lnSpcReduction="20000"/>
          </a:bodyPr>
          <a:lstStyle/>
          <a:p>
            <a:pPr algn="ctr">
              <a:defRPr/>
            </a:pPr>
            <a:r>
              <a:rPr lang="en-US" sz="3200" b="1" dirty="0" err="1">
                <a:solidFill>
                  <a:schemeClr val="tx2">
                    <a:lumMod val="75000"/>
                  </a:schemeClr>
                </a:solidFill>
                <a:latin typeface="Calibri" panose="020F0502020204030204" pitchFamily="34" charset="0"/>
                <a:ea typeface="Geneva"/>
                <a:cs typeface="Calibri" panose="020F0502020204030204" pitchFamily="34" charset="0"/>
              </a:rPr>
              <a:t>Hậu</a:t>
            </a:r>
            <a:r>
              <a:rPr lang="en-US" sz="3200" b="1" dirty="0">
                <a:solidFill>
                  <a:schemeClr val="tx2">
                    <a:lumMod val="75000"/>
                  </a:schemeClr>
                </a:solidFill>
                <a:latin typeface="Calibri" panose="020F0502020204030204" pitchFamily="34" charset="0"/>
                <a:ea typeface="Geneva"/>
                <a:cs typeface="Calibri" panose="020F0502020204030204" pitchFamily="34" charset="0"/>
              </a:rPr>
              <a:t> quả </a:t>
            </a:r>
            <a:r>
              <a:rPr lang="en-US" sz="3200" b="1" dirty="0" err="1">
                <a:solidFill>
                  <a:schemeClr val="tx2">
                    <a:lumMod val="75000"/>
                  </a:schemeClr>
                </a:solidFill>
                <a:latin typeface="Calibri" panose="020F0502020204030204" pitchFamily="34" charset="0"/>
                <a:ea typeface="Geneva"/>
                <a:cs typeface="Calibri" panose="020F0502020204030204" pitchFamily="34" charset="0"/>
              </a:rPr>
              <a:t>của</a:t>
            </a:r>
            <a:r>
              <a:rPr lang="en-US" sz="3200" b="1" dirty="0">
                <a:solidFill>
                  <a:schemeClr val="tx2">
                    <a:lumMod val="75000"/>
                  </a:schemeClr>
                </a:solidFill>
                <a:latin typeface="Calibri" panose="020F0502020204030204" pitchFamily="34" charset="0"/>
                <a:ea typeface="Geneva"/>
                <a:cs typeface="Calibri" panose="020F0502020204030204" pitchFamily="34" charset="0"/>
              </a:rPr>
              <a:t> </a:t>
            </a:r>
            <a:r>
              <a:rPr lang="en-US" sz="3200" b="1" dirty="0" err="1">
                <a:solidFill>
                  <a:schemeClr val="tx2">
                    <a:lumMod val="75000"/>
                  </a:schemeClr>
                </a:solidFill>
                <a:latin typeface="Calibri" panose="020F0502020204030204" pitchFamily="34" charset="0"/>
                <a:ea typeface="Geneva"/>
                <a:cs typeface="Calibri" panose="020F0502020204030204" pitchFamily="34" charset="0"/>
              </a:rPr>
              <a:t>việc</a:t>
            </a:r>
            <a:r>
              <a:rPr lang="en-US" sz="3200" b="1" dirty="0">
                <a:solidFill>
                  <a:schemeClr val="tx2">
                    <a:lumMod val="75000"/>
                  </a:schemeClr>
                </a:solidFill>
                <a:latin typeface="Calibri" panose="020F0502020204030204" pitchFamily="34" charset="0"/>
                <a:ea typeface="Geneva"/>
                <a:cs typeface="Calibri" panose="020F0502020204030204" pitchFamily="34" charset="0"/>
              </a:rPr>
              <a:t> </a:t>
            </a:r>
            <a:r>
              <a:rPr lang="en-US" sz="3200" b="1" dirty="0" err="1">
                <a:solidFill>
                  <a:schemeClr val="tx2">
                    <a:lumMod val="75000"/>
                  </a:schemeClr>
                </a:solidFill>
                <a:latin typeface="Calibri" panose="020F0502020204030204" pitchFamily="34" charset="0"/>
                <a:ea typeface="Geneva"/>
                <a:cs typeface="Calibri" panose="020F0502020204030204" pitchFamily="34" charset="0"/>
              </a:rPr>
              <a:t>nhiễm</a:t>
            </a:r>
            <a:r>
              <a:rPr lang="en-US" sz="3200" b="1" dirty="0">
                <a:solidFill>
                  <a:schemeClr val="tx2">
                    <a:lumMod val="75000"/>
                  </a:schemeClr>
                </a:solidFill>
                <a:latin typeface="Calibri" panose="020F0502020204030204" pitchFamily="34" charset="0"/>
                <a:ea typeface="Geneva"/>
                <a:cs typeface="Calibri" panose="020F0502020204030204" pitchFamily="34" charset="0"/>
              </a:rPr>
              <a:t> vi </a:t>
            </a:r>
            <a:r>
              <a:rPr lang="en-US" sz="3200" b="1" dirty="0" err="1">
                <a:solidFill>
                  <a:schemeClr val="tx2">
                    <a:lumMod val="75000"/>
                  </a:schemeClr>
                </a:solidFill>
                <a:latin typeface="Calibri" panose="020F0502020204030204" pitchFamily="34" charset="0"/>
                <a:ea typeface="Geneva"/>
                <a:cs typeface="Calibri" panose="020F0502020204030204" pitchFamily="34" charset="0"/>
              </a:rPr>
              <a:t>rút</a:t>
            </a:r>
            <a:r>
              <a:rPr lang="en-US" sz="3200" b="1" dirty="0">
                <a:solidFill>
                  <a:schemeClr val="tx2">
                    <a:lumMod val="75000"/>
                  </a:schemeClr>
                </a:solidFill>
                <a:latin typeface="Calibri" panose="020F0502020204030204" pitchFamily="34" charset="0"/>
                <a:ea typeface="Geneva"/>
                <a:cs typeface="Calibri" panose="020F0502020204030204" pitchFamily="34" charset="0"/>
              </a:rPr>
              <a:t> </a:t>
            </a:r>
            <a:r>
              <a:rPr lang="pt-BR" sz="3200" b="1" dirty="0">
                <a:solidFill>
                  <a:schemeClr val="tx2">
                    <a:lumMod val="75000"/>
                  </a:schemeClr>
                </a:solidFill>
                <a:latin typeface="Calibri" panose="020F0502020204030204" pitchFamily="34" charset="0"/>
                <a:cs typeface="Calibri" panose="020F0502020204030204" pitchFamily="34" charset="0"/>
              </a:rPr>
              <a:t>viêm gan B </a:t>
            </a:r>
          </a:p>
          <a:p>
            <a:pPr algn="ctr">
              <a:defRPr/>
            </a:pPr>
            <a:r>
              <a:rPr lang="en-US" sz="3200" b="1" dirty="0" err="1">
                <a:solidFill>
                  <a:schemeClr val="tx2">
                    <a:lumMod val="75000"/>
                  </a:schemeClr>
                </a:solidFill>
                <a:latin typeface="Calibri" panose="020F0502020204030204" pitchFamily="34" charset="0"/>
                <a:ea typeface="Geneva"/>
                <a:cs typeface="Calibri" panose="020F0502020204030204" pitchFamily="34" charset="0"/>
              </a:rPr>
              <a:t>tùy</a:t>
            </a:r>
            <a:r>
              <a:rPr lang="en-US" sz="3200" b="1" dirty="0">
                <a:solidFill>
                  <a:schemeClr val="tx2">
                    <a:lumMod val="75000"/>
                  </a:schemeClr>
                </a:solidFill>
                <a:latin typeface="Calibri" panose="020F0502020204030204" pitchFamily="34" charset="0"/>
                <a:ea typeface="Geneva"/>
                <a:cs typeface="Calibri" panose="020F0502020204030204" pitchFamily="34" charset="0"/>
              </a:rPr>
              <a:t> </a:t>
            </a:r>
            <a:r>
              <a:rPr lang="en-US" sz="3200" b="1" dirty="0" err="1">
                <a:solidFill>
                  <a:schemeClr val="tx2">
                    <a:lumMod val="75000"/>
                  </a:schemeClr>
                </a:solidFill>
                <a:latin typeface="Calibri" panose="020F0502020204030204" pitchFamily="34" charset="0"/>
                <a:ea typeface="Geneva"/>
                <a:cs typeface="Calibri" panose="020F0502020204030204" pitchFamily="34" charset="0"/>
              </a:rPr>
              <a:t>thuộc</a:t>
            </a:r>
            <a:r>
              <a:rPr lang="en-US" sz="3200" b="1" dirty="0">
                <a:solidFill>
                  <a:schemeClr val="tx2">
                    <a:lumMod val="75000"/>
                  </a:schemeClr>
                </a:solidFill>
                <a:latin typeface="Calibri" panose="020F0502020204030204" pitchFamily="34" charset="0"/>
                <a:ea typeface="Geneva"/>
                <a:cs typeface="Calibri" panose="020F0502020204030204" pitchFamily="34" charset="0"/>
              </a:rPr>
              <a:t> </a:t>
            </a:r>
            <a:r>
              <a:rPr lang="en-US" sz="3200" b="1" dirty="0" err="1">
                <a:solidFill>
                  <a:schemeClr val="tx2">
                    <a:lumMod val="75000"/>
                  </a:schemeClr>
                </a:solidFill>
                <a:latin typeface="Calibri" panose="020F0502020204030204" pitchFamily="34" charset="0"/>
                <a:ea typeface="Geneva"/>
                <a:cs typeface="Calibri" panose="020F0502020204030204" pitchFamily="34" charset="0"/>
              </a:rPr>
              <a:t>vào</a:t>
            </a:r>
            <a:r>
              <a:rPr lang="en-US" sz="3200" b="1" dirty="0">
                <a:solidFill>
                  <a:schemeClr val="tx2">
                    <a:lumMod val="75000"/>
                  </a:schemeClr>
                </a:solidFill>
                <a:latin typeface="Calibri" panose="020F0502020204030204" pitchFamily="34" charset="0"/>
                <a:ea typeface="Geneva"/>
                <a:cs typeface="Calibri" panose="020F0502020204030204" pitchFamily="34" charset="0"/>
              </a:rPr>
              <a:t> </a:t>
            </a:r>
            <a:r>
              <a:rPr lang="en-US" sz="3200" b="1" dirty="0" err="1">
                <a:solidFill>
                  <a:schemeClr val="tx2">
                    <a:lumMod val="75000"/>
                  </a:schemeClr>
                </a:solidFill>
                <a:latin typeface="Calibri" panose="020F0502020204030204" pitchFamily="34" charset="0"/>
                <a:ea typeface="Geneva"/>
                <a:cs typeface="Calibri" panose="020F0502020204030204" pitchFamily="34" charset="0"/>
              </a:rPr>
              <a:t>độ</a:t>
            </a:r>
            <a:r>
              <a:rPr lang="en-US" sz="3200" b="1" dirty="0">
                <a:solidFill>
                  <a:schemeClr val="tx2">
                    <a:lumMod val="75000"/>
                  </a:schemeClr>
                </a:solidFill>
                <a:latin typeface="Calibri" panose="020F0502020204030204" pitchFamily="34" charset="0"/>
                <a:ea typeface="Geneva"/>
                <a:cs typeface="Calibri" panose="020F0502020204030204" pitchFamily="34" charset="0"/>
              </a:rPr>
              <a:t> </a:t>
            </a:r>
            <a:r>
              <a:rPr lang="en-US" sz="3200" b="1" dirty="0" err="1">
                <a:solidFill>
                  <a:schemeClr val="tx2">
                    <a:lumMod val="75000"/>
                  </a:schemeClr>
                </a:solidFill>
                <a:latin typeface="Calibri" panose="020F0502020204030204" pitchFamily="34" charset="0"/>
                <a:ea typeface="Geneva"/>
                <a:cs typeface="Calibri" panose="020F0502020204030204" pitchFamily="34" charset="0"/>
              </a:rPr>
              <a:t>tuổi</a:t>
            </a:r>
            <a:r>
              <a:rPr lang="en-US" sz="3200" b="1" dirty="0">
                <a:solidFill>
                  <a:schemeClr val="tx2">
                    <a:lumMod val="75000"/>
                  </a:schemeClr>
                </a:solidFill>
                <a:latin typeface="Calibri" panose="020F0502020204030204" pitchFamily="34" charset="0"/>
                <a:ea typeface="Geneva"/>
                <a:cs typeface="Calibri" panose="020F0502020204030204" pitchFamily="34" charset="0"/>
              </a:rPr>
              <a:t> </a:t>
            </a:r>
            <a:r>
              <a:rPr lang="en-US" sz="3200" b="1" dirty="0" err="1">
                <a:solidFill>
                  <a:schemeClr val="tx2">
                    <a:lumMod val="75000"/>
                  </a:schemeClr>
                </a:solidFill>
                <a:latin typeface="Calibri" panose="020F0502020204030204" pitchFamily="34" charset="0"/>
                <a:ea typeface="Geneva"/>
                <a:cs typeface="Calibri" panose="020F0502020204030204" pitchFamily="34" charset="0"/>
              </a:rPr>
              <a:t>bị</a:t>
            </a:r>
            <a:r>
              <a:rPr lang="en-US" sz="3200" b="1" dirty="0">
                <a:solidFill>
                  <a:schemeClr val="tx2">
                    <a:lumMod val="75000"/>
                  </a:schemeClr>
                </a:solidFill>
                <a:latin typeface="Calibri" panose="020F0502020204030204" pitchFamily="34" charset="0"/>
                <a:ea typeface="Geneva"/>
                <a:cs typeface="Calibri" panose="020F0502020204030204" pitchFamily="34" charset="0"/>
              </a:rPr>
              <a:t> </a:t>
            </a:r>
            <a:r>
              <a:rPr lang="en-US" sz="3200" b="1" dirty="0" err="1">
                <a:solidFill>
                  <a:schemeClr val="tx2">
                    <a:lumMod val="75000"/>
                  </a:schemeClr>
                </a:solidFill>
                <a:latin typeface="Calibri" panose="020F0502020204030204" pitchFamily="34" charset="0"/>
                <a:ea typeface="Geneva"/>
                <a:cs typeface="Calibri" panose="020F0502020204030204" pitchFamily="34" charset="0"/>
              </a:rPr>
              <a:t>nhiễm</a:t>
            </a:r>
            <a:endParaRPr lang="zh-CN" altLang="en-US" sz="3200" b="1" kern="0" dirty="0">
              <a:solidFill>
                <a:schemeClr val="tx2">
                  <a:lumMod val="75000"/>
                </a:schemeClr>
              </a:solidFill>
              <a:latin typeface="Calibri" panose="020F0502020204030204" pitchFamily="34" charset="0"/>
              <a:ea typeface="黑体" pitchFamily="49" charset="-122"/>
              <a:cs typeface="Calibri" panose="020F0502020204030204" pitchFamily="34" charset="0"/>
            </a:endParaRPr>
          </a:p>
        </p:txBody>
      </p:sp>
      <p:pic>
        <p:nvPicPr>
          <p:cNvPr id="13" name="PPTShape_1" descr="C:\Users\Shimin\Downloads\黄色线.png"/>
          <p:cNvPicPr>
            <a:picLocks noChangeAspect="1" noChangeArrowheads="1"/>
          </p:cNvPicPr>
          <p:nvPr>
            <p:custDataLst>
              <p:tags r:id="rId3"/>
            </p:custDataLst>
          </p:nvPr>
        </p:nvPicPr>
        <p:blipFill>
          <a:blip r:embed="rId9">
            <a:extLst>
              <a:ext uri="{28A0092B-C50C-407E-A947-70E740481C1C}">
                <a14:useLocalDpi xmlns:a14="http://schemas.microsoft.com/office/drawing/2010/main" val="0"/>
              </a:ext>
            </a:extLst>
          </a:blip>
          <a:srcRect/>
          <a:stretch>
            <a:fillRect/>
          </a:stretch>
        </p:blipFill>
        <p:spPr bwMode="auto">
          <a:xfrm>
            <a:off x="3006182" y="3202782"/>
            <a:ext cx="6804025" cy="168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5" name="直接箭头连接符 24"/>
          <p:cNvCxnSpPr/>
          <p:nvPr/>
        </p:nvCxnSpPr>
        <p:spPr>
          <a:xfrm rot="5400000" flipH="1" flipV="1">
            <a:off x="2495551" y="3482976"/>
            <a:ext cx="576262" cy="158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079" name="TextBox 2"/>
          <p:cNvSpPr txBox="1">
            <a:spLocks noChangeArrowheads="1"/>
          </p:cNvSpPr>
          <p:nvPr/>
        </p:nvSpPr>
        <p:spPr bwMode="auto">
          <a:xfrm>
            <a:off x="10193636" y="1777527"/>
            <a:ext cx="461665"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b="1" dirty="0">
                <a:latin typeface="Calibri" panose="020F0502020204030204" pitchFamily="34" charset="0"/>
                <a:cs typeface="Calibri" panose="020F0502020204030204" pitchFamily="34" charset="0"/>
              </a:rPr>
              <a:t>%</a:t>
            </a:r>
            <a:r>
              <a:rPr lang="vi-VN" altLang="en-US" b="1" dirty="0">
                <a:latin typeface="Calibri" panose="020F0502020204030204" pitchFamily="34" charset="0"/>
                <a:cs typeface="Calibri" panose="020F0502020204030204" pitchFamily="34" charset="0"/>
              </a:rPr>
              <a:t> mắc viêm gan có triệu chứng</a:t>
            </a:r>
            <a:endParaRPr lang="en-US" altLang="en-US" b="1" dirty="0">
              <a:latin typeface="Calibri" panose="020F0502020204030204" pitchFamily="34" charset="0"/>
              <a:cs typeface="Calibri" panose="020F0502020204030204" pitchFamily="34" charset="0"/>
            </a:endParaRPr>
          </a:p>
        </p:txBody>
      </p:sp>
      <p:sp>
        <p:nvSpPr>
          <p:cNvPr id="3080" name="TextBox 3"/>
          <p:cNvSpPr txBox="1">
            <a:spLocks noChangeArrowheads="1"/>
          </p:cNvSpPr>
          <p:nvPr/>
        </p:nvSpPr>
        <p:spPr bwMode="auto">
          <a:xfrm>
            <a:off x="5845175" y="2817338"/>
            <a:ext cx="2266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vi-VN" altLang="en-US">
                <a:solidFill>
                  <a:srgbClr val="3333FF"/>
                </a:solidFill>
                <a:latin typeface="Calibri" panose="020F0502020204030204" pitchFamily="34" charset="0"/>
                <a:cs typeface="Calibri" panose="020F0502020204030204" pitchFamily="34" charset="0"/>
              </a:rPr>
              <a:t>Viêm gan mạn tính</a:t>
            </a:r>
            <a:endParaRPr lang="en-US" altLang="en-US">
              <a:solidFill>
                <a:srgbClr val="3333FF"/>
              </a:solidFill>
              <a:latin typeface="Calibri" panose="020F0502020204030204" pitchFamily="34" charset="0"/>
              <a:cs typeface="Calibri" panose="020F0502020204030204" pitchFamily="34" charset="0"/>
            </a:endParaRPr>
          </a:p>
        </p:txBody>
      </p:sp>
      <p:sp>
        <p:nvSpPr>
          <p:cNvPr id="3081" name="TextBox 4"/>
          <p:cNvSpPr txBox="1">
            <a:spLocks noChangeArrowheads="1"/>
          </p:cNvSpPr>
          <p:nvPr/>
        </p:nvSpPr>
        <p:spPr bwMode="auto">
          <a:xfrm>
            <a:off x="3733801" y="4046539"/>
            <a:ext cx="2890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vi-VN" altLang="en-US">
                <a:solidFill>
                  <a:srgbClr val="FFC000"/>
                </a:solidFill>
                <a:latin typeface="Calibri" panose="020F0502020204030204" pitchFamily="34" charset="0"/>
                <a:cs typeface="Calibri" panose="020F0502020204030204" pitchFamily="34" charset="0"/>
              </a:rPr>
              <a:t>Viêm gan có triệu chứng</a:t>
            </a:r>
            <a:endParaRPr lang="en-US" altLang="en-US">
              <a:solidFill>
                <a:srgbClr val="FFC000"/>
              </a:solidFill>
              <a:latin typeface="Calibri" panose="020F0502020204030204" pitchFamily="34" charset="0"/>
              <a:cs typeface="Calibri" panose="020F0502020204030204" pitchFamily="34" charset="0"/>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par>
                                <p:cTn id="8" presetID="1"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5"/>
                                        </p:tgtEl>
                                        <p:attrNameLst>
                                          <p:attrName>style.visibility</p:attrName>
                                        </p:attrNameLst>
                                      </p:cBhvr>
                                      <p:to>
                                        <p:strVal val="visible"/>
                                      </p:to>
                                    </p:set>
                                  </p:childTnLst>
                                </p:cTn>
                              </p:par>
                              <p:par>
                                <p:cTn id="14" presetID="64" presetClass="path" presetSubtype="0" accel="50000" decel="50000" fill="hold" nodeType="withEffect">
                                  <p:stCondLst>
                                    <p:cond delay="0"/>
                                  </p:stCondLst>
                                  <p:childTnLst>
                                    <p:animMotion origin="layout" path="M 0.00017 0.31504 L 3.33333E-6 0.01041 " pathEditMode="relative" rAng="0" ptsTypes="AA">
                                      <p:cBhvr>
                                        <p:cTn id="15" dur="1000" fill="hold"/>
                                        <p:tgtEl>
                                          <p:spTgt spid="25"/>
                                        </p:tgtEl>
                                        <p:attrNameLst>
                                          <p:attrName>ppt_x</p:attrName>
                                          <p:attrName>ppt_y</p:attrName>
                                        </p:attrNameLst>
                                      </p:cBhvr>
                                      <p:rCtr x="0" y="-152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rtlCol="0">
            <a:normAutofit/>
          </a:bodyPr>
          <a:lstStyle/>
          <a:p>
            <a:pPr>
              <a:defRPr/>
            </a:pPr>
            <a:r>
              <a:rPr lang="en-US" altLang="ko-KR" dirty="0" err="1">
                <a:latin typeface="Times New Roman" panose="02020603050405020304" pitchFamily="18" charset="0"/>
                <a:ea typeface="굴림" pitchFamily="34" charset="-127"/>
                <a:cs typeface="Times New Roman" panose="02020603050405020304" pitchFamily="18" charset="0"/>
              </a:rPr>
              <a:t>Tiến</a:t>
            </a:r>
            <a:r>
              <a:rPr lang="en-US" altLang="ko-KR" dirty="0">
                <a:latin typeface="Times New Roman" panose="02020603050405020304" pitchFamily="18" charset="0"/>
                <a:ea typeface="굴림" pitchFamily="34" charset="-127"/>
                <a:cs typeface="Times New Roman" panose="02020603050405020304" pitchFamily="18" charset="0"/>
              </a:rPr>
              <a:t> </a:t>
            </a:r>
            <a:r>
              <a:rPr lang="en-US" altLang="ko-KR" dirty="0" err="1">
                <a:latin typeface="Times New Roman" panose="02020603050405020304" pitchFamily="18" charset="0"/>
                <a:ea typeface="굴림" pitchFamily="34" charset="-127"/>
                <a:cs typeface="Times New Roman" panose="02020603050405020304" pitchFamily="18" charset="0"/>
              </a:rPr>
              <a:t>triển</a:t>
            </a:r>
            <a:r>
              <a:rPr lang="en-US" altLang="ko-KR" dirty="0">
                <a:latin typeface="Times New Roman" panose="02020603050405020304" pitchFamily="18" charset="0"/>
                <a:ea typeface="굴림" pitchFamily="34" charset="-127"/>
                <a:cs typeface="Times New Roman" panose="02020603050405020304" pitchFamily="18" charset="0"/>
              </a:rPr>
              <a:t> </a:t>
            </a:r>
            <a:r>
              <a:rPr lang="en-US" altLang="ko-KR" dirty="0" err="1">
                <a:latin typeface="Times New Roman" panose="02020603050405020304" pitchFamily="18" charset="0"/>
                <a:ea typeface="굴림" pitchFamily="34" charset="-127"/>
                <a:cs typeface="Times New Roman" panose="02020603050405020304" pitchFamily="18" charset="0"/>
              </a:rPr>
              <a:t>của</a:t>
            </a:r>
            <a:r>
              <a:rPr lang="en-US" altLang="ko-KR" dirty="0">
                <a:latin typeface="Times New Roman" panose="02020603050405020304" pitchFamily="18" charset="0"/>
                <a:ea typeface="굴림" pitchFamily="34" charset="-127"/>
                <a:cs typeface="Times New Roman" panose="02020603050405020304" pitchFamily="18" charset="0"/>
              </a:rPr>
              <a:t> </a:t>
            </a:r>
            <a:r>
              <a:rPr lang="en-US" altLang="ko-KR" dirty="0" err="1">
                <a:latin typeface="Times New Roman" panose="02020603050405020304" pitchFamily="18" charset="0"/>
                <a:ea typeface="굴림" pitchFamily="34" charset="-127"/>
                <a:cs typeface="Times New Roman" panose="02020603050405020304" pitchFamily="18" charset="0"/>
              </a:rPr>
              <a:t>bệnh</a:t>
            </a:r>
            <a:r>
              <a:rPr lang="en-US" altLang="ko-KR" dirty="0">
                <a:latin typeface="Times New Roman" panose="02020603050405020304" pitchFamily="18" charset="0"/>
                <a:ea typeface="굴림" pitchFamily="34" charset="-127"/>
                <a:cs typeface="Times New Roman" panose="02020603050405020304" pitchFamily="18" charset="0"/>
              </a:rPr>
              <a:t> </a:t>
            </a:r>
            <a:r>
              <a:rPr lang="en-US" altLang="ko-KR" dirty="0" err="1">
                <a:latin typeface="Times New Roman" panose="02020603050405020304" pitchFamily="18" charset="0"/>
                <a:ea typeface="굴림" pitchFamily="34" charset="-127"/>
                <a:cs typeface="Times New Roman" panose="02020603050405020304" pitchFamily="18" charset="0"/>
              </a:rPr>
              <a:t>viêm</a:t>
            </a:r>
            <a:r>
              <a:rPr lang="en-US" altLang="ko-KR" dirty="0">
                <a:latin typeface="Times New Roman" panose="02020603050405020304" pitchFamily="18" charset="0"/>
                <a:ea typeface="굴림" pitchFamily="34" charset="-127"/>
                <a:cs typeface="Times New Roman" panose="02020603050405020304" pitchFamily="18" charset="0"/>
              </a:rPr>
              <a:t> </a:t>
            </a:r>
            <a:r>
              <a:rPr lang="en-US" altLang="ko-KR" dirty="0" err="1">
                <a:latin typeface="Times New Roman" panose="02020603050405020304" pitchFamily="18" charset="0"/>
                <a:ea typeface="굴림" pitchFamily="34" charset="-127"/>
                <a:cs typeface="Times New Roman" panose="02020603050405020304" pitchFamily="18" charset="0"/>
              </a:rPr>
              <a:t>gan</a:t>
            </a:r>
            <a:r>
              <a:rPr lang="en-US" altLang="ko-KR" dirty="0">
                <a:latin typeface="Times New Roman" panose="02020603050405020304" pitchFamily="18" charset="0"/>
                <a:ea typeface="굴림" pitchFamily="34" charset="-127"/>
                <a:cs typeface="Times New Roman" panose="02020603050405020304" pitchFamily="18" charset="0"/>
              </a:rPr>
              <a:t> B</a:t>
            </a:r>
            <a:endParaRPr lang="en-US" altLang="ko-KR" dirty="0">
              <a:latin typeface="+mn-lt"/>
              <a:ea typeface="굴림" pitchFamily="34" charset="-127"/>
            </a:endParaRPr>
          </a:p>
        </p:txBody>
      </p:sp>
      <p:sp>
        <p:nvSpPr>
          <p:cNvPr id="60422" name="AutoShape 3"/>
          <p:cNvSpPr>
            <a:spLocks noChangeArrowheads="1"/>
          </p:cNvSpPr>
          <p:nvPr/>
        </p:nvSpPr>
        <p:spPr bwMode="auto">
          <a:xfrm>
            <a:off x="1775521" y="3429001"/>
            <a:ext cx="1401763" cy="676275"/>
          </a:xfrm>
          <a:prstGeom prst="homePlate">
            <a:avLst>
              <a:gd name="adj" fmla="val 49944"/>
            </a:avLst>
          </a:prstGeom>
          <a:solidFill>
            <a:schemeClr val="tx2">
              <a:lumMod val="40000"/>
              <a:lumOff val="60000"/>
            </a:schemeClr>
          </a:solidFill>
          <a:ln w="19050">
            <a:noFill/>
            <a:miter lim="800000"/>
          </a:ln>
        </p:spPr>
        <p:txBody>
          <a:bodyPr anchor="ctr"/>
          <a:lstStyle/>
          <a:p>
            <a:pPr algn="ctr">
              <a:defRPr/>
            </a:pPr>
            <a:r>
              <a:rPr lang="en-US" altLang="ko-KR" sz="1600" dirty="0" err="1">
                <a:latin typeface="Times New Roman" panose="02020603050405020304" pitchFamily="18" charset="0"/>
                <a:ea typeface="Osaka" charset="-128"/>
                <a:cs typeface="Times New Roman" panose="02020603050405020304" pitchFamily="18" charset="0"/>
              </a:rPr>
              <a:t>Nhiễm</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cấp</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tính</a:t>
            </a:r>
            <a:endParaRPr lang="en-US" altLang="ko-KR" sz="1600" dirty="0">
              <a:latin typeface="Times New Roman" panose="02020603050405020304" pitchFamily="18" charset="0"/>
              <a:ea typeface="Osaka" charset="-128"/>
              <a:cs typeface="Times New Roman" panose="02020603050405020304" pitchFamily="18" charset="0"/>
            </a:endParaRPr>
          </a:p>
        </p:txBody>
      </p:sp>
      <p:sp>
        <p:nvSpPr>
          <p:cNvPr id="60423" name="AutoShape 4"/>
          <p:cNvSpPr>
            <a:spLocks noChangeArrowheads="1"/>
          </p:cNvSpPr>
          <p:nvPr/>
        </p:nvSpPr>
        <p:spPr bwMode="auto">
          <a:xfrm>
            <a:off x="3503713" y="3471864"/>
            <a:ext cx="1649313" cy="688975"/>
          </a:xfrm>
          <a:prstGeom prst="chevron">
            <a:avLst>
              <a:gd name="adj" fmla="val 23895"/>
            </a:avLst>
          </a:prstGeom>
          <a:solidFill>
            <a:schemeClr val="tx2">
              <a:lumMod val="40000"/>
              <a:lumOff val="60000"/>
            </a:schemeClr>
          </a:solidFill>
          <a:ln w="12700">
            <a:noFill/>
            <a:miter lim="800000"/>
          </a:ln>
        </p:spPr>
        <p:txBody>
          <a:bodyPr anchor="ctr"/>
          <a:lstStyle/>
          <a:p>
            <a:pPr algn="ctr">
              <a:defRPr/>
            </a:pPr>
            <a:r>
              <a:rPr lang="ko-KR" altLang="en-US"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Nhiễm</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mạn</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tính</a:t>
            </a:r>
            <a:endParaRPr lang="en-US" altLang="ko-KR" sz="1600" dirty="0">
              <a:latin typeface="Times New Roman" panose="02020603050405020304" pitchFamily="18" charset="0"/>
              <a:ea typeface="Osaka" charset="-128"/>
              <a:cs typeface="Times New Roman" panose="02020603050405020304" pitchFamily="18" charset="0"/>
            </a:endParaRPr>
          </a:p>
        </p:txBody>
      </p:sp>
      <p:sp>
        <p:nvSpPr>
          <p:cNvPr id="60424" name="AutoShape 5"/>
          <p:cNvSpPr>
            <a:spLocks noChangeArrowheads="1"/>
          </p:cNvSpPr>
          <p:nvPr/>
        </p:nvSpPr>
        <p:spPr bwMode="auto">
          <a:xfrm rot="5400000">
            <a:off x="3188123" y="3600575"/>
            <a:ext cx="225425" cy="314325"/>
          </a:xfrm>
          <a:prstGeom prst="upArrow">
            <a:avLst>
              <a:gd name="adj1" fmla="val 52704"/>
              <a:gd name="adj2" fmla="val 62835"/>
            </a:avLst>
          </a:prstGeom>
          <a:solidFill>
            <a:schemeClr val="accent2"/>
          </a:solidFill>
          <a:ln w="12700">
            <a:noFill/>
            <a:miter lim="800000"/>
          </a:ln>
        </p:spPr>
        <p:txBody>
          <a:bodyPr rot="10800000" vert="eaVert" wrap="none" anchor="ctr"/>
          <a:lstStyle/>
          <a:p>
            <a:pPr>
              <a:defRPr/>
            </a:pPr>
            <a:endParaRPr lang="ko-KR" altLang="en-US" sz="1400">
              <a:latin typeface="+mj-lt"/>
              <a:ea typeface="ヒラギノ角ゴ Pro W3"/>
              <a:cs typeface="ヒラギノ角ゴ Pro W3"/>
            </a:endParaRPr>
          </a:p>
        </p:txBody>
      </p:sp>
      <p:sp>
        <p:nvSpPr>
          <p:cNvPr id="60425" name="AutoShape 6"/>
          <p:cNvSpPr>
            <a:spLocks noChangeArrowheads="1"/>
          </p:cNvSpPr>
          <p:nvPr/>
        </p:nvSpPr>
        <p:spPr bwMode="auto">
          <a:xfrm>
            <a:off x="6168008" y="3501008"/>
            <a:ext cx="1296144" cy="730250"/>
          </a:xfrm>
          <a:prstGeom prst="chevron">
            <a:avLst>
              <a:gd name="adj" fmla="val 27008"/>
            </a:avLst>
          </a:prstGeom>
          <a:solidFill>
            <a:schemeClr val="tx2">
              <a:lumMod val="40000"/>
              <a:lumOff val="60000"/>
            </a:schemeClr>
          </a:solidFill>
          <a:ln w="19050">
            <a:noFill/>
            <a:miter lim="800000"/>
          </a:ln>
        </p:spPr>
        <p:txBody>
          <a:bodyPr anchor="ctr"/>
          <a:lstStyle/>
          <a:p>
            <a:pPr algn="ctr">
              <a:defRPr/>
            </a:pPr>
            <a:r>
              <a:rPr lang="ko-KR" altLang="en-US" sz="1600" dirty="0">
                <a:latin typeface="Times New Roman" panose="02020603050405020304" pitchFamily="18" charset="0"/>
                <a:ea typeface="Osaka" charset="-128"/>
                <a:cs typeface="Times New Roman" panose="02020603050405020304" pitchFamily="18" charset="0"/>
              </a:rPr>
              <a:t>  </a:t>
            </a:r>
            <a:r>
              <a:rPr lang="en-US" altLang="ko-KR" sz="1600" dirty="0">
                <a:latin typeface="Times New Roman" panose="02020603050405020304" pitchFamily="18" charset="0"/>
                <a:ea typeface="Osaka" charset="-128"/>
                <a:cs typeface="Times New Roman" panose="02020603050405020304" pitchFamily="18" charset="0"/>
              </a:rPr>
              <a:t>X</a:t>
            </a:r>
            <a:r>
              <a:rPr lang="vi-VN" altLang="ko-KR" sz="1600" dirty="0">
                <a:latin typeface="Times New Roman" panose="02020603050405020304" pitchFamily="18" charset="0"/>
                <a:ea typeface="Osaka" charset="-128"/>
                <a:cs typeface="Times New Roman" panose="02020603050405020304" pitchFamily="18" charset="0"/>
              </a:rPr>
              <a:t>ơ</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gan</a:t>
            </a:r>
            <a:endParaRPr lang="en-US" altLang="ko-KR" sz="1600" dirty="0">
              <a:latin typeface="Times New Roman" panose="02020603050405020304" pitchFamily="18" charset="0"/>
              <a:ea typeface="Osaka" charset="-128"/>
              <a:cs typeface="Times New Roman" panose="02020603050405020304" pitchFamily="18" charset="0"/>
            </a:endParaRPr>
          </a:p>
        </p:txBody>
      </p:sp>
      <p:sp>
        <p:nvSpPr>
          <p:cNvPr id="60426" name="AutoShape 7"/>
          <p:cNvSpPr>
            <a:spLocks noChangeArrowheads="1"/>
          </p:cNvSpPr>
          <p:nvPr/>
        </p:nvSpPr>
        <p:spPr bwMode="auto">
          <a:xfrm rot="10800000">
            <a:off x="6816081" y="4293097"/>
            <a:ext cx="231775" cy="314325"/>
          </a:xfrm>
          <a:prstGeom prst="upArrow">
            <a:avLst>
              <a:gd name="adj1" fmla="val 52704"/>
              <a:gd name="adj2" fmla="val 62835"/>
            </a:avLst>
          </a:prstGeom>
          <a:solidFill>
            <a:schemeClr val="accent2"/>
          </a:solidFill>
          <a:ln w="12700">
            <a:noFill/>
            <a:miter lim="800000"/>
          </a:ln>
        </p:spPr>
        <p:txBody>
          <a:bodyPr rot="10800000" wrap="none" anchor="ctr"/>
          <a:lstStyle/>
          <a:p>
            <a:pPr>
              <a:defRPr/>
            </a:pPr>
            <a:endParaRPr lang="ko-KR" altLang="en-US" sz="1400">
              <a:latin typeface="+mj-lt"/>
              <a:ea typeface="ヒラギノ角ゴ Pro W3"/>
              <a:cs typeface="ヒラギノ角ゴ Pro W3"/>
            </a:endParaRPr>
          </a:p>
        </p:txBody>
      </p:sp>
      <p:sp>
        <p:nvSpPr>
          <p:cNvPr id="60427" name="AutoShape 8"/>
          <p:cNvSpPr>
            <a:spLocks noChangeArrowheads="1"/>
          </p:cNvSpPr>
          <p:nvPr/>
        </p:nvSpPr>
        <p:spPr bwMode="auto">
          <a:xfrm>
            <a:off x="6816081" y="2852937"/>
            <a:ext cx="219075" cy="314325"/>
          </a:xfrm>
          <a:prstGeom prst="upArrow">
            <a:avLst>
              <a:gd name="adj1" fmla="val 52704"/>
              <a:gd name="adj2" fmla="val 66425"/>
            </a:avLst>
          </a:prstGeom>
          <a:solidFill>
            <a:schemeClr val="accent2"/>
          </a:solidFill>
          <a:ln w="12700">
            <a:noFill/>
            <a:miter lim="800000"/>
          </a:ln>
        </p:spPr>
        <p:txBody>
          <a:bodyPr wrap="none" anchor="ctr"/>
          <a:lstStyle/>
          <a:p>
            <a:pPr>
              <a:defRPr/>
            </a:pPr>
            <a:endParaRPr lang="ko-KR" altLang="en-US" sz="1400">
              <a:latin typeface="+mj-lt"/>
              <a:ea typeface="ヒラギノ角ゴ Pro W3"/>
              <a:cs typeface="ヒラギノ角ゴ Pro W3"/>
            </a:endParaRPr>
          </a:p>
        </p:txBody>
      </p:sp>
      <p:sp>
        <p:nvSpPr>
          <p:cNvPr id="60428" name="AutoShape 9"/>
          <p:cNvSpPr>
            <a:spLocks noChangeArrowheads="1"/>
          </p:cNvSpPr>
          <p:nvPr/>
        </p:nvSpPr>
        <p:spPr bwMode="auto">
          <a:xfrm>
            <a:off x="9439276" y="3284985"/>
            <a:ext cx="1228725" cy="974725"/>
          </a:xfrm>
          <a:prstGeom prst="octagon">
            <a:avLst>
              <a:gd name="adj" fmla="val 29287"/>
            </a:avLst>
          </a:prstGeom>
          <a:solidFill>
            <a:schemeClr val="tx2">
              <a:lumMod val="40000"/>
              <a:lumOff val="60000"/>
            </a:schemeClr>
          </a:solidFill>
          <a:ln w="25400">
            <a:noFill/>
            <a:miter lim="800000"/>
          </a:ln>
        </p:spPr>
        <p:txBody>
          <a:bodyPr wrap="none" anchor="ctr"/>
          <a:lstStyle/>
          <a:p>
            <a:pPr algn="ctr">
              <a:defRPr/>
            </a:pPr>
            <a:r>
              <a:rPr lang="en-US" altLang="ko-KR" sz="1600" dirty="0" err="1">
                <a:latin typeface="Times New Roman" panose="02020603050405020304" pitchFamily="18" charset="0"/>
                <a:ea typeface="Osaka" charset="-128"/>
                <a:cs typeface="Times New Roman" panose="02020603050405020304" pitchFamily="18" charset="0"/>
              </a:rPr>
              <a:t>Tử</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vong</a:t>
            </a:r>
            <a:endParaRPr lang="en-US" altLang="ko-KR" sz="1600" dirty="0">
              <a:latin typeface="Times New Roman" panose="02020603050405020304" pitchFamily="18" charset="0"/>
              <a:ea typeface="Osaka" charset="-128"/>
              <a:cs typeface="Times New Roman" panose="02020603050405020304" pitchFamily="18" charset="0"/>
            </a:endParaRPr>
          </a:p>
        </p:txBody>
      </p:sp>
      <p:sp>
        <p:nvSpPr>
          <p:cNvPr id="60429" name="AutoShape 10"/>
          <p:cNvSpPr>
            <a:spLocks noChangeArrowheads="1"/>
          </p:cNvSpPr>
          <p:nvPr/>
        </p:nvSpPr>
        <p:spPr bwMode="auto">
          <a:xfrm rot="7298101">
            <a:off x="8535195" y="1918495"/>
            <a:ext cx="287337" cy="1806575"/>
          </a:xfrm>
          <a:prstGeom prst="upArrow">
            <a:avLst>
              <a:gd name="adj1" fmla="val 44352"/>
              <a:gd name="adj2" fmla="val 115702"/>
            </a:avLst>
          </a:prstGeom>
          <a:solidFill>
            <a:schemeClr val="accent2"/>
          </a:solidFill>
          <a:ln w="12700">
            <a:noFill/>
            <a:miter lim="800000"/>
          </a:ln>
        </p:spPr>
        <p:txBody>
          <a:bodyPr rot="10800000" vert="eaVert" wrap="none" anchor="ctr"/>
          <a:lstStyle/>
          <a:p>
            <a:pPr>
              <a:defRPr/>
            </a:pPr>
            <a:endParaRPr lang="ko-KR" altLang="en-US" sz="1400">
              <a:latin typeface="+mj-lt"/>
              <a:ea typeface="ヒラギノ角ゴ Pro W3"/>
              <a:cs typeface="ヒラギノ角ゴ Pro W3"/>
            </a:endParaRPr>
          </a:p>
        </p:txBody>
      </p:sp>
      <p:sp>
        <p:nvSpPr>
          <p:cNvPr id="60431" name="Rectangle 14"/>
          <p:cNvSpPr>
            <a:spLocks noChangeArrowheads="1"/>
          </p:cNvSpPr>
          <p:nvPr/>
        </p:nvSpPr>
        <p:spPr bwMode="auto">
          <a:xfrm>
            <a:off x="4876801" y="3352800"/>
            <a:ext cx="1592263" cy="338554"/>
          </a:xfrm>
          <a:prstGeom prst="rect">
            <a:avLst/>
          </a:prstGeom>
          <a:noFill/>
          <a:ln>
            <a:noFill/>
          </a:ln>
        </p:spPr>
        <p:txBody>
          <a:bodyPr>
            <a:spAutoFit/>
          </a:bodyPr>
          <a:lstStyle/>
          <a:p>
            <a:pPr algn="ctr">
              <a:defRPr/>
            </a:pPr>
            <a:r>
              <a:rPr lang="en-US" altLang="ko-KR" sz="1600" dirty="0">
                <a:latin typeface="Times New Roman" panose="02020603050405020304" pitchFamily="18" charset="0"/>
                <a:ea typeface="Osaka" charset="-128"/>
                <a:cs typeface="Times New Roman" panose="02020603050405020304" pitchFamily="18" charset="0"/>
              </a:rPr>
              <a:t>30-40% </a:t>
            </a:r>
          </a:p>
        </p:txBody>
      </p:sp>
      <p:sp>
        <p:nvSpPr>
          <p:cNvPr id="60432" name="AutoShape 15"/>
          <p:cNvSpPr>
            <a:spLocks noChangeArrowheads="1"/>
          </p:cNvSpPr>
          <p:nvPr/>
        </p:nvSpPr>
        <p:spPr bwMode="auto">
          <a:xfrm rot="5406182">
            <a:off x="5576889" y="3344864"/>
            <a:ext cx="276225" cy="949325"/>
          </a:xfrm>
          <a:prstGeom prst="upArrow">
            <a:avLst>
              <a:gd name="adj1" fmla="val 44352"/>
              <a:gd name="adj2" fmla="val 69622"/>
            </a:avLst>
          </a:prstGeom>
          <a:solidFill>
            <a:schemeClr val="accent2"/>
          </a:solidFill>
          <a:ln w="12700">
            <a:noFill/>
            <a:miter lim="800000"/>
          </a:ln>
        </p:spPr>
        <p:txBody>
          <a:bodyPr rot="10800000" vert="eaVert" wrap="none" anchor="ctr"/>
          <a:lstStyle/>
          <a:p>
            <a:pPr>
              <a:defRPr/>
            </a:pPr>
            <a:endParaRPr lang="ko-KR" altLang="en-US" sz="1400">
              <a:latin typeface="+mj-lt"/>
              <a:ea typeface="ヒラギノ角ゴ Pro W3"/>
              <a:cs typeface="ヒラギノ角ゴ Pro W3"/>
            </a:endParaRPr>
          </a:p>
        </p:txBody>
      </p:sp>
      <p:sp>
        <p:nvSpPr>
          <p:cNvPr id="60433" name="AutoShape 16"/>
          <p:cNvSpPr>
            <a:spLocks noChangeArrowheads="1"/>
          </p:cNvSpPr>
          <p:nvPr/>
        </p:nvSpPr>
        <p:spPr bwMode="auto">
          <a:xfrm rot="3593969">
            <a:off x="5289551" y="1835151"/>
            <a:ext cx="282575" cy="1781175"/>
          </a:xfrm>
          <a:prstGeom prst="upArrow">
            <a:avLst>
              <a:gd name="adj1" fmla="val 44352"/>
              <a:gd name="adj2" fmla="val 109200"/>
            </a:avLst>
          </a:prstGeom>
          <a:solidFill>
            <a:schemeClr val="accent2"/>
          </a:solidFill>
          <a:ln w="12700">
            <a:noFill/>
            <a:miter lim="800000"/>
          </a:ln>
        </p:spPr>
        <p:txBody>
          <a:bodyPr rot="10800000" vert="eaVert" wrap="none" anchor="ctr"/>
          <a:lstStyle/>
          <a:p>
            <a:pPr>
              <a:defRPr/>
            </a:pPr>
            <a:endParaRPr lang="ko-KR" altLang="en-US" sz="1400">
              <a:latin typeface="+mj-lt"/>
              <a:ea typeface="ヒラギノ角ゴ Pro W3"/>
              <a:cs typeface="ヒラギノ角ゴ Pro W3"/>
            </a:endParaRPr>
          </a:p>
        </p:txBody>
      </p:sp>
      <p:sp>
        <p:nvSpPr>
          <p:cNvPr id="60434" name="Rectangle 17"/>
          <p:cNvSpPr>
            <a:spLocks noChangeArrowheads="1"/>
          </p:cNvSpPr>
          <p:nvPr/>
        </p:nvSpPr>
        <p:spPr bwMode="auto">
          <a:xfrm>
            <a:off x="1524001" y="4365104"/>
            <a:ext cx="2111375" cy="1569660"/>
          </a:xfrm>
          <a:prstGeom prst="rect">
            <a:avLst/>
          </a:prstGeom>
          <a:noFill/>
          <a:ln>
            <a:noFill/>
          </a:ln>
        </p:spPr>
        <p:txBody>
          <a:bodyPr>
            <a:spAutoFit/>
          </a:bodyPr>
          <a:lstStyle/>
          <a:p>
            <a:pPr marL="117475" indent="-117475">
              <a:buClr>
                <a:schemeClr val="accent1"/>
              </a:buClr>
              <a:buFont typeface="Wingdings" panose="05000000000000000000" pitchFamily="2" charset="2"/>
              <a:buChar char="§"/>
              <a:defRPr/>
            </a:pPr>
            <a:r>
              <a:rPr lang="en-US" altLang="ko-KR" sz="1600" dirty="0">
                <a:latin typeface="Times New Roman" panose="02020603050405020304" pitchFamily="18" charset="0"/>
                <a:ea typeface="Osaka" charset="-128"/>
                <a:cs typeface="Times New Roman" panose="02020603050405020304" pitchFamily="18" charset="0"/>
              </a:rPr>
              <a:t>&gt; 90% </a:t>
            </a:r>
            <a:r>
              <a:rPr lang="en-US" altLang="ko-KR" sz="1600" dirty="0" err="1">
                <a:latin typeface="Times New Roman" panose="02020603050405020304" pitchFamily="18" charset="0"/>
                <a:ea typeface="Osaka" charset="-128"/>
                <a:cs typeface="Times New Roman" panose="02020603050405020304" pitchFamily="18" charset="0"/>
              </a:rPr>
              <a:t>trẻ</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nhiễm</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từ</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khi</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sinh</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tiến</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triển</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thành</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mạn</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tính</a:t>
            </a:r>
            <a:endParaRPr lang="en-US" altLang="ko-KR" sz="1600" dirty="0">
              <a:latin typeface="Times New Roman" panose="02020603050405020304" pitchFamily="18" charset="0"/>
              <a:ea typeface="Osaka" charset="-128"/>
              <a:cs typeface="Times New Roman" panose="02020603050405020304" pitchFamily="18" charset="0"/>
            </a:endParaRPr>
          </a:p>
          <a:p>
            <a:pPr marL="117475" indent="-117475">
              <a:buClr>
                <a:schemeClr val="accent1"/>
              </a:buClr>
              <a:buFont typeface="Wingdings" panose="05000000000000000000" pitchFamily="2" charset="2"/>
              <a:buChar char="§"/>
              <a:defRPr/>
            </a:pPr>
            <a:r>
              <a:rPr lang="en-US" altLang="ko-KR" sz="1600" dirty="0">
                <a:latin typeface="Times New Roman" panose="02020603050405020304" pitchFamily="18" charset="0"/>
                <a:ea typeface="Osaka" charset="-128"/>
                <a:cs typeface="Times New Roman" panose="02020603050405020304" pitchFamily="18" charset="0"/>
              </a:rPr>
              <a:t>&lt; 5% </a:t>
            </a:r>
            <a:r>
              <a:rPr lang="en-US" altLang="ko-KR" sz="1600" dirty="0" err="1">
                <a:latin typeface="Times New Roman" panose="02020603050405020304" pitchFamily="18" charset="0"/>
                <a:ea typeface="Osaka" charset="-128"/>
                <a:cs typeface="Times New Roman" panose="02020603050405020304" pitchFamily="18" charset="0"/>
              </a:rPr>
              <a:t>nhiễm</a:t>
            </a:r>
            <a:r>
              <a:rPr lang="en-US" altLang="ko-KR" sz="1600" dirty="0">
                <a:latin typeface="Times New Roman" panose="02020603050405020304" pitchFamily="18" charset="0"/>
                <a:ea typeface="Osaka" charset="-128"/>
                <a:cs typeface="Times New Roman" panose="02020603050405020304" pitchFamily="18" charset="0"/>
              </a:rPr>
              <a:t> HBV </a:t>
            </a:r>
            <a:r>
              <a:rPr lang="en-US" altLang="ko-KR" sz="1600" dirty="0" err="1">
                <a:latin typeface="Times New Roman" panose="02020603050405020304" pitchFamily="18" charset="0"/>
                <a:ea typeface="Osaka" charset="-128"/>
                <a:cs typeface="Times New Roman" panose="02020603050405020304" pitchFamily="18" charset="0"/>
              </a:rPr>
              <a:t>ng</a:t>
            </a:r>
            <a:r>
              <a:rPr lang="vi-VN" altLang="ko-KR" sz="1600" dirty="0">
                <a:latin typeface="Times New Roman" panose="02020603050405020304" pitchFamily="18" charset="0"/>
                <a:ea typeface="Osaka" charset="-128"/>
                <a:cs typeface="Times New Roman" panose="02020603050405020304" pitchFamily="18" charset="0"/>
              </a:rPr>
              <a:t>ười</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lớn</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tiến</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triển</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thành</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mạn</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tính</a:t>
            </a:r>
            <a:endParaRPr lang="en-US" altLang="ko-KR" sz="1600" baseline="30000" dirty="0">
              <a:latin typeface="Times New Roman" panose="02020603050405020304" pitchFamily="18" charset="0"/>
              <a:ea typeface="Osaka" charset="-128"/>
              <a:cs typeface="Times New Roman" panose="02020603050405020304" pitchFamily="18" charset="0"/>
            </a:endParaRPr>
          </a:p>
        </p:txBody>
      </p:sp>
      <p:sp>
        <p:nvSpPr>
          <p:cNvPr id="60436" name="AutoShape 19"/>
          <p:cNvSpPr>
            <a:spLocks noChangeArrowheads="1"/>
          </p:cNvSpPr>
          <p:nvPr/>
        </p:nvSpPr>
        <p:spPr bwMode="auto">
          <a:xfrm>
            <a:off x="6096000" y="1988840"/>
            <a:ext cx="1792288" cy="730250"/>
          </a:xfrm>
          <a:prstGeom prst="chevron">
            <a:avLst>
              <a:gd name="adj" fmla="val 27008"/>
            </a:avLst>
          </a:prstGeom>
          <a:solidFill>
            <a:schemeClr val="tx2">
              <a:lumMod val="40000"/>
              <a:lumOff val="60000"/>
            </a:schemeClr>
          </a:solidFill>
          <a:ln w="19050">
            <a:noFill/>
            <a:miter lim="800000"/>
          </a:ln>
        </p:spPr>
        <p:txBody>
          <a:bodyPr lIns="228600" rIns="137160" anchor="ctr"/>
          <a:lstStyle/>
          <a:p>
            <a:pPr algn="ctr">
              <a:defRPr/>
            </a:pPr>
            <a:r>
              <a:rPr lang="en-US" altLang="ko-KR" sz="1600" dirty="0" err="1">
                <a:latin typeface="Times New Roman" panose="02020603050405020304" pitchFamily="18" charset="0"/>
                <a:ea typeface="Osaka" charset="-128"/>
                <a:cs typeface="Times New Roman" panose="02020603050405020304" pitchFamily="18" charset="0"/>
              </a:rPr>
              <a:t>Ung</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th</a:t>
            </a:r>
            <a:r>
              <a:rPr lang="vi-VN" altLang="ko-KR" sz="1600" dirty="0">
                <a:latin typeface="Times New Roman" panose="02020603050405020304" pitchFamily="18" charset="0"/>
                <a:ea typeface="Osaka" charset="-128"/>
                <a:cs typeface="Times New Roman" panose="02020603050405020304" pitchFamily="18" charset="0"/>
              </a:rPr>
              <a:t>ư</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gan</a:t>
            </a:r>
            <a:r>
              <a:rPr lang="en-US" altLang="ko-KR" sz="1600" dirty="0">
                <a:latin typeface="Times New Roman" panose="02020603050405020304" pitchFamily="18" charset="0"/>
                <a:ea typeface="Osaka" charset="-128"/>
                <a:cs typeface="Times New Roman" panose="02020603050405020304" pitchFamily="18" charset="0"/>
              </a:rPr>
              <a:t> (HCC)</a:t>
            </a:r>
          </a:p>
        </p:txBody>
      </p:sp>
      <p:sp>
        <p:nvSpPr>
          <p:cNvPr id="60437" name="Rectangle 21"/>
          <p:cNvSpPr>
            <a:spLocks noChangeArrowheads="1"/>
          </p:cNvSpPr>
          <p:nvPr/>
        </p:nvSpPr>
        <p:spPr bwMode="auto">
          <a:xfrm>
            <a:off x="8401050" y="4938714"/>
            <a:ext cx="1919288" cy="584775"/>
          </a:xfrm>
          <a:prstGeom prst="rect">
            <a:avLst/>
          </a:prstGeom>
          <a:noFill/>
          <a:ln>
            <a:noFill/>
          </a:ln>
        </p:spPr>
        <p:txBody>
          <a:bodyPr>
            <a:spAutoFit/>
          </a:bodyPr>
          <a:lstStyle/>
          <a:p>
            <a:pPr>
              <a:defRPr/>
            </a:pPr>
            <a:r>
              <a:rPr lang="en-AU" altLang="ko-KR" sz="1600" dirty="0">
                <a:latin typeface="Times New Roman" panose="02020603050405020304" pitchFamily="18" charset="0"/>
                <a:ea typeface="Osaka" charset="-128"/>
                <a:cs typeface="Times New Roman" panose="02020603050405020304" pitchFamily="18" charset="0"/>
              </a:rPr>
              <a:t>35-40% </a:t>
            </a:r>
            <a:r>
              <a:rPr lang="en-AU" altLang="ko-KR" sz="1600" dirty="0" err="1">
                <a:latin typeface="Times New Roman" panose="02020603050405020304" pitchFamily="18" charset="0"/>
                <a:ea typeface="Osaka" charset="-128"/>
                <a:cs typeface="Times New Roman" panose="02020603050405020304" pitchFamily="18" charset="0"/>
              </a:rPr>
              <a:t>tử</a:t>
            </a:r>
            <a:r>
              <a:rPr lang="en-AU" altLang="ko-KR" sz="1600" dirty="0">
                <a:latin typeface="Times New Roman" panose="02020603050405020304" pitchFamily="18" charset="0"/>
                <a:ea typeface="Osaka" charset="-128"/>
                <a:cs typeface="Times New Roman" panose="02020603050405020304" pitchFamily="18" charset="0"/>
              </a:rPr>
              <a:t> </a:t>
            </a:r>
            <a:r>
              <a:rPr lang="en-AU" altLang="ko-KR" sz="1600" dirty="0" err="1">
                <a:latin typeface="Times New Roman" panose="02020603050405020304" pitchFamily="18" charset="0"/>
                <a:ea typeface="Osaka" charset="-128"/>
                <a:cs typeface="Times New Roman" panose="02020603050405020304" pitchFamily="18" charset="0"/>
              </a:rPr>
              <a:t>vong</a:t>
            </a:r>
            <a:r>
              <a:rPr lang="en-AU" altLang="ko-KR" sz="1600" dirty="0">
                <a:latin typeface="Times New Roman" panose="02020603050405020304" pitchFamily="18" charset="0"/>
                <a:ea typeface="Osaka" charset="-128"/>
                <a:cs typeface="Times New Roman" panose="02020603050405020304" pitchFamily="18" charset="0"/>
              </a:rPr>
              <a:t> </a:t>
            </a:r>
            <a:r>
              <a:rPr lang="en-AU" altLang="ko-KR" sz="1600" dirty="0" err="1">
                <a:latin typeface="Times New Roman" panose="02020603050405020304" pitchFamily="18" charset="0"/>
                <a:ea typeface="Osaka" charset="-128"/>
                <a:cs typeface="Times New Roman" panose="02020603050405020304" pitchFamily="18" charset="0"/>
              </a:rPr>
              <a:t>liên</a:t>
            </a:r>
            <a:r>
              <a:rPr lang="en-AU" altLang="ko-KR" sz="1600" dirty="0">
                <a:latin typeface="Times New Roman" panose="02020603050405020304" pitchFamily="18" charset="0"/>
                <a:ea typeface="Osaka" charset="-128"/>
                <a:cs typeface="Times New Roman" panose="02020603050405020304" pitchFamily="18" charset="0"/>
              </a:rPr>
              <a:t> </a:t>
            </a:r>
            <a:r>
              <a:rPr lang="en-AU" altLang="ko-KR" sz="1600" dirty="0" err="1">
                <a:latin typeface="Times New Roman" panose="02020603050405020304" pitchFamily="18" charset="0"/>
                <a:ea typeface="Osaka" charset="-128"/>
                <a:cs typeface="Times New Roman" panose="02020603050405020304" pitchFamily="18" charset="0"/>
              </a:rPr>
              <a:t>quan</a:t>
            </a:r>
            <a:r>
              <a:rPr lang="en-AU" altLang="ko-KR" sz="1600" dirty="0">
                <a:latin typeface="Times New Roman" panose="02020603050405020304" pitchFamily="18" charset="0"/>
                <a:ea typeface="Osaka" charset="-128"/>
                <a:cs typeface="Times New Roman" panose="02020603050405020304" pitchFamily="18" charset="0"/>
              </a:rPr>
              <a:t> </a:t>
            </a:r>
            <a:r>
              <a:rPr lang="en-AU" altLang="ko-KR" sz="1600" dirty="0" err="1">
                <a:latin typeface="Times New Roman" panose="02020603050405020304" pitchFamily="18" charset="0"/>
                <a:ea typeface="Osaka" charset="-128"/>
                <a:cs typeface="Times New Roman" panose="02020603050405020304" pitchFamily="18" charset="0"/>
              </a:rPr>
              <a:t>đến</a:t>
            </a:r>
            <a:r>
              <a:rPr lang="en-AU" altLang="ko-KR" sz="1600" dirty="0">
                <a:latin typeface="Times New Roman" panose="02020603050405020304" pitchFamily="18" charset="0"/>
                <a:ea typeface="Osaka" charset="-128"/>
                <a:cs typeface="Times New Roman" panose="02020603050405020304" pitchFamily="18" charset="0"/>
              </a:rPr>
              <a:t> </a:t>
            </a:r>
            <a:r>
              <a:rPr lang="en-AU" altLang="ko-KR" sz="1600" dirty="0" err="1">
                <a:latin typeface="Times New Roman" panose="02020603050405020304" pitchFamily="18" charset="0"/>
                <a:ea typeface="Osaka" charset="-128"/>
                <a:cs typeface="Times New Roman" panose="02020603050405020304" pitchFamily="18" charset="0"/>
              </a:rPr>
              <a:t>bệnh</a:t>
            </a:r>
            <a:r>
              <a:rPr lang="en-AU" altLang="ko-KR" sz="1600" dirty="0">
                <a:latin typeface="Times New Roman" panose="02020603050405020304" pitchFamily="18" charset="0"/>
                <a:ea typeface="Osaka" charset="-128"/>
                <a:cs typeface="Times New Roman" panose="02020603050405020304" pitchFamily="18" charset="0"/>
              </a:rPr>
              <a:t> </a:t>
            </a:r>
            <a:r>
              <a:rPr lang="en-AU" altLang="ko-KR" sz="1600" dirty="0" err="1">
                <a:latin typeface="Times New Roman" panose="02020603050405020304" pitchFamily="18" charset="0"/>
                <a:ea typeface="Osaka" charset="-128"/>
                <a:cs typeface="Times New Roman" panose="02020603050405020304" pitchFamily="18" charset="0"/>
              </a:rPr>
              <a:t>gan</a:t>
            </a:r>
            <a:endParaRPr lang="en-US" altLang="ko-KR" sz="1600" dirty="0">
              <a:latin typeface="Times New Roman" panose="02020603050405020304" pitchFamily="18" charset="0"/>
              <a:ea typeface="Osaka" charset="-128"/>
              <a:cs typeface="Times New Roman" panose="02020603050405020304" pitchFamily="18" charset="0"/>
            </a:endParaRPr>
          </a:p>
        </p:txBody>
      </p:sp>
      <p:sp>
        <p:nvSpPr>
          <p:cNvPr id="60439" name="AutoShape 23"/>
          <p:cNvSpPr>
            <a:spLocks noChangeArrowheads="1"/>
          </p:cNvSpPr>
          <p:nvPr/>
        </p:nvSpPr>
        <p:spPr bwMode="auto">
          <a:xfrm rot="3893119">
            <a:off x="8399464" y="3664141"/>
            <a:ext cx="287288" cy="1886817"/>
          </a:xfrm>
          <a:prstGeom prst="upArrow">
            <a:avLst>
              <a:gd name="adj1" fmla="val 44352"/>
              <a:gd name="adj2" fmla="val 111627"/>
            </a:avLst>
          </a:prstGeom>
          <a:solidFill>
            <a:schemeClr val="accent2"/>
          </a:solidFill>
          <a:ln w="12700">
            <a:noFill/>
            <a:miter lim="800000"/>
          </a:ln>
        </p:spPr>
        <p:txBody>
          <a:bodyPr rot="10800000" vert="eaVert" wrap="none" anchor="ctr"/>
          <a:lstStyle/>
          <a:p>
            <a:pPr>
              <a:defRPr/>
            </a:pPr>
            <a:endParaRPr lang="ko-KR" altLang="en-US" sz="1400">
              <a:latin typeface="+mj-lt"/>
              <a:ea typeface="ヒラギノ角ゴ Pro W3"/>
              <a:cs typeface="ヒラギノ角ゴ Pro W3"/>
            </a:endParaRPr>
          </a:p>
        </p:txBody>
      </p:sp>
      <p:sp>
        <p:nvSpPr>
          <p:cNvPr id="60421" name="AutoShape 13"/>
          <p:cNvSpPr>
            <a:spLocks noChangeArrowheads="1"/>
          </p:cNvSpPr>
          <p:nvPr/>
        </p:nvSpPr>
        <p:spPr bwMode="auto">
          <a:xfrm>
            <a:off x="6096001" y="4703764"/>
            <a:ext cx="1656184" cy="739775"/>
          </a:xfrm>
          <a:prstGeom prst="chevron">
            <a:avLst>
              <a:gd name="adj" fmla="val 29269"/>
            </a:avLst>
          </a:prstGeom>
          <a:solidFill>
            <a:schemeClr val="tx2">
              <a:lumMod val="40000"/>
              <a:lumOff val="60000"/>
            </a:schemeClr>
          </a:solidFill>
          <a:ln w="19050">
            <a:noFill/>
            <a:miter lim="800000"/>
          </a:ln>
        </p:spPr>
        <p:txBody>
          <a:bodyPr anchor="ctr"/>
          <a:lstStyle/>
          <a:p>
            <a:pPr algn="ctr">
              <a:defRPr/>
            </a:pPr>
            <a:r>
              <a:rPr lang="en-US" altLang="ko-KR" sz="1600" dirty="0" err="1">
                <a:latin typeface="Times New Roman" panose="02020603050405020304" pitchFamily="18" charset="0"/>
                <a:ea typeface="Osaka" charset="-128"/>
                <a:cs typeface="Times New Roman" panose="02020603050405020304" pitchFamily="18" charset="0"/>
              </a:rPr>
              <a:t>Suy</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gan</a:t>
            </a:r>
            <a:endParaRPr lang="en-US" altLang="ko-KR" sz="1600" dirty="0">
              <a:latin typeface="Times New Roman" panose="02020603050405020304" pitchFamily="18" charset="0"/>
              <a:ea typeface="Osaka" charset="-128"/>
              <a:cs typeface="Times New Roman" panose="02020603050405020304" pitchFamily="18" charset="0"/>
            </a:endParaRPr>
          </a:p>
          <a:p>
            <a:pPr algn="ctr">
              <a:defRPr/>
            </a:pPr>
            <a:r>
              <a:rPr lang="en-US" altLang="ko-KR" sz="1600" dirty="0">
                <a:latin typeface="Times New Roman" panose="02020603050405020304" pitchFamily="18" charset="0"/>
                <a:ea typeface="Osaka" charset="-128"/>
                <a:cs typeface="Times New Roman" panose="02020603050405020304" pitchFamily="18" charset="0"/>
              </a:rPr>
              <a:t>(Decompensation)</a:t>
            </a:r>
          </a:p>
        </p:txBody>
      </p:sp>
      <p:sp>
        <p:nvSpPr>
          <p:cNvPr id="23" name="AutoShape 10"/>
          <p:cNvSpPr>
            <a:spLocks noChangeArrowheads="1"/>
          </p:cNvSpPr>
          <p:nvPr/>
        </p:nvSpPr>
        <p:spPr bwMode="auto">
          <a:xfrm rot="7298101">
            <a:off x="3127190" y="3918726"/>
            <a:ext cx="311459" cy="665081"/>
          </a:xfrm>
          <a:prstGeom prst="upArrow">
            <a:avLst>
              <a:gd name="adj1" fmla="val 44352"/>
              <a:gd name="adj2" fmla="val 115702"/>
            </a:avLst>
          </a:prstGeom>
          <a:solidFill>
            <a:schemeClr val="accent2"/>
          </a:solidFill>
          <a:ln w="12700">
            <a:noFill/>
            <a:miter lim="800000"/>
          </a:ln>
        </p:spPr>
        <p:txBody>
          <a:bodyPr rot="10800000" vert="eaVert" wrap="none" anchor="ctr"/>
          <a:lstStyle/>
          <a:p>
            <a:pPr>
              <a:defRPr/>
            </a:pPr>
            <a:endParaRPr lang="ko-KR" altLang="en-US" sz="1400">
              <a:latin typeface="+mj-lt"/>
              <a:ea typeface="ヒラギノ角ゴ Pro W3"/>
              <a:cs typeface="ヒラギノ角ゴ Pro W3"/>
            </a:endParaRPr>
          </a:p>
        </p:txBody>
      </p:sp>
      <p:sp>
        <p:nvSpPr>
          <p:cNvPr id="26" name="AutoShape 4"/>
          <p:cNvSpPr>
            <a:spLocks noChangeArrowheads="1"/>
          </p:cNvSpPr>
          <p:nvPr/>
        </p:nvSpPr>
        <p:spPr bwMode="auto">
          <a:xfrm rot="1740000">
            <a:off x="3412858" y="4498790"/>
            <a:ext cx="1274169" cy="643478"/>
          </a:xfrm>
          <a:prstGeom prst="chevron">
            <a:avLst>
              <a:gd name="adj" fmla="val 23895"/>
            </a:avLst>
          </a:prstGeom>
          <a:solidFill>
            <a:schemeClr val="tx2">
              <a:lumMod val="40000"/>
              <a:lumOff val="60000"/>
            </a:schemeClr>
          </a:solidFill>
          <a:ln w="12700">
            <a:noFill/>
            <a:miter lim="800000"/>
          </a:ln>
        </p:spPr>
        <p:txBody>
          <a:bodyPr anchor="ctr"/>
          <a:lstStyle/>
          <a:p>
            <a:pPr algn="ctr">
              <a:defRPr/>
            </a:pPr>
            <a:r>
              <a:rPr lang="ko-KR" altLang="en-US" sz="1600" dirty="0">
                <a:latin typeface="Times New Roman" panose="02020603050405020304" pitchFamily="18" charset="0"/>
                <a:ea typeface="Osaka" charset="-128"/>
                <a:cs typeface="Times New Roman" panose="02020603050405020304" pitchFamily="18" charset="0"/>
              </a:rPr>
              <a:t> </a:t>
            </a:r>
            <a:r>
              <a:rPr lang="en-US" altLang="ko-KR" sz="1600" dirty="0">
                <a:latin typeface="Times New Roman" panose="02020603050405020304" pitchFamily="18" charset="0"/>
                <a:ea typeface="Osaka" charset="-128"/>
                <a:cs typeface="Times New Roman" panose="02020603050405020304" pitchFamily="18" charset="0"/>
              </a:rPr>
              <a:t>Anti-</a:t>
            </a:r>
            <a:r>
              <a:rPr lang="en-US" altLang="ko-KR" sz="1600" dirty="0" err="1">
                <a:latin typeface="Times New Roman" panose="02020603050405020304" pitchFamily="18" charset="0"/>
                <a:ea typeface="Osaka" charset="-128"/>
                <a:cs typeface="Times New Roman" panose="02020603050405020304" pitchFamily="18" charset="0"/>
              </a:rPr>
              <a:t>HBc</a:t>
            </a:r>
            <a:r>
              <a:rPr lang="en-US" altLang="ko-KR" sz="1600" dirty="0">
                <a:latin typeface="Times New Roman" panose="02020603050405020304" pitchFamily="18" charset="0"/>
                <a:ea typeface="Osaka" charset="-128"/>
                <a:cs typeface="Times New Roman" panose="02020603050405020304" pitchFamily="18" charset="0"/>
              </a:rPr>
              <a:t> (+)</a:t>
            </a:r>
          </a:p>
        </p:txBody>
      </p:sp>
      <p:sp>
        <p:nvSpPr>
          <p:cNvPr id="27" name="Rounded Rectangle 26"/>
          <p:cNvSpPr/>
          <p:nvPr/>
        </p:nvSpPr>
        <p:spPr bwMode="auto">
          <a:xfrm>
            <a:off x="4367808" y="5373216"/>
            <a:ext cx="1296144" cy="648072"/>
          </a:xfrm>
          <a:prstGeom prst="roundRect">
            <a:avLst/>
          </a:prstGeom>
          <a:solidFill>
            <a:schemeClr val="tx2">
              <a:lumMod val="40000"/>
              <a:lumOff val="60000"/>
            </a:schemeClr>
          </a:solidFill>
          <a:ln w="12700">
            <a:noFill/>
            <a:miter lim="800000"/>
          </a:ln>
        </p:spPr>
        <p:txBody>
          <a:bodyPr rtlCol="0" anchor="ctr"/>
          <a:lstStyle/>
          <a:p>
            <a:pPr algn="ctr"/>
            <a:r>
              <a:rPr lang="en-AU" sz="1600" dirty="0" err="1">
                <a:latin typeface="Times New Roman" panose="02020603050405020304" pitchFamily="18" charset="0"/>
                <a:ea typeface="Osaka" charset="-128"/>
                <a:cs typeface="Times New Roman" panose="02020603050405020304" pitchFamily="18" charset="0"/>
              </a:rPr>
              <a:t>Nguy</a:t>
            </a:r>
            <a:r>
              <a:rPr lang="en-AU" sz="1600" dirty="0">
                <a:latin typeface="Times New Roman" panose="02020603050405020304" pitchFamily="18" charset="0"/>
                <a:ea typeface="Osaka" charset="-128"/>
                <a:cs typeface="Times New Roman" panose="02020603050405020304" pitchFamily="18" charset="0"/>
              </a:rPr>
              <a:t> </a:t>
            </a:r>
            <a:r>
              <a:rPr lang="en-AU" sz="1600" dirty="0" err="1">
                <a:latin typeface="Times New Roman" panose="02020603050405020304" pitchFamily="18" charset="0"/>
                <a:ea typeface="Osaka" charset="-128"/>
                <a:cs typeface="Times New Roman" panose="02020603050405020304" pitchFamily="18" charset="0"/>
              </a:rPr>
              <a:t>cơ</a:t>
            </a:r>
            <a:r>
              <a:rPr lang="en-AU" sz="1600" dirty="0">
                <a:latin typeface="Times New Roman" panose="02020603050405020304" pitchFamily="18" charset="0"/>
                <a:ea typeface="Osaka" charset="-128"/>
                <a:cs typeface="Times New Roman" panose="02020603050405020304" pitchFamily="18" charset="0"/>
              </a:rPr>
              <a:t> </a:t>
            </a:r>
            <a:r>
              <a:rPr lang="en-AU" sz="1600" dirty="0" err="1">
                <a:latin typeface="Times New Roman" panose="02020603050405020304" pitchFamily="18" charset="0"/>
                <a:ea typeface="Osaka" charset="-128"/>
                <a:cs typeface="Times New Roman" panose="02020603050405020304" pitchFamily="18" charset="0"/>
              </a:rPr>
              <a:t>tái</a:t>
            </a:r>
            <a:r>
              <a:rPr lang="en-AU" sz="1600" dirty="0">
                <a:latin typeface="Times New Roman" panose="02020603050405020304" pitchFamily="18" charset="0"/>
                <a:ea typeface="Osaka" charset="-128"/>
                <a:cs typeface="Times New Roman" panose="02020603050405020304" pitchFamily="18" charset="0"/>
              </a:rPr>
              <a:t> </a:t>
            </a:r>
            <a:r>
              <a:rPr lang="en-AU" sz="1600" dirty="0" err="1">
                <a:latin typeface="Times New Roman" panose="02020603050405020304" pitchFamily="18" charset="0"/>
                <a:ea typeface="Osaka" charset="-128"/>
                <a:cs typeface="Times New Roman" panose="02020603050405020304" pitchFamily="18" charset="0"/>
              </a:rPr>
              <a:t>hoạt</a:t>
            </a:r>
            <a:r>
              <a:rPr lang="en-AU" sz="1600" dirty="0">
                <a:latin typeface="Times New Roman" panose="02020603050405020304" pitchFamily="18" charset="0"/>
                <a:ea typeface="Osaka" charset="-128"/>
                <a:cs typeface="Times New Roman" panose="02020603050405020304" pitchFamily="18" charset="0"/>
              </a:rPr>
              <a:t> </a:t>
            </a:r>
            <a:r>
              <a:rPr lang="en-AU" sz="1600" dirty="0" err="1">
                <a:latin typeface="Times New Roman" panose="02020603050405020304" pitchFamily="18" charset="0"/>
                <a:ea typeface="Osaka" charset="-128"/>
                <a:cs typeface="Times New Roman" panose="02020603050405020304" pitchFamily="18" charset="0"/>
              </a:rPr>
              <a:t>động</a:t>
            </a:r>
            <a:endParaRPr lang="en-AU" sz="1600" dirty="0">
              <a:latin typeface="Times New Roman" panose="02020603050405020304" pitchFamily="18" charset="0"/>
              <a:ea typeface="Osaka" charset="-128"/>
              <a:cs typeface="Times New Roman" panose="02020603050405020304" pitchFamily="18" charset="0"/>
            </a:endParaRPr>
          </a:p>
        </p:txBody>
      </p:sp>
      <p:sp>
        <p:nvSpPr>
          <p:cNvPr id="28" name="AutoShape 23"/>
          <p:cNvSpPr>
            <a:spLocks noChangeArrowheads="1"/>
          </p:cNvSpPr>
          <p:nvPr/>
        </p:nvSpPr>
        <p:spPr bwMode="auto">
          <a:xfrm rot="3893119">
            <a:off x="5896997" y="5175900"/>
            <a:ext cx="84625" cy="568550"/>
          </a:xfrm>
          <a:prstGeom prst="upArrow">
            <a:avLst>
              <a:gd name="adj1" fmla="val 44352"/>
              <a:gd name="adj2" fmla="val 111627"/>
            </a:avLst>
          </a:prstGeom>
          <a:solidFill>
            <a:schemeClr val="accent2"/>
          </a:solidFill>
          <a:ln w="12700">
            <a:noFill/>
            <a:miter lim="800000"/>
          </a:ln>
        </p:spPr>
        <p:txBody>
          <a:bodyPr rot="10800000" vert="eaVert" wrap="none" anchor="ctr"/>
          <a:lstStyle/>
          <a:p>
            <a:pPr>
              <a:defRPr/>
            </a:pPr>
            <a:endParaRPr lang="ko-KR" altLang="en-US" sz="1400">
              <a:latin typeface="+mj-lt"/>
              <a:ea typeface="ヒラギノ角ゴ Pro W3"/>
              <a:cs typeface="ヒラギノ角ゴ Pro W3"/>
            </a:endParaRPr>
          </a:p>
        </p:txBody>
      </p:sp>
      <p:sp>
        <p:nvSpPr>
          <p:cNvPr id="29" name="Rounded Rectangle 28"/>
          <p:cNvSpPr/>
          <p:nvPr/>
        </p:nvSpPr>
        <p:spPr bwMode="auto">
          <a:xfrm>
            <a:off x="7824192" y="3501008"/>
            <a:ext cx="1296144" cy="648072"/>
          </a:xfrm>
          <a:prstGeom prst="roundRect">
            <a:avLst/>
          </a:prstGeom>
          <a:solidFill>
            <a:schemeClr val="tx2">
              <a:lumMod val="40000"/>
              <a:lumOff val="60000"/>
            </a:schemeClr>
          </a:solidFill>
          <a:ln w="12700">
            <a:noFill/>
            <a:miter lim="800000"/>
          </a:ln>
        </p:spPr>
        <p:txBody>
          <a:bodyPr rtlCol="0" anchor="ctr"/>
          <a:lstStyle/>
          <a:p>
            <a:pPr algn="ctr"/>
            <a:r>
              <a:rPr lang="en-AU" sz="1600" dirty="0" err="1">
                <a:latin typeface="Times New Roman" panose="02020603050405020304" pitchFamily="18" charset="0"/>
                <a:ea typeface="Osaka" charset="-128"/>
                <a:cs typeface="Times New Roman" panose="02020603050405020304" pitchFamily="18" charset="0"/>
              </a:rPr>
              <a:t>Ghép</a:t>
            </a:r>
            <a:r>
              <a:rPr lang="en-AU" sz="1600" dirty="0">
                <a:latin typeface="Times New Roman" panose="02020603050405020304" pitchFamily="18" charset="0"/>
                <a:ea typeface="Osaka" charset="-128"/>
                <a:cs typeface="Times New Roman" panose="02020603050405020304" pitchFamily="18" charset="0"/>
              </a:rPr>
              <a:t> </a:t>
            </a:r>
            <a:r>
              <a:rPr lang="en-AU" sz="1600" dirty="0" err="1">
                <a:latin typeface="Times New Roman" panose="02020603050405020304" pitchFamily="18" charset="0"/>
                <a:ea typeface="Osaka" charset="-128"/>
                <a:cs typeface="Times New Roman" panose="02020603050405020304" pitchFamily="18" charset="0"/>
              </a:rPr>
              <a:t>gan</a:t>
            </a:r>
            <a:endParaRPr lang="en-AU" sz="1600" dirty="0">
              <a:latin typeface="Times New Roman" panose="02020603050405020304" pitchFamily="18" charset="0"/>
              <a:ea typeface="Osaka" charset="-128"/>
              <a:cs typeface="Times New Roman" panose="02020603050405020304" pitchFamily="18" charset="0"/>
            </a:endParaRPr>
          </a:p>
        </p:txBody>
      </p:sp>
      <p:sp>
        <p:nvSpPr>
          <p:cNvPr id="30" name="AutoShape 10"/>
          <p:cNvSpPr>
            <a:spLocks noChangeArrowheads="1"/>
          </p:cNvSpPr>
          <p:nvPr/>
        </p:nvSpPr>
        <p:spPr bwMode="auto">
          <a:xfrm rot="7920000">
            <a:off x="8211474" y="2220928"/>
            <a:ext cx="256902" cy="1350453"/>
          </a:xfrm>
          <a:prstGeom prst="upArrow">
            <a:avLst>
              <a:gd name="adj1" fmla="val 44352"/>
              <a:gd name="adj2" fmla="val 115702"/>
            </a:avLst>
          </a:prstGeom>
          <a:solidFill>
            <a:schemeClr val="accent2"/>
          </a:solidFill>
          <a:ln w="12700">
            <a:noFill/>
            <a:miter lim="800000"/>
          </a:ln>
        </p:spPr>
        <p:txBody>
          <a:bodyPr rot="10800000" vert="eaVert" wrap="none" anchor="ctr"/>
          <a:lstStyle/>
          <a:p>
            <a:pPr>
              <a:defRPr/>
            </a:pPr>
            <a:endParaRPr lang="ko-KR" altLang="en-US" sz="1400">
              <a:latin typeface="+mj-lt"/>
              <a:ea typeface="ヒラギノ角ゴ Pro W3"/>
              <a:cs typeface="ヒラギノ角ゴ Pro W3"/>
            </a:endParaRPr>
          </a:p>
        </p:txBody>
      </p:sp>
      <p:sp>
        <p:nvSpPr>
          <p:cNvPr id="31" name="AutoShape 23"/>
          <p:cNvSpPr>
            <a:spLocks noChangeArrowheads="1"/>
          </p:cNvSpPr>
          <p:nvPr/>
        </p:nvSpPr>
        <p:spPr bwMode="auto">
          <a:xfrm rot="3420000">
            <a:off x="7906364" y="4022999"/>
            <a:ext cx="253355" cy="1020393"/>
          </a:xfrm>
          <a:prstGeom prst="upArrow">
            <a:avLst>
              <a:gd name="adj1" fmla="val 44352"/>
              <a:gd name="adj2" fmla="val 111627"/>
            </a:avLst>
          </a:prstGeom>
          <a:solidFill>
            <a:schemeClr val="accent2"/>
          </a:solidFill>
          <a:ln w="12700">
            <a:noFill/>
            <a:miter lim="800000"/>
          </a:ln>
        </p:spPr>
        <p:txBody>
          <a:bodyPr rot="10800000" vert="eaVert" wrap="none" anchor="ctr"/>
          <a:lstStyle/>
          <a:p>
            <a:pPr>
              <a:defRPr/>
            </a:pPr>
            <a:endParaRPr lang="ko-KR" altLang="en-US" sz="1400">
              <a:latin typeface="+mj-lt"/>
              <a:ea typeface="ヒラギノ角ゴ Pro W3"/>
              <a:cs typeface="ヒラギノ角ゴ Pro W3"/>
            </a:endParaRPr>
          </a:p>
        </p:txBody>
      </p:sp>
      <p:sp>
        <p:nvSpPr>
          <p:cNvPr id="32" name="TextBox 23"/>
          <p:cNvSpPr txBox="1">
            <a:spLocks noChangeArrowheads="1"/>
          </p:cNvSpPr>
          <p:nvPr/>
        </p:nvSpPr>
        <p:spPr bwMode="auto">
          <a:xfrm>
            <a:off x="3719736" y="2132856"/>
            <a:ext cx="2376264" cy="369332"/>
          </a:xfrm>
          <a:prstGeom prst="rect">
            <a:avLst/>
          </a:prstGeom>
          <a:noFill/>
          <a:ln w="9525">
            <a:noFill/>
            <a:miter lim="800000"/>
          </a:ln>
        </p:spPr>
        <p:txBody>
          <a:bodyPr wrap="square">
            <a:spAutoFit/>
          </a:bodyPr>
          <a:lstStyle/>
          <a:p>
            <a:r>
              <a:rPr lang="en-US" dirty="0">
                <a:latin typeface="Times New Roman" panose="02020603050405020304" pitchFamily="18" charset="0"/>
                <a:cs typeface="Times New Roman" panose="02020603050405020304" pitchFamily="18" charset="0"/>
              </a:rPr>
              <a:t>5-10%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25 n</a:t>
            </a:r>
            <a:r>
              <a:rPr lang="vi-VN" dirty="0">
                <a:latin typeface="Times New Roman" panose="02020603050405020304" pitchFamily="18" charset="0"/>
                <a:cs typeface="Times New Roman" panose="02020603050405020304" pitchFamily="18" charset="0"/>
              </a:rPr>
              <a:t>ă</a:t>
            </a:r>
            <a:r>
              <a:rPr lang="en-US" dirty="0">
                <a:latin typeface="Times New Roman" panose="02020603050405020304" pitchFamily="18" charset="0"/>
                <a:cs typeface="Times New Roman" panose="02020603050405020304" pitchFamily="18" charset="0"/>
              </a:rPr>
              <a:t>m </a:t>
            </a:r>
            <a:endParaRPr lang="en-US" baseline="30000" dirty="0">
              <a:latin typeface="Times New Roman" panose="02020603050405020304" pitchFamily="18" charset="0"/>
              <a:cs typeface="Times New Roman" panose="02020603050405020304" pitchFamily="18" charset="0"/>
            </a:endParaRPr>
          </a:p>
        </p:txBody>
      </p:sp>
      <p:sp>
        <p:nvSpPr>
          <p:cNvPr id="34" name="Rectangle 18"/>
          <p:cNvSpPr>
            <a:spLocks noChangeArrowheads="1"/>
          </p:cNvSpPr>
          <p:nvPr/>
        </p:nvSpPr>
        <p:spPr bwMode="auto">
          <a:xfrm>
            <a:off x="6312024" y="5517233"/>
            <a:ext cx="1944216" cy="830997"/>
          </a:xfrm>
          <a:prstGeom prst="rect">
            <a:avLst/>
          </a:prstGeom>
          <a:noFill/>
          <a:ln>
            <a:noFill/>
          </a:ln>
        </p:spPr>
        <p:txBody>
          <a:bodyPr wrap="square">
            <a:spAutoFit/>
          </a:bodyPr>
          <a:lstStyle/>
          <a:p>
            <a:pPr>
              <a:defRPr/>
            </a:pPr>
            <a:r>
              <a:rPr lang="en-US" altLang="ko-KR" sz="1600" dirty="0">
                <a:latin typeface="Times New Roman" panose="02020603050405020304" pitchFamily="18" charset="0"/>
                <a:ea typeface="Osaka" charset="-128"/>
                <a:cs typeface="Times New Roman" panose="02020603050405020304" pitchFamily="18" charset="0"/>
              </a:rPr>
              <a:t>23% </a:t>
            </a:r>
            <a:r>
              <a:rPr lang="en-US" altLang="ko-KR" sz="1600" dirty="0" err="1">
                <a:latin typeface="Times New Roman" panose="02020603050405020304" pitchFamily="18" charset="0"/>
                <a:ea typeface="Osaka" charset="-128"/>
                <a:cs typeface="Times New Roman" panose="02020603050405020304" pitchFamily="18" charset="0"/>
              </a:rPr>
              <a:t>bệnh</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nhân</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mất</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bù</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trong</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vòng</a:t>
            </a:r>
            <a:r>
              <a:rPr lang="en-US" altLang="ko-KR" sz="1600" dirty="0">
                <a:latin typeface="Times New Roman" panose="02020603050405020304" pitchFamily="18" charset="0"/>
                <a:ea typeface="Osaka" charset="-128"/>
                <a:cs typeface="Times New Roman" panose="02020603050405020304" pitchFamily="18" charset="0"/>
              </a:rPr>
              <a:t> 5 n</a:t>
            </a:r>
            <a:r>
              <a:rPr lang="vi-VN" altLang="ko-KR" sz="1600" dirty="0">
                <a:latin typeface="Times New Roman" panose="02020603050405020304" pitchFamily="18" charset="0"/>
                <a:ea typeface="Osaka" charset="-128"/>
                <a:cs typeface="Times New Roman" panose="02020603050405020304" pitchFamily="18" charset="0"/>
              </a:rPr>
              <a:t>ă</a:t>
            </a:r>
            <a:r>
              <a:rPr lang="en-US" altLang="ko-KR" sz="1600" dirty="0">
                <a:latin typeface="Times New Roman" panose="02020603050405020304" pitchFamily="18" charset="0"/>
                <a:ea typeface="Osaka" charset="-128"/>
                <a:cs typeface="Times New Roman" panose="02020603050405020304" pitchFamily="18" charset="0"/>
              </a:rPr>
              <a:t>m  </a:t>
            </a:r>
            <a:r>
              <a:rPr lang="en-US" altLang="ko-KR" sz="1600" dirty="0" err="1">
                <a:latin typeface="Times New Roman" panose="02020603050405020304" pitchFamily="18" charset="0"/>
                <a:ea typeface="Osaka" charset="-128"/>
                <a:cs typeface="Times New Roman" panose="02020603050405020304" pitchFamily="18" charset="0"/>
              </a:rPr>
              <a:t>kể</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từ</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khi</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bị</a:t>
            </a:r>
            <a:r>
              <a:rPr lang="en-US" altLang="ko-KR" sz="1600" dirty="0">
                <a:latin typeface="Times New Roman" panose="02020603050405020304" pitchFamily="18" charset="0"/>
                <a:ea typeface="Osaka" charset="-128"/>
                <a:cs typeface="Times New Roman" panose="02020603050405020304" pitchFamily="18" charset="0"/>
              </a:rPr>
              <a:t> x</a:t>
            </a:r>
            <a:r>
              <a:rPr lang="vi-VN" altLang="ko-KR" sz="1600" dirty="0">
                <a:latin typeface="Times New Roman" panose="02020603050405020304" pitchFamily="18" charset="0"/>
                <a:ea typeface="Osaka" charset="-128"/>
                <a:cs typeface="Times New Roman" panose="02020603050405020304" pitchFamily="18" charset="0"/>
              </a:rPr>
              <a:t>ơ</a:t>
            </a:r>
            <a:r>
              <a:rPr lang="en-US" altLang="ko-KR" sz="1600" dirty="0">
                <a:latin typeface="Times New Roman" panose="02020603050405020304" pitchFamily="18" charset="0"/>
                <a:ea typeface="Osaka" charset="-128"/>
                <a:cs typeface="Times New Roman" panose="02020603050405020304" pitchFamily="18" charset="0"/>
              </a:rPr>
              <a:t> </a:t>
            </a:r>
            <a:r>
              <a:rPr lang="en-US" altLang="ko-KR" sz="1600" dirty="0" err="1">
                <a:latin typeface="Times New Roman" panose="02020603050405020304" pitchFamily="18" charset="0"/>
                <a:ea typeface="Osaka" charset="-128"/>
                <a:cs typeface="Times New Roman" panose="02020603050405020304" pitchFamily="18" charset="0"/>
              </a:rPr>
              <a:t>gan</a:t>
            </a:r>
            <a:r>
              <a:rPr lang="en-US" altLang="ko-KR" sz="1600" dirty="0">
                <a:latin typeface="Times New Roman" panose="02020603050405020304" pitchFamily="18" charset="0"/>
                <a:ea typeface="Osaka" charset="-128"/>
                <a:cs typeface="Times New Roman" panose="02020603050405020304" pitchFamily="18" charset="0"/>
              </a:rPr>
              <a:t> </a:t>
            </a:r>
          </a:p>
        </p:txBody>
      </p:sp>
    </p:spTree>
    <p:custDataLst>
      <p:tags r:id="rId1"/>
    </p:custData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9"/>
          <p:cNvGrpSpPr/>
          <p:nvPr>
            <p:custDataLst>
              <p:tags r:id="rId1"/>
            </p:custDataLst>
          </p:nvPr>
        </p:nvGrpSpPr>
        <p:grpSpPr bwMode="auto">
          <a:xfrm>
            <a:off x="5478463" y="2591988"/>
            <a:ext cx="2895600" cy="1812925"/>
            <a:chOff x="4402130" y="3564967"/>
            <a:chExt cx="2364099" cy="1618329"/>
          </a:xfrm>
        </p:grpSpPr>
        <p:pic>
          <p:nvPicPr>
            <p:cNvPr id="3" name="Picture 7"/>
            <p:cNvPicPr>
              <a:picLocks noChangeAspect="1"/>
            </p:cNvPicPr>
            <p:nvPr>
              <p:custDataLst>
                <p:tags r:id="rId11"/>
              </p:custDataLst>
            </p:nvPr>
          </p:nvPicPr>
          <p:blipFill>
            <a:blip r:embed="rId14" cstate="print"/>
            <a:srcRect t="52943"/>
            <a:stretch>
              <a:fillRect/>
            </a:stretch>
          </p:blipFill>
          <p:spPr bwMode="auto">
            <a:xfrm>
              <a:off x="4611697" y="3564967"/>
              <a:ext cx="1447799" cy="1050924"/>
            </a:xfrm>
            <a:prstGeom prst="roundRect">
              <a:avLst>
                <a:gd name="adj" fmla="val 4167"/>
              </a:avLst>
            </a:prstGeom>
            <a:solidFill>
              <a:srgbClr val="FFFFFF"/>
            </a:solidFill>
            <a:ln w="76200" cap="sq">
              <a:solidFill>
                <a:srgbClr val="EAEAEA"/>
              </a:solidFill>
              <a:miter lim="800000"/>
              <a:headEnd/>
              <a:tailEnd/>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9958" name="Rectangle 2"/>
            <p:cNvSpPr>
              <a:spLocks noChangeArrowheads="1"/>
            </p:cNvSpPr>
            <p:nvPr/>
          </p:nvSpPr>
          <p:spPr bwMode="auto">
            <a:xfrm>
              <a:off x="4402130" y="4606080"/>
              <a:ext cx="2364099" cy="577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a:solidFill>
                    <a:schemeClr val="tx1"/>
                  </a:solidFill>
                  <a:latin typeface="Arial" panose="020B0604020202020204" pitchFamily="34" charset="0"/>
                  <a:cs typeface="Arial" panose="020B0604020202020204" pitchFamily="34" charset="0"/>
                </a:defRPr>
              </a:lvl1pPr>
              <a:lvl2pPr marL="742950" indent="-285750" defTabSz="457200" eaLnBrk="0" hangingPunct="0">
                <a:defRPr>
                  <a:solidFill>
                    <a:schemeClr val="tx1"/>
                  </a:solidFill>
                  <a:latin typeface="Arial" panose="020B0604020202020204" pitchFamily="34" charset="0"/>
                  <a:cs typeface="Arial" panose="020B0604020202020204" pitchFamily="34" charset="0"/>
                </a:defRPr>
              </a:lvl2pPr>
              <a:lvl3pPr marL="1143000" indent="-228600" defTabSz="457200" eaLnBrk="0" hangingPunct="0">
                <a:defRPr>
                  <a:solidFill>
                    <a:schemeClr val="tx1"/>
                  </a:solidFill>
                  <a:latin typeface="Arial" panose="020B0604020202020204" pitchFamily="34" charset="0"/>
                  <a:cs typeface="Arial" panose="020B0604020202020204" pitchFamily="34" charset="0"/>
                </a:defRPr>
              </a:lvl3pPr>
              <a:lvl4pPr marL="1600200" indent="-228600" defTabSz="457200" eaLnBrk="0" hangingPunct="0">
                <a:defRPr>
                  <a:solidFill>
                    <a:schemeClr val="tx1"/>
                  </a:solidFill>
                  <a:latin typeface="Arial" panose="020B0604020202020204" pitchFamily="34" charset="0"/>
                  <a:cs typeface="Arial" panose="020B0604020202020204" pitchFamily="34" charset="0"/>
                </a:defRPr>
              </a:lvl4pPr>
              <a:lvl5pPr marL="2057400" indent="-228600" defTabSz="4572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latin typeface="Calibri" panose="020F0502020204030204" pitchFamily="34" charset="0"/>
                  <a:cs typeface="Calibri" panose="020F0502020204030204" pitchFamily="34" charset="0"/>
                </a:rPr>
                <a:t>Gan nhiễm vi rút và có tổn thương dẫn tới xơ gan</a:t>
              </a:r>
              <a:endParaRPr lang="zh-CN" altLang="en-US">
                <a:latin typeface="Calibri" panose="020F0502020204030204" pitchFamily="34" charset="0"/>
                <a:ea typeface="黑体" pitchFamily="49" charset="-122"/>
                <a:cs typeface="Calibri" panose="020F0502020204030204" pitchFamily="34" charset="0"/>
              </a:endParaRPr>
            </a:p>
          </p:txBody>
        </p:sp>
      </p:grpSp>
      <p:grpSp>
        <p:nvGrpSpPr>
          <p:cNvPr id="39939" name="组合 17"/>
          <p:cNvGrpSpPr/>
          <p:nvPr>
            <p:custDataLst>
              <p:tags r:id="rId2"/>
            </p:custDataLst>
          </p:nvPr>
        </p:nvGrpSpPr>
        <p:grpSpPr bwMode="auto">
          <a:xfrm>
            <a:off x="2686051" y="2817412"/>
            <a:ext cx="1762125" cy="1651000"/>
            <a:chOff x="1524000" y="3635096"/>
            <a:chExt cx="1762116" cy="1651705"/>
          </a:xfrm>
        </p:grpSpPr>
        <p:pic>
          <p:nvPicPr>
            <p:cNvPr id="6" name="PPTShape_0"/>
            <p:cNvPicPr>
              <a:picLocks noChangeAspect="1"/>
            </p:cNvPicPr>
            <p:nvPr>
              <p:custDataLst>
                <p:tags r:id="rId10"/>
              </p:custDataLst>
            </p:nvPr>
          </p:nvPicPr>
          <p:blipFill>
            <a:blip r:embed="rId14" cstate="print"/>
            <a:srcRect b="48988"/>
            <a:stretch>
              <a:fillRect/>
            </a:stretch>
          </p:blipFill>
          <p:spPr bwMode="auto">
            <a:xfrm>
              <a:off x="1643042" y="3635096"/>
              <a:ext cx="1460500" cy="995363"/>
            </a:xfrm>
            <a:prstGeom prst="roundRect">
              <a:avLst>
                <a:gd name="adj" fmla="val 4167"/>
              </a:avLst>
            </a:prstGeom>
            <a:solidFill>
              <a:srgbClr val="FFFFFF"/>
            </a:solidFill>
            <a:ln w="76200" cap="sq">
              <a:solidFill>
                <a:srgbClr val="EAEAEA"/>
              </a:solidFill>
              <a:miter lim="800000"/>
              <a:headEnd/>
              <a:tailEnd/>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9956" name="PPTShape_1"/>
            <p:cNvSpPr>
              <a:spLocks noChangeArrowheads="1"/>
            </p:cNvSpPr>
            <p:nvPr/>
          </p:nvSpPr>
          <p:spPr bwMode="auto">
            <a:xfrm>
              <a:off x="1524000" y="4639984"/>
              <a:ext cx="1762116" cy="646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a:solidFill>
                    <a:schemeClr val="tx1"/>
                  </a:solidFill>
                  <a:latin typeface="Arial" panose="020B0604020202020204" pitchFamily="34" charset="0"/>
                  <a:cs typeface="Arial" panose="020B0604020202020204" pitchFamily="34" charset="0"/>
                </a:defRPr>
              </a:lvl1pPr>
              <a:lvl2pPr marL="742950" indent="-285750" defTabSz="457200" eaLnBrk="0" hangingPunct="0">
                <a:defRPr>
                  <a:solidFill>
                    <a:schemeClr val="tx1"/>
                  </a:solidFill>
                  <a:latin typeface="Arial" panose="020B0604020202020204" pitchFamily="34" charset="0"/>
                  <a:cs typeface="Arial" panose="020B0604020202020204" pitchFamily="34" charset="0"/>
                </a:defRPr>
              </a:lvl2pPr>
              <a:lvl3pPr marL="1143000" indent="-228600" defTabSz="457200" eaLnBrk="0" hangingPunct="0">
                <a:defRPr>
                  <a:solidFill>
                    <a:schemeClr val="tx1"/>
                  </a:solidFill>
                  <a:latin typeface="Arial" panose="020B0604020202020204" pitchFamily="34" charset="0"/>
                  <a:cs typeface="Arial" panose="020B0604020202020204" pitchFamily="34" charset="0"/>
                </a:defRPr>
              </a:lvl3pPr>
              <a:lvl4pPr marL="1600200" indent="-228600" defTabSz="457200" eaLnBrk="0" hangingPunct="0">
                <a:defRPr>
                  <a:solidFill>
                    <a:schemeClr val="tx1"/>
                  </a:solidFill>
                  <a:latin typeface="Arial" panose="020B0604020202020204" pitchFamily="34" charset="0"/>
                  <a:cs typeface="Arial" panose="020B0604020202020204" pitchFamily="34" charset="0"/>
                </a:defRPr>
              </a:lvl4pPr>
              <a:lvl5pPr marL="2057400" indent="-228600" defTabSz="4572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zh-CN">
                  <a:latin typeface="Calibri" panose="020F0502020204030204" pitchFamily="34" charset="0"/>
                  <a:ea typeface="黑体" pitchFamily="49" charset="-122"/>
                  <a:cs typeface="Calibri" panose="020F0502020204030204" pitchFamily="34" charset="0"/>
                </a:rPr>
                <a:t>Gan bình thường</a:t>
              </a:r>
            </a:p>
          </p:txBody>
        </p:sp>
      </p:grpSp>
      <p:grpSp>
        <p:nvGrpSpPr>
          <p:cNvPr id="5" name="组合 25"/>
          <p:cNvGrpSpPr/>
          <p:nvPr>
            <p:custDataLst>
              <p:tags r:id="rId3"/>
            </p:custDataLst>
          </p:nvPr>
        </p:nvGrpSpPr>
        <p:grpSpPr bwMode="auto">
          <a:xfrm>
            <a:off x="8912225" y="2611037"/>
            <a:ext cx="1481138" cy="1589088"/>
            <a:chOff x="7358082" y="3571876"/>
            <a:chExt cx="1482402" cy="1588577"/>
          </a:xfrm>
        </p:grpSpPr>
        <p:sp>
          <p:nvSpPr>
            <p:cNvPr id="39953" name="Rectangle 6"/>
            <p:cNvSpPr>
              <a:spLocks noChangeArrowheads="1"/>
            </p:cNvSpPr>
            <p:nvPr/>
          </p:nvSpPr>
          <p:spPr bwMode="auto">
            <a:xfrm>
              <a:off x="7358082" y="4791078"/>
              <a:ext cx="1344678" cy="36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eaLnBrk="0" hangingPunct="0">
                <a:defRPr>
                  <a:solidFill>
                    <a:schemeClr val="tx1"/>
                  </a:solidFill>
                  <a:latin typeface="Arial" panose="020B0604020202020204" pitchFamily="34" charset="0"/>
                  <a:cs typeface="Arial" panose="020B0604020202020204" pitchFamily="34" charset="0"/>
                </a:defRPr>
              </a:lvl1pPr>
              <a:lvl2pPr marL="742950" indent="-285750" defTabSz="457200" eaLnBrk="0" hangingPunct="0">
                <a:defRPr>
                  <a:solidFill>
                    <a:schemeClr val="tx1"/>
                  </a:solidFill>
                  <a:latin typeface="Arial" panose="020B0604020202020204" pitchFamily="34" charset="0"/>
                  <a:cs typeface="Arial" panose="020B0604020202020204" pitchFamily="34" charset="0"/>
                </a:defRPr>
              </a:lvl2pPr>
              <a:lvl3pPr marL="1143000" indent="-228600" defTabSz="457200" eaLnBrk="0" hangingPunct="0">
                <a:defRPr>
                  <a:solidFill>
                    <a:schemeClr val="tx1"/>
                  </a:solidFill>
                  <a:latin typeface="Arial" panose="020B0604020202020204" pitchFamily="34" charset="0"/>
                  <a:cs typeface="Arial" panose="020B0604020202020204" pitchFamily="34" charset="0"/>
                </a:defRPr>
              </a:lvl3pPr>
              <a:lvl4pPr marL="1600200" indent="-228600" defTabSz="457200" eaLnBrk="0" hangingPunct="0">
                <a:defRPr>
                  <a:solidFill>
                    <a:schemeClr val="tx1"/>
                  </a:solidFill>
                  <a:latin typeface="Arial" panose="020B0604020202020204" pitchFamily="34" charset="0"/>
                  <a:cs typeface="Arial" panose="020B0604020202020204" pitchFamily="34" charset="0"/>
                </a:defRPr>
              </a:lvl4pPr>
              <a:lvl5pPr marL="2057400" indent="-228600" defTabSz="4572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hr-HR" altLang="zh-CN">
                  <a:latin typeface="Calibri" panose="020F0502020204030204" pitchFamily="34" charset="0"/>
                  <a:ea typeface="黑体" pitchFamily="49" charset="-122"/>
                  <a:cs typeface="Calibri" panose="020F0502020204030204" pitchFamily="34" charset="0"/>
                </a:rPr>
                <a:t>Ung </a:t>
              </a:r>
              <a:r>
                <a:rPr lang="en-US" altLang="zh-CN">
                  <a:latin typeface="Calibri" panose="020F0502020204030204" pitchFamily="34" charset="0"/>
                  <a:ea typeface="黑体" pitchFamily="49" charset="-122"/>
                  <a:cs typeface="Calibri" panose="020F0502020204030204" pitchFamily="34" charset="0"/>
                </a:rPr>
                <a:t>thư gan</a:t>
              </a:r>
              <a:endParaRPr lang="zh-CN" altLang="en-US">
                <a:latin typeface="Calibri" panose="020F0502020204030204" pitchFamily="34" charset="0"/>
                <a:ea typeface="黑体" pitchFamily="49" charset="-122"/>
                <a:cs typeface="Calibri" panose="020F0502020204030204" pitchFamily="34" charset="0"/>
              </a:endParaRPr>
            </a:p>
          </p:txBody>
        </p:sp>
        <p:pic>
          <p:nvPicPr>
            <p:cNvPr id="10" name="Picture 4" descr="pun05"/>
            <p:cNvPicPr>
              <a:picLocks noChangeAspect="1" noChangeArrowheads="1"/>
            </p:cNvPicPr>
            <p:nvPr>
              <p:custDataLst>
                <p:tags r:id="rId9"/>
              </p:custDataLst>
            </p:nvPr>
          </p:nvPicPr>
          <p:blipFill>
            <a:blip r:embed="rId15" cstate="print"/>
            <a:srcRect/>
            <a:stretch>
              <a:fillRect/>
            </a:stretch>
          </p:blipFill>
          <p:spPr bwMode="auto">
            <a:xfrm>
              <a:off x="7360903" y="3571876"/>
              <a:ext cx="1479581" cy="1143008"/>
            </a:xfrm>
            <a:prstGeom prst="roundRect">
              <a:avLst>
                <a:gd name="adj" fmla="val 4167"/>
              </a:avLst>
            </a:prstGeom>
            <a:solidFill>
              <a:srgbClr val="FFFFFF"/>
            </a:solidFill>
            <a:ln w="76200" cap="sq">
              <a:solidFill>
                <a:srgbClr val="EAEAEA"/>
              </a:solidFill>
              <a:miter lim="800000"/>
              <a:headEnd/>
              <a:tailEnd/>
            </a:ln>
            <a:effectLst/>
            <a:scene3d>
              <a:camera prst="orthographicFront"/>
              <a:lightRig rig="threePt" dir="t">
                <a:rot lat="0" lon="0" rev="2700000"/>
              </a:lightRig>
            </a:scene3d>
            <a:sp3d contourW="6350">
              <a:bevelT h="38100"/>
              <a:contourClr>
                <a:srgbClr val="C0C0C0"/>
              </a:contourClr>
            </a:sp3d>
          </p:spPr>
        </p:pic>
      </p:grpSp>
      <p:grpSp>
        <p:nvGrpSpPr>
          <p:cNvPr id="7" name="组合 23"/>
          <p:cNvGrpSpPr/>
          <p:nvPr>
            <p:custDataLst>
              <p:tags r:id="rId4"/>
            </p:custDataLst>
          </p:nvPr>
        </p:nvGrpSpPr>
        <p:grpSpPr bwMode="auto">
          <a:xfrm>
            <a:off x="4667250" y="4471768"/>
            <a:ext cx="3662363" cy="1689100"/>
            <a:chOff x="3502484" y="5282926"/>
            <a:chExt cx="3662920" cy="1688604"/>
          </a:xfrm>
        </p:grpSpPr>
        <p:pic>
          <p:nvPicPr>
            <p:cNvPr id="12" name="Picture 3" descr="G:\Photos\surgery\DSCF0109.JPG"/>
            <p:cNvPicPr>
              <a:picLocks noChangeAspect="1" noChangeArrowheads="1"/>
            </p:cNvPicPr>
            <p:nvPr>
              <p:custDataLst>
                <p:tags r:id="rId8"/>
              </p:custDataLst>
            </p:nvPr>
          </p:nvPicPr>
          <p:blipFill>
            <a:blip r:embed="rId16" cstate="print"/>
            <a:srcRect l="5318" r="12613" b="2533"/>
            <a:stretch>
              <a:fillRect/>
            </a:stretch>
          </p:blipFill>
          <p:spPr bwMode="auto">
            <a:xfrm>
              <a:off x="4611698" y="5282926"/>
              <a:ext cx="1447800" cy="995363"/>
            </a:xfrm>
            <a:prstGeom prst="roundRect">
              <a:avLst>
                <a:gd name="adj" fmla="val 4167"/>
              </a:avLst>
            </a:prstGeom>
            <a:solidFill>
              <a:srgbClr val="FFFFFF"/>
            </a:solidFill>
            <a:ln w="76200" cap="sq">
              <a:solidFill>
                <a:srgbClr val="EAEAEA"/>
              </a:solidFill>
              <a:miter lim="800000"/>
              <a:headEnd/>
              <a:tailEnd/>
            </a:ln>
            <a:effectLst/>
            <a:scene3d>
              <a:camera prst="orthographicFront"/>
              <a:lightRig rig="threePt" dir="t">
                <a:rot lat="0" lon="0" rev="2700000"/>
              </a:lightRig>
            </a:scene3d>
            <a:sp3d contourW="6350">
              <a:bevelT h="38100"/>
              <a:contourClr>
                <a:srgbClr val="C0C0C0"/>
              </a:contourClr>
            </a:sp3d>
          </p:spPr>
        </p:pic>
        <p:sp>
          <p:nvSpPr>
            <p:cNvPr id="39952" name="PPTShape_2"/>
            <p:cNvSpPr>
              <a:spLocks noChangeArrowheads="1"/>
            </p:cNvSpPr>
            <p:nvPr/>
          </p:nvSpPr>
          <p:spPr bwMode="auto">
            <a:xfrm>
              <a:off x="3502484" y="6325099"/>
              <a:ext cx="3662920" cy="646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eaLnBrk="0" hangingPunct="0">
                <a:defRPr>
                  <a:solidFill>
                    <a:schemeClr val="tx1"/>
                  </a:solidFill>
                  <a:latin typeface="Arial" panose="020B0604020202020204" pitchFamily="34" charset="0"/>
                  <a:cs typeface="Arial" panose="020B0604020202020204" pitchFamily="34" charset="0"/>
                </a:defRPr>
              </a:lvl1pPr>
              <a:lvl2pPr marL="742950" indent="-285750" defTabSz="457200" eaLnBrk="0" hangingPunct="0">
                <a:defRPr>
                  <a:solidFill>
                    <a:schemeClr val="tx1"/>
                  </a:solidFill>
                  <a:latin typeface="Arial" panose="020B0604020202020204" pitchFamily="34" charset="0"/>
                  <a:cs typeface="Arial" panose="020B0604020202020204" pitchFamily="34" charset="0"/>
                </a:defRPr>
              </a:lvl2pPr>
              <a:lvl3pPr marL="1143000" indent="-228600" defTabSz="457200" eaLnBrk="0" hangingPunct="0">
                <a:defRPr>
                  <a:solidFill>
                    <a:schemeClr val="tx1"/>
                  </a:solidFill>
                  <a:latin typeface="Arial" panose="020B0604020202020204" pitchFamily="34" charset="0"/>
                  <a:cs typeface="Arial" panose="020B0604020202020204" pitchFamily="34" charset="0"/>
                </a:defRPr>
              </a:lvl3pPr>
              <a:lvl4pPr marL="1600200" indent="-228600" defTabSz="457200" eaLnBrk="0" hangingPunct="0">
                <a:defRPr>
                  <a:solidFill>
                    <a:schemeClr val="tx1"/>
                  </a:solidFill>
                  <a:latin typeface="Arial" panose="020B0604020202020204" pitchFamily="34" charset="0"/>
                  <a:cs typeface="Arial" panose="020B0604020202020204" pitchFamily="34" charset="0"/>
                </a:defRPr>
              </a:lvl4pPr>
              <a:lvl5pPr marL="2057400" indent="-228600" defTabSz="4572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dirty="0" err="1">
                  <a:latin typeface="Calibri" panose="020F0502020204030204" pitchFamily="34" charset="0"/>
                  <a:cs typeface="Calibri" panose="020F0502020204030204" pitchFamily="34" charset="0"/>
                </a:rPr>
                <a:t>Gan</a:t>
              </a:r>
              <a:r>
                <a:rPr lang="en-US" altLang="en-US" dirty="0">
                  <a:latin typeface="Calibri" panose="020F0502020204030204" pitchFamily="34" charset="0"/>
                  <a:cs typeface="Calibri" panose="020F0502020204030204" pitchFamily="34" charset="0"/>
                </a:rPr>
                <a:t> </a:t>
              </a:r>
              <a:r>
                <a:rPr lang="en-US" altLang="en-US" dirty="0" err="1">
                  <a:latin typeface="Calibri" panose="020F0502020204030204" pitchFamily="34" charset="0"/>
                  <a:cs typeface="Calibri" panose="020F0502020204030204" pitchFamily="34" charset="0"/>
                </a:rPr>
                <a:t>nhiễm</a:t>
              </a:r>
              <a:r>
                <a:rPr lang="en-US" altLang="en-US" dirty="0">
                  <a:latin typeface="Calibri" panose="020F0502020204030204" pitchFamily="34" charset="0"/>
                  <a:cs typeface="Calibri" panose="020F0502020204030204" pitchFamily="34" charset="0"/>
                </a:rPr>
                <a:t> vi </a:t>
              </a:r>
              <a:r>
                <a:rPr lang="en-US" altLang="en-US" dirty="0" err="1">
                  <a:latin typeface="Calibri" panose="020F0502020204030204" pitchFamily="34" charset="0"/>
                  <a:cs typeface="Calibri" panose="020F0502020204030204" pitchFamily="34" charset="0"/>
                </a:rPr>
                <a:t>rút</a:t>
              </a:r>
              <a:r>
                <a:rPr lang="en-US" altLang="en-US" dirty="0">
                  <a:latin typeface="Calibri" panose="020F0502020204030204" pitchFamily="34" charset="0"/>
                  <a:cs typeface="Calibri" panose="020F0502020204030204" pitchFamily="34" charset="0"/>
                </a:rPr>
                <a:t> </a:t>
              </a:r>
              <a:r>
                <a:rPr lang="en-US" altLang="en-US" dirty="0" err="1">
                  <a:latin typeface="Calibri" panose="020F0502020204030204" pitchFamily="34" charset="0"/>
                  <a:ea typeface="黑体" pitchFamily="49" charset="-122"/>
                  <a:cs typeface="Calibri" panose="020F0502020204030204" pitchFamily="34" charset="0"/>
                </a:rPr>
                <a:t>dẫn</a:t>
              </a:r>
              <a:r>
                <a:rPr lang="en-US" altLang="en-US" dirty="0">
                  <a:latin typeface="Calibri" panose="020F0502020204030204" pitchFamily="34" charset="0"/>
                  <a:ea typeface="黑体" pitchFamily="49" charset="-122"/>
                  <a:cs typeface="Calibri" panose="020F0502020204030204" pitchFamily="34" charset="0"/>
                </a:rPr>
                <a:t> </a:t>
              </a:r>
              <a:r>
                <a:rPr lang="en-US" altLang="en-US" dirty="0" err="1">
                  <a:latin typeface="Calibri" panose="020F0502020204030204" pitchFamily="34" charset="0"/>
                  <a:ea typeface="黑体" pitchFamily="49" charset="-122"/>
                  <a:cs typeface="Calibri" panose="020F0502020204030204" pitchFamily="34" charset="0"/>
                </a:rPr>
                <a:t>tới</a:t>
              </a:r>
              <a:r>
                <a:rPr lang="hr-HR" altLang="zh-CN" dirty="0">
                  <a:latin typeface="Calibri" panose="020F0502020204030204" pitchFamily="34" charset="0"/>
                  <a:ea typeface="黑体" pitchFamily="49" charset="-122"/>
                  <a:cs typeface="Calibri" panose="020F0502020204030204" pitchFamily="34" charset="0"/>
                </a:rPr>
                <a:t> ung </a:t>
              </a:r>
              <a:r>
                <a:rPr lang="en-US" altLang="zh-CN" dirty="0" err="1">
                  <a:latin typeface="Calibri" panose="020F0502020204030204" pitchFamily="34" charset="0"/>
                  <a:ea typeface="黑体" pitchFamily="49" charset="-122"/>
                  <a:cs typeface="Calibri" panose="020F0502020204030204" pitchFamily="34" charset="0"/>
                </a:rPr>
                <a:t>thư</a:t>
              </a:r>
              <a:r>
                <a:rPr lang="en-US" altLang="zh-CN" dirty="0">
                  <a:latin typeface="Calibri" panose="020F0502020204030204" pitchFamily="34" charset="0"/>
                  <a:ea typeface="黑体" pitchFamily="49" charset="-122"/>
                  <a:cs typeface="Calibri" panose="020F0502020204030204" pitchFamily="34" charset="0"/>
                </a:rPr>
                <a:t> </a:t>
              </a:r>
              <a:r>
                <a:rPr lang="en-US" altLang="zh-CN" dirty="0" err="1">
                  <a:latin typeface="Calibri" panose="020F0502020204030204" pitchFamily="34" charset="0"/>
                  <a:ea typeface="黑体" pitchFamily="49" charset="-122"/>
                  <a:cs typeface="Calibri" panose="020F0502020204030204" pitchFamily="34" charset="0"/>
                </a:rPr>
                <a:t>gan</a:t>
              </a:r>
              <a:endParaRPr lang="en-US" altLang="zh-CN" dirty="0">
                <a:latin typeface="Calibri" panose="020F0502020204030204" pitchFamily="34" charset="0"/>
                <a:ea typeface="黑体" pitchFamily="49" charset="-122"/>
                <a:cs typeface="Calibri" panose="020F0502020204030204" pitchFamily="34" charset="0"/>
              </a:endParaRPr>
            </a:p>
            <a:p>
              <a:pPr eaLnBrk="1" hangingPunct="1"/>
              <a:r>
                <a:rPr lang="pt-BR" altLang="en-US" dirty="0">
                  <a:latin typeface="Calibri" panose="020F0502020204030204" pitchFamily="34" charset="0"/>
                  <a:cs typeface="Calibri" panose="020F0502020204030204" pitchFamily="34" charset="0"/>
                </a:rPr>
                <a:t>nhưng </a:t>
              </a:r>
              <a:r>
                <a:rPr lang="en-US" altLang="en-US" dirty="0">
                  <a:latin typeface="Calibri" panose="020F0502020204030204" pitchFamily="34" charset="0"/>
                  <a:cs typeface="Calibri" panose="020F0502020204030204" pitchFamily="34" charset="0"/>
                </a:rPr>
                <a:t>k</a:t>
              </a:r>
              <a:r>
                <a:rPr lang="pt-BR" altLang="en-US" dirty="0">
                  <a:latin typeface="Calibri" panose="020F0502020204030204" pitchFamily="34" charset="0"/>
                  <a:cs typeface="Calibri" panose="020F0502020204030204" pitchFamily="34" charset="0"/>
                </a:rPr>
                <a:t>hông </a:t>
              </a:r>
              <a:r>
                <a:rPr lang="en-US" altLang="en-US" dirty="0" err="1">
                  <a:latin typeface="Calibri" panose="020F0502020204030204" pitchFamily="34" charset="0"/>
                  <a:cs typeface="Calibri" panose="020F0502020204030204" pitchFamily="34" charset="0"/>
                </a:rPr>
                <a:t>bị</a:t>
              </a:r>
              <a:r>
                <a:rPr lang="en-US" altLang="en-US" dirty="0">
                  <a:latin typeface="Calibri" panose="020F0502020204030204" pitchFamily="34" charset="0"/>
                  <a:cs typeface="Calibri" panose="020F0502020204030204" pitchFamily="34" charset="0"/>
                </a:rPr>
                <a:t> </a:t>
              </a:r>
              <a:r>
                <a:rPr lang="hr-HR" altLang="zh-CN" dirty="0">
                  <a:latin typeface="Calibri" panose="020F0502020204030204" pitchFamily="34" charset="0"/>
                  <a:ea typeface="黑体" pitchFamily="49" charset="-122"/>
                </a:rPr>
                <a:t>xơ gan</a:t>
              </a:r>
              <a:endParaRPr lang="zh-CN" altLang="en-US" dirty="0">
                <a:latin typeface="Calibri" panose="020F0502020204030204" pitchFamily="34" charset="0"/>
                <a:ea typeface="黑体" pitchFamily="49" charset="-122"/>
              </a:endParaRPr>
            </a:p>
          </p:txBody>
        </p:sp>
      </p:grpSp>
      <p:grpSp>
        <p:nvGrpSpPr>
          <p:cNvPr id="8" name="组合 18"/>
          <p:cNvGrpSpPr/>
          <p:nvPr>
            <p:custDataLst>
              <p:tags r:id="rId5"/>
            </p:custDataLst>
          </p:nvPr>
        </p:nvGrpSpPr>
        <p:grpSpPr bwMode="auto">
          <a:xfrm>
            <a:off x="5311776" y="828275"/>
            <a:ext cx="2447925" cy="1441450"/>
            <a:chOff x="4071934" y="1714488"/>
            <a:chExt cx="2448272" cy="1440902"/>
          </a:xfrm>
        </p:grpSpPr>
        <p:pic>
          <p:nvPicPr>
            <p:cNvPr id="15" name="PPTShape_3"/>
            <p:cNvPicPr>
              <a:picLocks noChangeAspect="1"/>
            </p:cNvPicPr>
            <p:nvPr>
              <p:custDataLst>
                <p:tags r:id="rId7"/>
              </p:custDataLst>
            </p:nvPr>
          </p:nvPicPr>
          <p:blipFill>
            <a:blip r:embed="rId14" cstate="print"/>
            <a:srcRect b="48988"/>
            <a:stretch>
              <a:fillRect/>
            </a:stretch>
          </p:blipFill>
          <p:spPr bwMode="auto">
            <a:xfrm>
              <a:off x="4565820" y="1714488"/>
              <a:ext cx="1460500" cy="995363"/>
            </a:xfrm>
            <a:prstGeom prst="roundRect">
              <a:avLst>
                <a:gd name="adj" fmla="val 4167"/>
              </a:avLst>
            </a:prstGeom>
            <a:solidFill>
              <a:srgbClr val="FFFFFF"/>
            </a:solidFill>
            <a:ln w="76200" cap="sq">
              <a:solidFill>
                <a:srgbClr val="EAEAEA"/>
              </a:solidFill>
              <a:miter lim="800000"/>
              <a:headEnd/>
              <a:tailEnd/>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9950" name="PPTShape_4"/>
            <p:cNvSpPr>
              <a:spLocks noChangeArrowheads="1"/>
            </p:cNvSpPr>
            <p:nvPr/>
          </p:nvSpPr>
          <p:spPr bwMode="auto">
            <a:xfrm>
              <a:off x="4071934" y="2786058"/>
              <a:ext cx="24482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a:solidFill>
                    <a:schemeClr val="tx1"/>
                  </a:solidFill>
                  <a:latin typeface="Arial" panose="020B0604020202020204" pitchFamily="34" charset="0"/>
                  <a:cs typeface="Arial" panose="020B0604020202020204" pitchFamily="34" charset="0"/>
                </a:defRPr>
              </a:lvl1pPr>
              <a:lvl2pPr marL="742950" indent="-285750" defTabSz="457200" eaLnBrk="0" hangingPunct="0">
                <a:defRPr>
                  <a:solidFill>
                    <a:schemeClr val="tx1"/>
                  </a:solidFill>
                  <a:latin typeface="Arial" panose="020B0604020202020204" pitchFamily="34" charset="0"/>
                  <a:cs typeface="Arial" panose="020B0604020202020204" pitchFamily="34" charset="0"/>
                </a:defRPr>
              </a:lvl2pPr>
              <a:lvl3pPr marL="1143000" indent="-228600" defTabSz="457200" eaLnBrk="0" hangingPunct="0">
                <a:defRPr>
                  <a:solidFill>
                    <a:schemeClr val="tx1"/>
                  </a:solidFill>
                  <a:latin typeface="Arial" panose="020B0604020202020204" pitchFamily="34" charset="0"/>
                  <a:cs typeface="Arial" panose="020B0604020202020204" pitchFamily="34" charset="0"/>
                </a:defRPr>
              </a:lvl3pPr>
              <a:lvl4pPr marL="1600200" indent="-228600" defTabSz="457200" eaLnBrk="0" hangingPunct="0">
                <a:defRPr>
                  <a:solidFill>
                    <a:schemeClr val="tx1"/>
                  </a:solidFill>
                  <a:latin typeface="Arial" panose="020B0604020202020204" pitchFamily="34" charset="0"/>
                  <a:cs typeface="Arial" panose="020B0604020202020204" pitchFamily="34" charset="0"/>
                </a:defRPr>
              </a:lvl4pPr>
              <a:lvl5pPr marL="2057400" indent="-228600" defTabSz="4572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zh-CN">
                <a:latin typeface="Calibri" panose="020F0502020204030204" pitchFamily="34" charset="0"/>
                <a:ea typeface="黑体" pitchFamily="49" charset="-122"/>
                <a:cs typeface="Calibri" panose="020F0502020204030204" pitchFamily="34" charset="0"/>
              </a:endParaRPr>
            </a:p>
          </p:txBody>
        </p:sp>
      </p:grpSp>
      <p:sp>
        <p:nvSpPr>
          <p:cNvPr id="17" name="右箭头 22"/>
          <p:cNvSpPr/>
          <p:nvPr/>
        </p:nvSpPr>
        <p:spPr>
          <a:xfrm>
            <a:off x="4505325" y="3039663"/>
            <a:ext cx="941388" cy="411163"/>
          </a:xfrm>
          <a:prstGeom prst="rightArrow">
            <a:avLst/>
          </a:prstGeom>
          <a:solidFill>
            <a:srgbClr val="2F6ACB"/>
          </a:solidFill>
          <a:ln>
            <a:solidFill>
              <a:srgbClr val="3376C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cs typeface="Calibri" panose="020F0502020204030204" pitchFamily="34" charset="0"/>
            </a:endParaRPr>
          </a:p>
        </p:txBody>
      </p:sp>
      <p:sp>
        <p:nvSpPr>
          <p:cNvPr id="18" name="右箭头 24"/>
          <p:cNvSpPr/>
          <p:nvPr/>
        </p:nvSpPr>
        <p:spPr>
          <a:xfrm>
            <a:off x="7751764" y="3065062"/>
            <a:ext cx="890587" cy="412750"/>
          </a:xfrm>
          <a:prstGeom prst="rightArrow">
            <a:avLst/>
          </a:prstGeom>
          <a:solidFill>
            <a:srgbClr val="2F6ACB"/>
          </a:solidFill>
          <a:ln>
            <a:solidFill>
              <a:srgbClr val="3376C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cs typeface="Calibri" panose="020F0502020204030204" pitchFamily="34" charset="0"/>
            </a:endParaRPr>
          </a:p>
        </p:txBody>
      </p:sp>
      <p:sp>
        <p:nvSpPr>
          <p:cNvPr id="19" name="右箭头 26"/>
          <p:cNvSpPr/>
          <p:nvPr/>
        </p:nvSpPr>
        <p:spPr>
          <a:xfrm rot="2423303">
            <a:off x="4373563" y="3765150"/>
            <a:ext cx="1058862" cy="412750"/>
          </a:xfrm>
          <a:prstGeom prst="rightArrow">
            <a:avLst/>
          </a:prstGeom>
          <a:solidFill>
            <a:srgbClr val="2F6ACB"/>
          </a:solidFill>
          <a:ln>
            <a:solidFill>
              <a:srgbClr val="3376C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cs typeface="Calibri" panose="020F0502020204030204" pitchFamily="34" charset="0"/>
            </a:endParaRPr>
          </a:p>
        </p:txBody>
      </p:sp>
      <p:sp>
        <p:nvSpPr>
          <p:cNvPr id="20" name="右箭头 27"/>
          <p:cNvSpPr/>
          <p:nvPr/>
        </p:nvSpPr>
        <p:spPr>
          <a:xfrm rot="19277870">
            <a:off x="4438650" y="2331638"/>
            <a:ext cx="1023938" cy="411163"/>
          </a:xfrm>
          <a:prstGeom prst="rightArrow">
            <a:avLst/>
          </a:prstGeom>
          <a:solidFill>
            <a:srgbClr val="2F6ACB"/>
          </a:solidFill>
          <a:ln>
            <a:solidFill>
              <a:srgbClr val="3376C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cs typeface="Calibri" panose="020F0502020204030204" pitchFamily="34" charset="0"/>
            </a:endParaRPr>
          </a:p>
        </p:txBody>
      </p:sp>
      <p:pic>
        <p:nvPicPr>
          <p:cNvPr id="21" name="PPTShape_5" descr="F:\Alaia\20110119\未标题-1.png"/>
          <p:cNvPicPr>
            <a:picLocks noChangeAspect="1" noChangeArrowheads="1"/>
          </p:cNvPicPr>
          <p:nvPr>
            <p:custDataLst>
              <p:tags r:id="rId6"/>
            </p:custDataLst>
          </p:nvPr>
        </p:nvPicPr>
        <p:blipFill>
          <a:blip r:embed="rId17" cstate="print">
            <a:extLst>
              <a:ext uri="{28A0092B-C50C-407E-A947-70E740481C1C}">
                <a14:useLocalDpi xmlns:a14="http://schemas.microsoft.com/office/drawing/2010/main" val="0"/>
              </a:ext>
            </a:extLst>
          </a:blip>
          <a:srcRect/>
          <a:stretch>
            <a:fillRect/>
          </a:stretch>
        </p:blipFill>
        <p:spPr bwMode="auto">
          <a:xfrm>
            <a:off x="1919289" y="2755500"/>
            <a:ext cx="1006475"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angle 6"/>
          <p:cNvSpPr>
            <a:spLocks noChangeArrowheads="1"/>
          </p:cNvSpPr>
          <p:nvPr/>
        </p:nvSpPr>
        <p:spPr bwMode="auto">
          <a:xfrm>
            <a:off x="4667250" y="1891106"/>
            <a:ext cx="42005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dirty="0" err="1">
                <a:latin typeface="Calibri" panose="020F0502020204030204" pitchFamily="34" charset="0"/>
                <a:cs typeface="Calibri" panose="020F0502020204030204" pitchFamily="34" charset="0"/>
              </a:rPr>
              <a:t>Gan</a:t>
            </a:r>
            <a:r>
              <a:rPr lang="en-US" altLang="en-US" dirty="0">
                <a:latin typeface="Calibri" panose="020F0502020204030204" pitchFamily="34" charset="0"/>
                <a:cs typeface="Calibri" panose="020F0502020204030204" pitchFamily="34" charset="0"/>
              </a:rPr>
              <a:t> </a:t>
            </a:r>
            <a:r>
              <a:rPr lang="en-US" altLang="en-US" dirty="0" err="1">
                <a:latin typeface="Calibri" panose="020F0502020204030204" pitchFamily="34" charset="0"/>
                <a:cs typeface="Calibri" panose="020F0502020204030204" pitchFamily="34" charset="0"/>
              </a:rPr>
              <a:t>nhiễm</a:t>
            </a:r>
            <a:r>
              <a:rPr lang="en-US" altLang="en-US" dirty="0">
                <a:latin typeface="Calibri" panose="020F0502020204030204" pitchFamily="34" charset="0"/>
                <a:cs typeface="Calibri" panose="020F0502020204030204" pitchFamily="34" charset="0"/>
              </a:rPr>
              <a:t> vi </a:t>
            </a:r>
            <a:r>
              <a:rPr lang="en-US" altLang="en-US" dirty="0" err="1">
                <a:latin typeface="Calibri" panose="020F0502020204030204" pitchFamily="34" charset="0"/>
                <a:cs typeface="Calibri" panose="020F0502020204030204" pitchFamily="34" charset="0"/>
              </a:rPr>
              <a:t>rút</a:t>
            </a:r>
            <a:r>
              <a:rPr lang="en-US" altLang="en-US" dirty="0">
                <a:latin typeface="Calibri" panose="020F0502020204030204" pitchFamily="34" charset="0"/>
                <a:cs typeface="Calibri" panose="020F0502020204030204" pitchFamily="34" charset="0"/>
              </a:rPr>
              <a:t> </a:t>
            </a:r>
            <a:r>
              <a:rPr lang="en-US" altLang="en-US" dirty="0" err="1">
                <a:latin typeface="Calibri" panose="020F0502020204030204" pitchFamily="34" charset="0"/>
                <a:cs typeface="Calibri" panose="020F0502020204030204" pitchFamily="34" charset="0"/>
              </a:rPr>
              <a:t>mạn</a:t>
            </a:r>
            <a:r>
              <a:rPr lang="en-US" altLang="en-US" dirty="0">
                <a:latin typeface="Calibri" panose="020F0502020204030204" pitchFamily="34" charset="0"/>
                <a:cs typeface="Calibri" panose="020F0502020204030204" pitchFamily="34" charset="0"/>
              </a:rPr>
              <a:t> </a:t>
            </a:r>
            <a:r>
              <a:rPr lang="en-US" altLang="en-US" dirty="0" err="1">
                <a:latin typeface="Calibri" panose="020F0502020204030204" pitchFamily="34" charset="0"/>
                <a:cs typeface="Calibri" panose="020F0502020204030204" pitchFamily="34" charset="0"/>
              </a:rPr>
              <a:t>tính</a:t>
            </a:r>
            <a:r>
              <a:rPr lang="en-US" altLang="en-US" dirty="0">
                <a:latin typeface="Calibri" panose="020F0502020204030204" pitchFamily="34" charset="0"/>
                <a:cs typeface="Calibri" panose="020F0502020204030204" pitchFamily="34" charset="0"/>
              </a:rPr>
              <a:t> </a:t>
            </a:r>
            <a:br>
              <a:rPr lang="en-US" altLang="en-US" dirty="0">
                <a:latin typeface="Calibri" panose="020F0502020204030204" pitchFamily="34" charset="0"/>
                <a:cs typeface="Calibri" panose="020F0502020204030204" pitchFamily="34" charset="0"/>
              </a:rPr>
            </a:br>
            <a:r>
              <a:rPr lang="en-US" altLang="en-US" dirty="0">
                <a:latin typeface="Calibri" panose="020F0502020204030204" pitchFamily="34" charset="0"/>
                <a:cs typeface="Calibri" panose="020F0502020204030204" pitchFamily="34" charset="0"/>
              </a:rPr>
              <a:t>(</a:t>
            </a:r>
            <a:r>
              <a:rPr lang="pt-BR" altLang="en-US" dirty="0">
                <a:latin typeface="Calibri" panose="020F0502020204030204" pitchFamily="34" charset="0"/>
                <a:cs typeface="Calibri" panose="020F0502020204030204" pitchFamily="34" charset="0"/>
              </a:rPr>
              <a:t>không có tổn thương</a:t>
            </a:r>
            <a:r>
              <a:rPr lang="en-US" altLang="en-US" dirty="0">
                <a:latin typeface="Calibri" panose="020F0502020204030204" pitchFamily="34" charset="0"/>
                <a:cs typeface="Calibri" panose="020F0502020204030204" pitchFamily="34" charset="0"/>
              </a:rPr>
              <a:t>)</a:t>
            </a:r>
          </a:p>
        </p:txBody>
      </p:sp>
      <p:sp>
        <p:nvSpPr>
          <p:cNvPr id="4" name="TextBox 3"/>
          <p:cNvSpPr txBox="1"/>
          <p:nvPr/>
        </p:nvSpPr>
        <p:spPr>
          <a:xfrm>
            <a:off x="3230563" y="99970"/>
            <a:ext cx="7391400" cy="584775"/>
          </a:xfrm>
          <a:prstGeom prst="rect">
            <a:avLst/>
          </a:prstGeom>
          <a:noFill/>
        </p:spPr>
        <p:txBody>
          <a:bodyPr wrap="square" rtlCol="0">
            <a:spAutoFit/>
          </a:bodyPr>
          <a:lstStyle/>
          <a:p>
            <a:r>
              <a:rPr lang="en-US" altLang="ko-KR" sz="3200" b="1" dirty="0" err="1"/>
              <a:t>Tiến</a:t>
            </a:r>
            <a:r>
              <a:rPr lang="en-US" altLang="ko-KR" sz="3200" b="1" dirty="0"/>
              <a:t> </a:t>
            </a:r>
            <a:r>
              <a:rPr lang="en-US" altLang="ko-KR" sz="3200" b="1" dirty="0" err="1"/>
              <a:t>triển</a:t>
            </a:r>
            <a:r>
              <a:rPr lang="en-US" altLang="ko-KR" sz="3200" b="1" dirty="0"/>
              <a:t> </a:t>
            </a:r>
            <a:r>
              <a:rPr lang="en-US" altLang="ko-KR" sz="3200" b="1" dirty="0" err="1"/>
              <a:t>gan</a:t>
            </a:r>
            <a:r>
              <a:rPr lang="en-US" altLang="ko-KR" sz="3200" b="1" dirty="0"/>
              <a:t> </a:t>
            </a:r>
            <a:r>
              <a:rPr lang="en-US" altLang="ko-KR" sz="3200" b="1" dirty="0" err="1"/>
              <a:t>của</a:t>
            </a:r>
            <a:r>
              <a:rPr lang="en-US" altLang="ko-KR" sz="3200" b="1" dirty="0"/>
              <a:t> </a:t>
            </a:r>
            <a:r>
              <a:rPr lang="en-US" altLang="ko-KR" sz="3200" b="1" dirty="0" err="1"/>
              <a:t>nhiễm</a:t>
            </a:r>
            <a:r>
              <a:rPr lang="en-US" altLang="ko-KR" sz="3200" b="1" dirty="0"/>
              <a:t> vi </a:t>
            </a:r>
            <a:r>
              <a:rPr lang="en-US" altLang="ko-KR" sz="3200" b="1" dirty="0" err="1"/>
              <a:t>rút</a:t>
            </a:r>
            <a:r>
              <a:rPr lang="en-US" altLang="ko-KR" sz="3200" b="1" dirty="0"/>
              <a:t> </a:t>
            </a:r>
            <a:r>
              <a:rPr lang="en-US" altLang="ko-KR" sz="3200" b="1" dirty="0" err="1"/>
              <a:t>viêm</a:t>
            </a:r>
            <a:r>
              <a:rPr lang="en-US" altLang="ko-KR" sz="3200" b="1" dirty="0"/>
              <a:t> </a:t>
            </a:r>
            <a:r>
              <a:rPr lang="en-US" altLang="ko-KR" sz="3200" b="1" dirty="0" err="1"/>
              <a:t>gan</a:t>
            </a:r>
            <a:r>
              <a:rPr lang="en-US" altLang="ko-KR" sz="3200" b="1" dirty="0"/>
              <a:t> B</a:t>
            </a:r>
            <a:endParaRPr lang="en-AU"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blinds(horizontal)">
                                      <p:cBhvr>
                                        <p:cTn id="13" dur="500"/>
                                        <p:tgtEl>
                                          <p:spTgt spid="20"/>
                                        </p:tgtEl>
                                      </p:cBhvr>
                                    </p:animEffect>
                                  </p:childTnLst>
                                </p:cTn>
                              </p:par>
                              <p:par>
                                <p:cTn id="14" presetID="3" presetClass="entr" presetSubtype="1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linds(horizontal)">
                                      <p:cBhvr>
                                        <p:cTn id="16" dur="500"/>
                                        <p:tgtEl>
                                          <p:spTgt spid="8"/>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blinds(horizontal)">
                                      <p:cBhvr>
                                        <p:cTn id="19" dur="500"/>
                                        <p:tgtEl>
                                          <p:spTgt spid="24"/>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5"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linds(vertical)">
                                      <p:cBhvr>
                                        <p:cTn id="24" dur="500"/>
                                        <p:tgtEl>
                                          <p:spTgt spid="17"/>
                                        </p:tgtEl>
                                      </p:cBhvr>
                                    </p:animEffect>
                                  </p:childTnLst>
                                </p:cTn>
                              </p:par>
                              <p:par>
                                <p:cTn id="25" presetID="3" presetClass="entr" presetSubtype="10"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linds(horizontal)">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5"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linds(vertical)">
                                      <p:cBhvr>
                                        <p:cTn id="32" dur="500"/>
                                        <p:tgtEl>
                                          <p:spTgt spid="18"/>
                                        </p:tgtEl>
                                      </p:cBhvr>
                                    </p:animEffect>
                                  </p:childTnLst>
                                </p:cTn>
                              </p:par>
                              <p:par>
                                <p:cTn id="33" presetID="3" presetClass="entr" presetSubtype="10" fill="hold"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blinds(horizontal)">
                                      <p:cBhvr>
                                        <p:cTn id="35" dur="5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5"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blinds(vertical)">
                                      <p:cBhvr>
                                        <p:cTn id="40" dur="500"/>
                                        <p:tgtEl>
                                          <p:spTgt spid="19"/>
                                        </p:tgtEl>
                                      </p:cBhvr>
                                    </p:animEffect>
                                  </p:childTnLst>
                                </p:cTn>
                              </p:par>
                              <p:par>
                                <p:cTn id="41" presetID="3" presetClass="entr" presetSubtype="10" fill="hold"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blinds(horizontal)">
                                      <p:cBhvr>
                                        <p:cTn id="4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AutoShape 2"/>
          <p:cNvSpPr>
            <a:spLocks noChangeArrowheads="1"/>
          </p:cNvSpPr>
          <p:nvPr/>
        </p:nvSpPr>
        <p:spPr bwMode="auto">
          <a:xfrm>
            <a:off x="4244976" y="2344739"/>
            <a:ext cx="5356225" cy="2663825"/>
          </a:xfrm>
          <a:prstGeom prst="rightArrow">
            <a:avLst>
              <a:gd name="adj1" fmla="val 50000"/>
              <a:gd name="adj2" fmla="val 37459"/>
            </a:avLst>
          </a:prstGeom>
          <a:gradFill rotWithShape="1">
            <a:gsLst>
              <a:gs pos="0">
                <a:srgbClr val="000000"/>
              </a:gs>
              <a:gs pos="100000">
                <a:srgbClr val="3366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en-US" altLang="en-US" sz="1800">
              <a:solidFill>
                <a:schemeClr val="bg1"/>
              </a:solidFill>
              <a:latin typeface="Arial" panose="020B0604020202020204" pitchFamily="34" charset="0"/>
              <a:cs typeface="Arial" panose="020B0604020202020204" pitchFamily="34" charset="0"/>
            </a:endParaRPr>
          </a:p>
        </p:txBody>
      </p:sp>
      <p:sp>
        <p:nvSpPr>
          <p:cNvPr id="26627" name="Rectangle 3"/>
          <p:cNvSpPr>
            <a:spLocks noGrp="1" noChangeArrowheads="1"/>
          </p:cNvSpPr>
          <p:nvPr>
            <p:ph type="title" idx="4294967295"/>
          </p:nvPr>
        </p:nvSpPr>
        <p:spPr bwMode="auto">
          <a:xfrm>
            <a:off x="3365500" y="304800"/>
            <a:ext cx="7683500" cy="755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fontScale="90000"/>
          </a:bodyPr>
          <a:lstStyle/>
          <a:p>
            <a:pPr algn="l"/>
            <a:r>
              <a:rPr lang="en-US" altLang="en-US" sz="2800" b="1" dirty="0" err="1">
                <a:latin typeface="Arial" panose="020B0604020202020204" pitchFamily="34" charset="0"/>
              </a:rPr>
              <a:t>Các</a:t>
            </a:r>
            <a:r>
              <a:rPr lang="en-US" altLang="en-US" sz="2800" b="1" dirty="0">
                <a:latin typeface="Arial" panose="020B0604020202020204" pitchFamily="34" charset="0"/>
              </a:rPr>
              <a:t> </a:t>
            </a:r>
            <a:r>
              <a:rPr lang="en-US" altLang="en-US" sz="2800" b="1" dirty="0" err="1">
                <a:latin typeface="Arial" panose="020B0604020202020204" pitchFamily="34" charset="0"/>
              </a:rPr>
              <a:t>yếu</a:t>
            </a:r>
            <a:r>
              <a:rPr lang="en-US" altLang="en-US" sz="2800" b="1" dirty="0">
                <a:latin typeface="Arial" panose="020B0604020202020204" pitchFamily="34" charset="0"/>
              </a:rPr>
              <a:t> </a:t>
            </a:r>
            <a:r>
              <a:rPr lang="en-US" altLang="en-US" sz="2800" b="1" dirty="0" err="1">
                <a:latin typeface="Arial" panose="020B0604020202020204" pitchFamily="34" charset="0"/>
              </a:rPr>
              <a:t>tố</a:t>
            </a:r>
            <a:r>
              <a:rPr lang="en-US" altLang="en-US" sz="2800" b="1" dirty="0">
                <a:latin typeface="Arial" panose="020B0604020202020204" pitchFamily="34" charset="0"/>
              </a:rPr>
              <a:t> </a:t>
            </a:r>
            <a:r>
              <a:rPr lang="en-US" altLang="en-US" sz="2800" b="1" dirty="0" err="1">
                <a:latin typeface="Arial" panose="020B0604020202020204" pitchFamily="34" charset="0"/>
              </a:rPr>
              <a:t>ảnh</a:t>
            </a:r>
            <a:r>
              <a:rPr lang="en-US" altLang="en-US" sz="2800" b="1" dirty="0">
                <a:latin typeface="Arial" panose="020B0604020202020204" pitchFamily="34" charset="0"/>
              </a:rPr>
              <a:t> </a:t>
            </a:r>
            <a:r>
              <a:rPr lang="en-US" altLang="en-US" sz="2800" b="1" dirty="0" err="1">
                <a:latin typeface="Arial" panose="020B0604020202020204" pitchFamily="34" charset="0"/>
              </a:rPr>
              <a:t>hưởng</a:t>
            </a:r>
            <a:r>
              <a:rPr lang="en-US" altLang="en-US" sz="2800" b="1" dirty="0">
                <a:latin typeface="Arial" panose="020B0604020202020204" pitchFamily="34" charset="0"/>
              </a:rPr>
              <a:t> </a:t>
            </a:r>
            <a:r>
              <a:rPr lang="en-US" altLang="en-US" sz="2800" b="1" dirty="0" err="1">
                <a:latin typeface="Arial" panose="020B0604020202020204" pitchFamily="34" charset="0"/>
              </a:rPr>
              <a:t>đến</a:t>
            </a:r>
            <a:r>
              <a:rPr lang="en-US" altLang="en-US" sz="2800" b="1" dirty="0">
                <a:latin typeface="Arial" panose="020B0604020202020204" pitchFamily="34" charset="0"/>
              </a:rPr>
              <a:t> </a:t>
            </a:r>
            <a:r>
              <a:rPr lang="en-US" altLang="en-US" sz="2800" b="1" dirty="0" err="1">
                <a:latin typeface="Arial" panose="020B0604020202020204" pitchFamily="34" charset="0"/>
              </a:rPr>
              <a:t>diễn</a:t>
            </a:r>
            <a:r>
              <a:rPr lang="en-US" altLang="en-US" sz="2800" b="1" dirty="0">
                <a:latin typeface="Arial" panose="020B0604020202020204" pitchFamily="34" charset="0"/>
              </a:rPr>
              <a:t> </a:t>
            </a:r>
            <a:r>
              <a:rPr lang="en-US" altLang="en-US" sz="2800" b="1" dirty="0" err="1">
                <a:latin typeface="Arial" panose="020B0604020202020204" pitchFamily="34" charset="0"/>
              </a:rPr>
              <a:t>biến</a:t>
            </a:r>
            <a:r>
              <a:rPr lang="en-US" altLang="en-US" sz="2800" b="1" dirty="0">
                <a:latin typeface="Arial" panose="020B0604020202020204" pitchFamily="34" charset="0"/>
              </a:rPr>
              <a:t> </a:t>
            </a:r>
            <a:r>
              <a:rPr lang="en-US" altLang="en-US" sz="2800" b="1" dirty="0" err="1">
                <a:latin typeface="Arial" panose="020B0604020202020204" pitchFamily="34" charset="0"/>
              </a:rPr>
              <a:t>tự</a:t>
            </a:r>
            <a:r>
              <a:rPr lang="en-US" altLang="en-US" sz="2800" b="1" dirty="0">
                <a:latin typeface="Arial" panose="020B0604020202020204" pitchFamily="34" charset="0"/>
              </a:rPr>
              <a:t> </a:t>
            </a:r>
            <a:r>
              <a:rPr lang="en-US" altLang="en-US" sz="2800" b="1" dirty="0" err="1">
                <a:latin typeface="Arial" panose="020B0604020202020204" pitchFamily="34" charset="0"/>
              </a:rPr>
              <a:t>nhiên</a:t>
            </a:r>
            <a:endParaRPr lang="en-US" altLang="en-US" sz="2800" b="1" dirty="0">
              <a:latin typeface="Arial" panose="020B0604020202020204" pitchFamily="34" charset="0"/>
            </a:endParaRPr>
          </a:p>
        </p:txBody>
      </p:sp>
      <p:sp>
        <p:nvSpPr>
          <p:cNvPr id="26628" name="Text Box 4"/>
          <p:cNvSpPr txBox="1">
            <a:spLocks noChangeArrowheads="1"/>
          </p:cNvSpPr>
          <p:nvPr/>
        </p:nvSpPr>
        <p:spPr bwMode="auto">
          <a:xfrm>
            <a:off x="1781176" y="6231743"/>
            <a:ext cx="5534025" cy="66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10000"/>
              </a:spcBef>
            </a:pPr>
            <a:r>
              <a:rPr lang="en-US" altLang="en-US" sz="1800" dirty="0" err="1">
                <a:latin typeface="Arial" panose="020B0604020202020204" pitchFamily="34" charset="0"/>
                <a:cs typeface="Arial" panose="020B0604020202020204" pitchFamily="34" charset="0"/>
              </a:rPr>
              <a:t>Fattovich</a:t>
            </a:r>
            <a:r>
              <a:rPr lang="en-US" altLang="en-US" sz="1800" dirty="0">
                <a:latin typeface="Arial" panose="020B0604020202020204" pitchFamily="34" charset="0"/>
                <a:cs typeface="Arial" panose="020B0604020202020204" pitchFamily="34" charset="0"/>
              </a:rPr>
              <a:t>. </a:t>
            </a:r>
            <a:r>
              <a:rPr lang="en-US" altLang="en-US" sz="1800" i="1" dirty="0" err="1">
                <a:latin typeface="Arial" panose="020B0604020202020204" pitchFamily="34" charset="0"/>
                <a:cs typeface="Arial" panose="020B0604020202020204" pitchFamily="34" charset="0"/>
              </a:rPr>
              <a:t>Semin</a:t>
            </a:r>
            <a:r>
              <a:rPr lang="en-US" altLang="en-US" sz="1800" i="1" dirty="0">
                <a:latin typeface="Arial" panose="020B0604020202020204" pitchFamily="34" charset="0"/>
                <a:cs typeface="Arial" panose="020B0604020202020204" pitchFamily="34" charset="0"/>
              </a:rPr>
              <a:t> Liver Dis. </a:t>
            </a:r>
            <a:r>
              <a:rPr lang="en-US" altLang="en-US" sz="1800" dirty="0">
                <a:latin typeface="Arial" panose="020B0604020202020204" pitchFamily="34" charset="0"/>
                <a:cs typeface="Arial" panose="020B0604020202020204" pitchFamily="34" charset="0"/>
              </a:rPr>
              <a:t>2003;23:47-58.</a:t>
            </a:r>
          </a:p>
          <a:p>
            <a:pPr eaLnBrk="1" hangingPunct="1">
              <a:spcBef>
                <a:spcPct val="10000"/>
              </a:spcBef>
            </a:pPr>
            <a:r>
              <a:rPr lang="en-US" altLang="en-US" sz="1800" dirty="0">
                <a:latin typeface="Arial" panose="020B0604020202020204" pitchFamily="34" charset="0"/>
                <a:cs typeface="Arial" panose="020B0604020202020204" pitchFamily="34" charset="0"/>
              </a:rPr>
              <a:t>Chen, et al. </a:t>
            </a:r>
            <a:r>
              <a:rPr lang="en-US" altLang="en-US" sz="1800" i="1" dirty="0">
                <a:latin typeface="Arial" panose="020B0604020202020204" pitchFamily="34" charset="0"/>
                <a:cs typeface="Arial" panose="020B0604020202020204" pitchFamily="34" charset="0"/>
              </a:rPr>
              <a:t>JAMA. </a:t>
            </a:r>
            <a:r>
              <a:rPr lang="en-US" altLang="en-US" sz="1800" dirty="0">
                <a:latin typeface="Arial" panose="020B0604020202020204" pitchFamily="34" charset="0"/>
                <a:cs typeface="Arial" panose="020B0604020202020204" pitchFamily="34" charset="0"/>
              </a:rPr>
              <a:t>2006;295:65-73.</a:t>
            </a:r>
          </a:p>
        </p:txBody>
      </p:sp>
      <p:sp>
        <p:nvSpPr>
          <p:cNvPr id="26629" name="Text Box 5"/>
          <p:cNvSpPr txBox="1">
            <a:spLocks noChangeArrowheads="1"/>
          </p:cNvSpPr>
          <p:nvPr/>
        </p:nvSpPr>
        <p:spPr bwMode="auto">
          <a:xfrm>
            <a:off x="6045200" y="1606550"/>
            <a:ext cx="21399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eaLnBrk="1" hangingPunct="1">
              <a:spcBef>
                <a:spcPct val="50000"/>
              </a:spcBef>
            </a:pPr>
            <a:r>
              <a:rPr lang="en-US" altLang="en-US" sz="2000">
                <a:latin typeface="Arial" panose="020B0604020202020204" pitchFamily="34" charset="0"/>
                <a:cs typeface="Arial" panose="020B0604020202020204" pitchFamily="34" charset="0"/>
              </a:rPr>
              <a:t>Tu</a:t>
            </a:r>
            <a:r>
              <a:rPr lang="en-US" altLang="en-US" sz="2000">
                <a:latin typeface="Arial" panose="020B0604020202020204" pitchFamily="34" charset="0"/>
              </a:rPr>
              <a:t>ổi nhiễm</a:t>
            </a:r>
            <a:endParaRPr lang="en-US" altLang="en-US" sz="2000">
              <a:latin typeface="Arial" panose="020B0604020202020204" pitchFamily="34" charset="0"/>
              <a:cs typeface="Arial" panose="020B0604020202020204" pitchFamily="34" charset="0"/>
            </a:endParaRPr>
          </a:p>
        </p:txBody>
      </p:sp>
      <p:sp>
        <p:nvSpPr>
          <p:cNvPr id="26630" name="Text Box 6"/>
          <p:cNvSpPr txBox="1">
            <a:spLocks noChangeArrowheads="1"/>
          </p:cNvSpPr>
          <p:nvPr/>
        </p:nvSpPr>
        <p:spPr bwMode="auto">
          <a:xfrm>
            <a:off x="1600200" y="4957763"/>
            <a:ext cx="1854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eaLnBrk="1" hangingPunct="1"/>
            <a:r>
              <a:rPr lang="en-US" altLang="en-US" sz="2000" dirty="0" err="1">
                <a:latin typeface="Arial" panose="020B0604020202020204" pitchFamily="34" charset="0"/>
              </a:rPr>
              <a:t>Đột</a:t>
            </a:r>
            <a:r>
              <a:rPr lang="en-US" altLang="en-US" sz="2000" dirty="0">
                <a:latin typeface="Arial" panose="020B0604020202020204" pitchFamily="34" charset="0"/>
              </a:rPr>
              <a:t> </a:t>
            </a:r>
            <a:r>
              <a:rPr lang="en-US" altLang="en-US" sz="2000" dirty="0" err="1">
                <a:latin typeface="Arial" panose="020B0604020202020204" pitchFamily="34" charset="0"/>
              </a:rPr>
              <a:t>biến</a:t>
            </a:r>
            <a:r>
              <a:rPr lang="en-US" altLang="en-US" sz="2000" dirty="0">
                <a:latin typeface="Arial" panose="020B0604020202020204" pitchFamily="34" charset="0"/>
              </a:rPr>
              <a:t> </a:t>
            </a:r>
            <a:r>
              <a:rPr lang="en-US" altLang="en-US" sz="2000" dirty="0" err="1">
                <a:latin typeface="Arial" panose="020B0604020202020204" pitchFamily="34" charset="0"/>
              </a:rPr>
              <a:t>của</a:t>
            </a:r>
            <a:r>
              <a:rPr lang="en-US" altLang="en-US" sz="2000" dirty="0">
                <a:latin typeface="Arial" panose="020B0604020202020204" pitchFamily="34" charset="0"/>
              </a:rPr>
              <a:t> vi </a:t>
            </a:r>
            <a:r>
              <a:rPr lang="en-US" altLang="en-US" sz="2000" dirty="0" err="1">
                <a:latin typeface="Arial" panose="020B0604020202020204" pitchFamily="34" charset="0"/>
              </a:rPr>
              <a:t>rút</a:t>
            </a:r>
            <a:endParaRPr lang="en-US" altLang="en-US" sz="2000" dirty="0">
              <a:latin typeface="Arial" panose="020B0604020202020204" pitchFamily="34" charset="0"/>
              <a:cs typeface="Arial" panose="020B0604020202020204" pitchFamily="34" charset="0"/>
            </a:endParaRPr>
          </a:p>
        </p:txBody>
      </p:sp>
      <p:sp>
        <p:nvSpPr>
          <p:cNvPr id="26631" name="Text Box 7"/>
          <p:cNvSpPr txBox="1">
            <a:spLocks noChangeArrowheads="1"/>
          </p:cNvSpPr>
          <p:nvPr/>
        </p:nvSpPr>
        <p:spPr bwMode="auto">
          <a:xfrm>
            <a:off x="4111626" y="1984375"/>
            <a:ext cx="204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eaLnBrk="1" hangingPunct="1">
              <a:spcBef>
                <a:spcPct val="50000"/>
              </a:spcBef>
            </a:pPr>
            <a:r>
              <a:rPr lang="en-US" altLang="en-US" sz="2000">
                <a:latin typeface="Arial" panose="020B0604020202020204" pitchFamily="34" charset="0"/>
                <a:cs typeface="Arial" panose="020B0604020202020204" pitchFamily="34" charset="0"/>
              </a:rPr>
              <a:t>Gi</a:t>
            </a:r>
            <a:r>
              <a:rPr lang="en-US" altLang="en-US" sz="2000">
                <a:latin typeface="Arial" panose="020B0604020202020204" pitchFamily="34" charset="0"/>
              </a:rPr>
              <a:t>ới</a:t>
            </a:r>
            <a:endParaRPr lang="en-US" altLang="en-US" sz="2000">
              <a:latin typeface="Arial" panose="020B0604020202020204" pitchFamily="34" charset="0"/>
              <a:cs typeface="Arial" panose="020B0604020202020204" pitchFamily="34" charset="0"/>
            </a:endParaRPr>
          </a:p>
        </p:txBody>
      </p:sp>
      <p:sp>
        <p:nvSpPr>
          <p:cNvPr id="26632" name="Text Box 8"/>
          <p:cNvSpPr txBox="1">
            <a:spLocks noChangeArrowheads="1"/>
          </p:cNvSpPr>
          <p:nvPr/>
        </p:nvSpPr>
        <p:spPr bwMode="auto">
          <a:xfrm>
            <a:off x="1981201" y="1447800"/>
            <a:ext cx="19589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eaLnBrk="1" hangingPunct="1">
              <a:spcBef>
                <a:spcPct val="25000"/>
              </a:spcBef>
            </a:pPr>
            <a:r>
              <a:rPr lang="en-US" altLang="en-US" sz="2000" dirty="0" err="1">
                <a:latin typeface="Arial" panose="020B0604020202020204" pitchFamily="34" charset="0"/>
              </a:rPr>
              <a:t>Tải</a:t>
            </a:r>
            <a:r>
              <a:rPr lang="en-US" altLang="en-US" sz="2000" dirty="0">
                <a:latin typeface="Arial" panose="020B0604020202020204" pitchFamily="34" charset="0"/>
              </a:rPr>
              <a:t> </a:t>
            </a:r>
            <a:r>
              <a:rPr lang="en-US" altLang="en-US" sz="2000" dirty="0" err="1">
                <a:latin typeface="Arial" panose="020B0604020202020204" pitchFamily="34" charset="0"/>
              </a:rPr>
              <a:t>lượng</a:t>
            </a:r>
            <a:r>
              <a:rPr lang="en-US" altLang="en-US" sz="2000" dirty="0">
                <a:latin typeface="Arial" panose="020B0604020202020204" pitchFamily="34" charset="0"/>
              </a:rPr>
              <a:t>  HBV</a:t>
            </a:r>
            <a:endParaRPr lang="en-US" altLang="en-US" sz="2000" dirty="0">
              <a:latin typeface="Arial" panose="020B0604020202020204" pitchFamily="34" charset="0"/>
              <a:cs typeface="Arial" panose="020B0604020202020204" pitchFamily="34" charset="0"/>
            </a:endParaRPr>
          </a:p>
        </p:txBody>
      </p:sp>
      <p:sp>
        <p:nvSpPr>
          <p:cNvPr id="26633" name="Text Box 9"/>
          <p:cNvSpPr txBox="1">
            <a:spLocks noChangeArrowheads="1"/>
          </p:cNvSpPr>
          <p:nvPr/>
        </p:nvSpPr>
        <p:spPr bwMode="auto">
          <a:xfrm>
            <a:off x="8378826" y="1646238"/>
            <a:ext cx="221297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eaLnBrk="1" hangingPunct="1">
              <a:spcBef>
                <a:spcPct val="50000"/>
              </a:spcBef>
            </a:pPr>
            <a:r>
              <a:rPr lang="en-US" altLang="en-US" sz="2000">
                <a:latin typeface="Arial" panose="020B0604020202020204" pitchFamily="34" charset="0"/>
                <a:cs typeface="Arial" panose="020B0604020202020204" pitchFamily="34" charset="0"/>
              </a:rPr>
              <a:t>T</a:t>
            </a:r>
            <a:r>
              <a:rPr lang="en-US" altLang="en-US" sz="2000">
                <a:latin typeface="Arial" panose="020B0604020202020204" pitchFamily="34" charset="0"/>
              </a:rPr>
              <a:t>ình trạng miễn dịch</a:t>
            </a:r>
            <a:endParaRPr lang="en-US" altLang="en-US" sz="2000">
              <a:latin typeface="Arial" panose="020B0604020202020204" pitchFamily="34" charset="0"/>
              <a:cs typeface="Arial" panose="020B0604020202020204" pitchFamily="34" charset="0"/>
            </a:endParaRPr>
          </a:p>
        </p:txBody>
      </p:sp>
      <p:sp>
        <p:nvSpPr>
          <p:cNvPr id="26634" name="Text Box 10"/>
          <p:cNvSpPr txBox="1">
            <a:spLocks noChangeArrowheads="1"/>
          </p:cNvSpPr>
          <p:nvPr/>
        </p:nvSpPr>
        <p:spPr bwMode="auto">
          <a:xfrm>
            <a:off x="7162800" y="4953000"/>
            <a:ext cx="2667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eaLnBrk="1" hangingPunct="1">
              <a:spcBef>
                <a:spcPct val="50000"/>
              </a:spcBef>
            </a:pPr>
            <a:r>
              <a:rPr lang="en-US" altLang="en-US" sz="2000">
                <a:latin typeface="Arial" panose="020B0604020202020204" pitchFamily="34" charset="0"/>
              </a:rPr>
              <a:t>Đồng nhiễm HBV hoặc HCV</a:t>
            </a:r>
          </a:p>
        </p:txBody>
      </p:sp>
      <p:sp>
        <p:nvSpPr>
          <p:cNvPr id="26635" name="Text Box 11"/>
          <p:cNvSpPr txBox="1">
            <a:spLocks noChangeArrowheads="1"/>
          </p:cNvSpPr>
          <p:nvPr/>
        </p:nvSpPr>
        <p:spPr bwMode="auto">
          <a:xfrm>
            <a:off x="3365500" y="4957763"/>
            <a:ext cx="18161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eaLnBrk="1" hangingPunct="1">
              <a:spcBef>
                <a:spcPct val="50000"/>
              </a:spcBef>
            </a:pPr>
            <a:r>
              <a:rPr lang="en-US" altLang="en-US" sz="2000">
                <a:latin typeface="Arial" panose="020B0604020202020204" pitchFamily="34" charset="0"/>
                <a:cs typeface="Arial" panose="020B0604020202020204" pitchFamily="34" charset="0"/>
              </a:rPr>
              <a:t>T</a:t>
            </a:r>
            <a:r>
              <a:rPr lang="en-US" altLang="en-US" sz="2000">
                <a:latin typeface="Arial" panose="020B0604020202020204" pitchFamily="34" charset="0"/>
              </a:rPr>
              <a:t>ình trạng HBeAg</a:t>
            </a:r>
          </a:p>
        </p:txBody>
      </p:sp>
      <p:sp>
        <p:nvSpPr>
          <p:cNvPr id="26636" name="Line 12"/>
          <p:cNvSpPr>
            <a:spLocks noChangeShapeType="1"/>
          </p:cNvSpPr>
          <p:nvPr/>
        </p:nvSpPr>
        <p:spPr bwMode="auto">
          <a:xfrm rot="21300000" flipH="1">
            <a:off x="6786564" y="2406650"/>
            <a:ext cx="142875" cy="425450"/>
          </a:xfrm>
          <a:prstGeom prst="line">
            <a:avLst/>
          </a:prstGeom>
          <a:noFill/>
          <a:ln w="60325">
            <a:solidFill>
              <a:schemeClr val="accent6">
                <a:lumMod val="75000"/>
              </a:schemeClr>
            </a:solidFill>
            <a:round/>
            <a:tailEnd type="triangle" w="med" len="med"/>
          </a:ln>
          <a:extLst>
            <a:ext uri="{909E8E84-426E-40DD-AFC4-6F175D3DCCD1}">
              <a14:hiddenFill xmlns:a14="http://schemas.microsoft.com/office/drawing/2010/main">
                <a:noFill/>
              </a14:hiddenFill>
            </a:ext>
          </a:extLst>
        </p:spPr>
        <p:txBody>
          <a:bodyPr/>
          <a:lstStyle/>
          <a:p>
            <a:endParaRPr lang="en-AU"/>
          </a:p>
        </p:txBody>
      </p:sp>
      <p:sp>
        <p:nvSpPr>
          <p:cNvPr id="26637" name="Line 13"/>
          <p:cNvSpPr>
            <a:spLocks noChangeShapeType="1"/>
          </p:cNvSpPr>
          <p:nvPr/>
        </p:nvSpPr>
        <p:spPr bwMode="auto">
          <a:xfrm>
            <a:off x="3357564" y="2319339"/>
            <a:ext cx="822325" cy="674687"/>
          </a:xfrm>
          <a:prstGeom prst="line">
            <a:avLst/>
          </a:prstGeom>
          <a:noFill/>
          <a:ln w="57150">
            <a:solidFill>
              <a:schemeClr val="accent6">
                <a:lumMod val="75000"/>
              </a:schemeClr>
            </a:solidFill>
            <a:round/>
            <a:tailEnd type="triangle" w="med" len="med"/>
          </a:ln>
          <a:extLst>
            <a:ext uri="{909E8E84-426E-40DD-AFC4-6F175D3DCCD1}">
              <a14:hiddenFill xmlns:a14="http://schemas.microsoft.com/office/drawing/2010/main">
                <a:noFill/>
              </a14:hiddenFill>
            </a:ext>
          </a:extLst>
        </p:spPr>
        <p:txBody>
          <a:bodyPr/>
          <a:lstStyle/>
          <a:p>
            <a:endParaRPr lang="en-AU"/>
          </a:p>
        </p:txBody>
      </p:sp>
      <p:sp>
        <p:nvSpPr>
          <p:cNvPr id="26638" name="Line 14"/>
          <p:cNvSpPr>
            <a:spLocks noChangeShapeType="1"/>
          </p:cNvSpPr>
          <p:nvPr/>
        </p:nvSpPr>
        <p:spPr bwMode="auto">
          <a:xfrm flipH="1">
            <a:off x="7772400" y="2316164"/>
            <a:ext cx="717550" cy="561975"/>
          </a:xfrm>
          <a:prstGeom prst="line">
            <a:avLst/>
          </a:prstGeom>
          <a:noFill/>
          <a:ln w="60325">
            <a:solidFill>
              <a:schemeClr val="accent6">
                <a:lumMod val="75000"/>
              </a:schemeClr>
            </a:solidFill>
            <a:round/>
            <a:tailEnd type="triangle" w="med" len="med"/>
          </a:ln>
          <a:extLst>
            <a:ext uri="{909E8E84-426E-40DD-AFC4-6F175D3DCCD1}">
              <a14:hiddenFill xmlns:a14="http://schemas.microsoft.com/office/drawing/2010/main">
                <a:noFill/>
              </a14:hiddenFill>
            </a:ext>
          </a:extLst>
        </p:spPr>
        <p:txBody>
          <a:bodyPr/>
          <a:lstStyle/>
          <a:p>
            <a:endParaRPr lang="en-AU"/>
          </a:p>
        </p:txBody>
      </p:sp>
      <p:sp>
        <p:nvSpPr>
          <p:cNvPr id="26639" name="Line 15"/>
          <p:cNvSpPr>
            <a:spLocks noChangeShapeType="1"/>
          </p:cNvSpPr>
          <p:nvPr/>
        </p:nvSpPr>
        <p:spPr bwMode="auto">
          <a:xfrm rot="-300000">
            <a:off x="5343525" y="2436813"/>
            <a:ext cx="65088" cy="412750"/>
          </a:xfrm>
          <a:prstGeom prst="line">
            <a:avLst/>
          </a:prstGeom>
          <a:noFill/>
          <a:ln w="60325">
            <a:solidFill>
              <a:schemeClr val="accent6">
                <a:lumMod val="75000"/>
              </a:schemeClr>
            </a:solidFill>
            <a:round/>
            <a:tailEnd type="triangle" w="med" len="med"/>
          </a:ln>
          <a:extLst>
            <a:ext uri="{909E8E84-426E-40DD-AFC4-6F175D3DCCD1}">
              <a14:hiddenFill xmlns:a14="http://schemas.microsoft.com/office/drawing/2010/main">
                <a:noFill/>
              </a14:hiddenFill>
            </a:ext>
          </a:extLst>
        </p:spPr>
        <p:txBody>
          <a:bodyPr/>
          <a:lstStyle/>
          <a:p>
            <a:endParaRPr lang="en-AU"/>
          </a:p>
        </p:txBody>
      </p:sp>
      <p:sp>
        <p:nvSpPr>
          <p:cNvPr id="26640" name="Line 16"/>
          <p:cNvSpPr>
            <a:spLocks noChangeShapeType="1"/>
          </p:cNvSpPr>
          <p:nvPr/>
        </p:nvSpPr>
        <p:spPr bwMode="auto">
          <a:xfrm flipV="1">
            <a:off x="2909888" y="4040188"/>
            <a:ext cx="1270000" cy="785812"/>
          </a:xfrm>
          <a:prstGeom prst="line">
            <a:avLst/>
          </a:prstGeom>
          <a:noFill/>
          <a:ln w="57150">
            <a:solidFill>
              <a:schemeClr val="accent6">
                <a:lumMod val="75000"/>
              </a:schemeClr>
            </a:solidFill>
            <a:round/>
            <a:tailEnd type="triangle" w="med" len="med"/>
          </a:ln>
          <a:extLst>
            <a:ext uri="{909E8E84-426E-40DD-AFC4-6F175D3DCCD1}">
              <a14:hiddenFill xmlns:a14="http://schemas.microsoft.com/office/drawing/2010/main">
                <a:noFill/>
              </a14:hiddenFill>
            </a:ext>
          </a:extLst>
        </p:spPr>
        <p:txBody>
          <a:bodyPr/>
          <a:lstStyle/>
          <a:p>
            <a:endParaRPr lang="en-AU"/>
          </a:p>
        </p:txBody>
      </p:sp>
      <p:sp>
        <p:nvSpPr>
          <p:cNvPr id="26641" name="Line 17"/>
          <p:cNvSpPr>
            <a:spLocks noChangeShapeType="1"/>
          </p:cNvSpPr>
          <p:nvPr/>
        </p:nvSpPr>
        <p:spPr bwMode="auto">
          <a:xfrm flipV="1">
            <a:off x="4687888" y="4429125"/>
            <a:ext cx="38100" cy="508000"/>
          </a:xfrm>
          <a:prstGeom prst="line">
            <a:avLst/>
          </a:prstGeom>
          <a:noFill/>
          <a:ln w="57150">
            <a:solidFill>
              <a:schemeClr val="accent6">
                <a:lumMod val="75000"/>
              </a:schemeClr>
            </a:solidFill>
            <a:round/>
            <a:tailEnd type="triangle" w="med" len="med"/>
          </a:ln>
          <a:extLst>
            <a:ext uri="{909E8E84-426E-40DD-AFC4-6F175D3DCCD1}">
              <a14:hiddenFill xmlns:a14="http://schemas.microsoft.com/office/drawing/2010/main">
                <a:noFill/>
              </a14:hiddenFill>
            </a:ext>
          </a:extLst>
        </p:spPr>
        <p:txBody>
          <a:bodyPr/>
          <a:lstStyle/>
          <a:p>
            <a:endParaRPr lang="en-AU"/>
          </a:p>
        </p:txBody>
      </p:sp>
      <p:sp>
        <p:nvSpPr>
          <p:cNvPr id="26642" name="Line 18"/>
          <p:cNvSpPr>
            <a:spLocks noChangeShapeType="1"/>
          </p:cNvSpPr>
          <p:nvPr/>
        </p:nvSpPr>
        <p:spPr bwMode="auto">
          <a:xfrm flipH="1" flipV="1">
            <a:off x="7315201" y="4445001"/>
            <a:ext cx="346075" cy="466725"/>
          </a:xfrm>
          <a:prstGeom prst="line">
            <a:avLst/>
          </a:prstGeom>
          <a:noFill/>
          <a:ln w="57150">
            <a:solidFill>
              <a:schemeClr val="accent6">
                <a:lumMod val="75000"/>
              </a:schemeClr>
            </a:solidFill>
            <a:round/>
            <a:tailEnd type="triangle" w="med" len="med"/>
          </a:ln>
          <a:extLst>
            <a:ext uri="{909E8E84-426E-40DD-AFC4-6F175D3DCCD1}">
              <a14:hiddenFill xmlns:a14="http://schemas.microsoft.com/office/drawing/2010/main">
                <a:noFill/>
              </a14:hiddenFill>
            </a:ext>
          </a:extLst>
        </p:spPr>
        <p:txBody>
          <a:bodyPr/>
          <a:lstStyle/>
          <a:p>
            <a:endParaRPr lang="en-AU"/>
          </a:p>
        </p:txBody>
      </p:sp>
      <p:sp>
        <p:nvSpPr>
          <p:cNvPr id="26643" name="Text Box 19"/>
          <p:cNvSpPr txBox="1">
            <a:spLocks noChangeArrowheads="1"/>
          </p:cNvSpPr>
          <p:nvPr/>
        </p:nvSpPr>
        <p:spPr bwMode="auto">
          <a:xfrm>
            <a:off x="5348151" y="4983163"/>
            <a:ext cx="163698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eaLnBrk="1" hangingPunct="1">
              <a:spcBef>
                <a:spcPct val="50000"/>
              </a:spcBef>
            </a:pPr>
            <a:r>
              <a:rPr lang="en-US" altLang="en-US" sz="2000">
                <a:latin typeface="Arial" panose="020B0604020202020204" pitchFamily="34" charset="0"/>
                <a:cs typeface="Arial" panose="020B0604020202020204" pitchFamily="34" charset="0"/>
              </a:rPr>
              <a:t>Nghi</a:t>
            </a:r>
            <a:r>
              <a:rPr lang="en-US" altLang="en-US" sz="2000">
                <a:latin typeface="Arial" panose="020B0604020202020204" pitchFamily="34" charset="0"/>
              </a:rPr>
              <a:t>ện rượu</a:t>
            </a:r>
          </a:p>
        </p:txBody>
      </p:sp>
      <p:sp>
        <p:nvSpPr>
          <p:cNvPr id="26644" name="Line 20"/>
          <p:cNvSpPr>
            <a:spLocks noChangeShapeType="1"/>
          </p:cNvSpPr>
          <p:nvPr/>
        </p:nvSpPr>
        <p:spPr bwMode="auto">
          <a:xfrm flipV="1">
            <a:off x="6149975" y="4429125"/>
            <a:ext cx="38100" cy="508000"/>
          </a:xfrm>
          <a:prstGeom prst="line">
            <a:avLst/>
          </a:prstGeom>
          <a:noFill/>
          <a:ln w="57150">
            <a:solidFill>
              <a:schemeClr val="accent6">
                <a:lumMod val="75000"/>
              </a:schemeClr>
            </a:solidFill>
            <a:round/>
            <a:tailEnd type="triangle" w="med" len="med"/>
          </a:ln>
          <a:extLst>
            <a:ext uri="{909E8E84-426E-40DD-AFC4-6F175D3DCCD1}">
              <a14:hiddenFill xmlns:a14="http://schemas.microsoft.com/office/drawing/2010/main">
                <a:noFill/>
              </a14:hiddenFill>
            </a:ext>
          </a:extLst>
        </p:spPr>
        <p:txBody>
          <a:bodyPr/>
          <a:lstStyle/>
          <a:p>
            <a:endParaRPr lang="en-AU"/>
          </a:p>
        </p:txBody>
      </p:sp>
      <p:sp>
        <p:nvSpPr>
          <p:cNvPr id="26645" name="Text Box 22"/>
          <p:cNvSpPr txBox="1">
            <a:spLocks noChangeArrowheads="1"/>
          </p:cNvSpPr>
          <p:nvPr/>
        </p:nvSpPr>
        <p:spPr bwMode="auto">
          <a:xfrm>
            <a:off x="4548188" y="3402013"/>
            <a:ext cx="371316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eaLnBrk="1" hangingPunct="1">
              <a:spcBef>
                <a:spcPct val="50000"/>
              </a:spcBef>
            </a:pPr>
            <a:r>
              <a:rPr lang="en-GB" altLang="en-US" b="1">
                <a:solidFill>
                  <a:srgbClr val="FFFFFF"/>
                </a:solidFill>
                <a:latin typeface="Arial" panose="020B0604020202020204" pitchFamily="34" charset="0"/>
                <a:cs typeface="Arial" panose="020B0604020202020204" pitchFamily="34" charset="0"/>
              </a:rPr>
              <a:t>Di</a:t>
            </a:r>
            <a:r>
              <a:rPr lang="en-US" altLang="en-US" b="1">
                <a:solidFill>
                  <a:srgbClr val="FFFFFF"/>
                </a:solidFill>
                <a:latin typeface="Arial" panose="020B0604020202020204" pitchFamily="34" charset="0"/>
                <a:cs typeface="Arial" panose="020B0604020202020204" pitchFamily="34" charset="0"/>
              </a:rPr>
              <a:t>ễn biến bệnh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Content Placeholder 9"/>
          <p:cNvSpPr txBox="1"/>
          <p:nvPr/>
        </p:nvSpPr>
        <p:spPr bwMode="auto">
          <a:xfrm>
            <a:off x="1579418" y="1246909"/>
            <a:ext cx="8791721" cy="3766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20000"/>
              </a:spcBef>
            </a:pPr>
            <a:r>
              <a:rPr lang="en-US" altLang="zh-CN" sz="3200" dirty="0" err="1">
                <a:latin typeface="+mj-lt"/>
                <a:ea typeface="黑体" pitchFamily="49" charset="-122"/>
                <a:cs typeface="Calibri" panose="020F0502020204030204" pitchFamily="34" charset="0"/>
              </a:rPr>
              <a:t>Nếu</a:t>
            </a:r>
            <a:r>
              <a:rPr lang="en-US" altLang="zh-CN" sz="3200" dirty="0">
                <a:latin typeface="+mj-lt"/>
                <a:ea typeface="黑体" pitchFamily="49" charset="-122"/>
                <a:cs typeface="Calibri" panose="020F0502020204030204" pitchFamily="34" charset="0"/>
              </a:rPr>
              <a:t> </a:t>
            </a:r>
            <a:r>
              <a:rPr lang="en-US" altLang="zh-CN" sz="3200" dirty="0" err="1">
                <a:latin typeface="+mj-lt"/>
                <a:ea typeface="黑体" pitchFamily="49" charset="-122"/>
                <a:cs typeface="Calibri" panose="020F0502020204030204" pitchFamily="34" charset="0"/>
              </a:rPr>
              <a:t>không</a:t>
            </a:r>
            <a:r>
              <a:rPr lang="en-US" altLang="zh-CN" sz="3200" dirty="0">
                <a:latin typeface="+mj-lt"/>
                <a:ea typeface="黑体" pitchFamily="49" charset="-122"/>
                <a:cs typeface="Calibri" panose="020F0502020204030204" pitchFamily="34" charset="0"/>
              </a:rPr>
              <a:t> </a:t>
            </a:r>
            <a:r>
              <a:rPr lang="en-US" altLang="zh-CN" sz="3200" dirty="0" err="1">
                <a:latin typeface="+mj-lt"/>
                <a:ea typeface="黑体" pitchFamily="49" charset="-122"/>
                <a:cs typeface="Calibri" panose="020F0502020204030204" pitchFamily="34" charset="0"/>
              </a:rPr>
              <a:t>thường</a:t>
            </a:r>
            <a:r>
              <a:rPr lang="en-US" altLang="zh-CN" sz="3200" dirty="0">
                <a:latin typeface="+mj-lt"/>
                <a:ea typeface="黑体" pitchFamily="49" charset="-122"/>
                <a:cs typeface="Calibri" panose="020F0502020204030204" pitchFamily="34" charset="0"/>
              </a:rPr>
              <a:t> </a:t>
            </a:r>
            <a:r>
              <a:rPr lang="en-US" altLang="zh-CN" sz="3200" dirty="0" err="1">
                <a:latin typeface="+mj-lt"/>
                <a:ea typeface="黑体" pitchFamily="49" charset="-122"/>
                <a:cs typeface="Calibri" panose="020F0502020204030204" pitchFamily="34" charset="0"/>
              </a:rPr>
              <a:t>xuyên</a:t>
            </a:r>
            <a:r>
              <a:rPr lang="en-US" altLang="zh-CN" sz="3200" dirty="0">
                <a:latin typeface="+mj-lt"/>
                <a:ea typeface="黑体" pitchFamily="49" charset="-122"/>
                <a:cs typeface="Calibri" panose="020F0502020204030204" pitchFamily="34" charset="0"/>
              </a:rPr>
              <a:t> </a:t>
            </a:r>
            <a:r>
              <a:rPr lang="en-US" altLang="zh-CN" sz="3200" dirty="0" err="1">
                <a:latin typeface="+mj-lt"/>
                <a:ea typeface="黑体" pitchFamily="49" charset="-122"/>
                <a:cs typeface="Calibri" panose="020F0502020204030204" pitchFamily="34" charset="0"/>
              </a:rPr>
              <a:t>theo</a:t>
            </a:r>
            <a:r>
              <a:rPr lang="en-US" altLang="zh-CN" sz="3200" dirty="0">
                <a:latin typeface="+mj-lt"/>
                <a:ea typeface="黑体" pitchFamily="49" charset="-122"/>
                <a:cs typeface="Calibri" panose="020F0502020204030204" pitchFamily="34" charset="0"/>
              </a:rPr>
              <a:t> </a:t>
            </a:r>
            <a:r>
              <a:rPr lang="en-US" altLang="zh-CN" sz="3200" dirty="0" err="1">
                <a:latin typeface="+mj-lt"/>
                <a:ea typeface="黑体" pitchFamily="49" charset="-122"/>
                <a:cs typeface="Calibri" panose="020F0502020204030204" pitchFamily="34" charset="0"/>
              </a:rPr>
              <a:t>dõi</a:t>
            </a:r>
            <a:r>
              <a:rPr lang="en-US" altLang="zh-CN" sz="3200" dirty="0">
                <a:latin typeface="+mj-lt"/>
                <a:ea typeface="黑体" pitchFamily="49" charset="-122"/>
                <a:cs typeface="Calibri" panose="020F0502020204030204" pitchFamily="34" charset="0"/>
              </a:rPr>
              <a:t> </a:t>
            </a:r>
            <a:r>
              <a:rPr lang="en-US" altLang="zh-CN" sz="3200" dirty="0" err="1">
                <a:latin typeface="+mj-lt"/>
                <a:ea typeface="黑体" pitchFamily="49" charset="-122"/>
                <a:cs typeface="Calibri" panose="020F0502020204030204" pitchFamily="34" charset="0"/>
              </a:rPr>
              <a:t>hoặc</a:t>
            </a:r>
            <a:r>
              <a:rPr lang="en-US" altLang="zh-CN" sz="3200" dirty="0">
                <a:latin typeface="+mj-lt"/>
                <a:ea typeface="黑体" pitchFamily="49" charset="-122"/>
                <a:cs typeface="Calibri" panose="020F0502020204030204" pitchFamily="34" charset="0"/>
              </a:rPr>
              <a:t> </a:t>
            </a:r>
            <a:r>
              <a:rPr lang="hr-HR" altLang="zh-CN" sz="3200" dirty="0">
                <a:latin typeface="+mj-lt"/>
                <a:ea typeface="黑体" pitchFamily="49" charset="-122"/>
                <a:cs typeface="Calibri" panose="020F0502020204030204" pitchFamily="34" charset="0"/>
              </a:rPr>
              <a:t>điều trị</a:t>
            </a:r>
            <a:endParaRPr lang="en-US" altLang="zh-CN" sz="3200" b="1" dirty="0">
              <a:solidFill>
                <a:srgbClr val="49B8A9"/>
              </a:solidFill>
              <a:latin typeface="+mj-lt"/>
              <a:ea typeface="黑体" pitchFamily="49" charset="-122"/>
              <a:cs typeface="Calibri" panose="020F0502020204030204" pitchFamily="34" charset="0"/>
            </a:endParaRPr>
          </a:p>
          <a:p>
            <a:pPr algn="ctr" eaLnBrk="1" hangingPunct="1">
              <a:spcBef>
                <a:spcPct val="20000"/>
              </a:spcBef>
            </a:pPr>
            <a:endParaRPr lang="en-US" altLang="zh-CN" sz="3200" dirty="0">
              <a:latin typeface="+mj-lt"/>
              <a:ea typeface="黑体" pitchFamily="49" charset="-122"/>
              <a:cs typeface="Calibri" panose="020F0502020204030204" pitchFamily="34" charset="0"/>
            </a:endParaRPr>
          </a:p>
          <a:p>
            <a:pPr algn="ctr" eaLnBrk="1" hangingPunct="1">
              <a:spcBef>
                <a:spcPct val="20000"/>
              </a:spcBef>
            </a:pPr>
            <a:r>
              <a:rPr lang="en-US" altLang="zh-CN" sz="3200" b="1" dirty="0">
                <a:solidFill>
                  <a:srgbClr val="49B8A9"/>
                </a:solidFill>
                <a:latin typeface="+mj-lt"/>
                <a:ea typeface="黑体" pitchFamily="49" charset="-122"/>
                <a:cs typeface="Calibri" panose="020F0502020204030204" pitchFamily="34" charset="0"/>
              </a:rPr>
              <a:t> </a:t>
            </a:r>
          </a:p>
          <a:p>
            <a:pPr algn="ctr" eaLnBrk="1" hangingPunct="1">
              <a:spcBef>
                <a:spcPct val="20000"/>
              </a:spcBef>
            </a:pPr>
            <a:endParaRPr lang="en-US" altLang="zh-CN" sz="3200" dirty="0">
              <a:latin typeface="+mj-lt"/>
              <a:ea typeface="黑体" pitchFamily="49" charset="-122"/>
              <a:cs typeface="Calibri" panose="020F0502020204030204" pitchFamily="34" charset="0"/>
            </a:endParaRPr>
          </a:p>
          <a:p>
            <a:pPr algn="ctr" eaLnBrk="1" hangingPunct="1">
              <a:spcBef>
                <a:spcPct val="20000"/>
              </a:spcBef>
            </a:pPr>
            <a:r>
              <a:rPr lang="da-DK" altLang="zh-CN" sz="3200" dirty="0">
                <a:latin typeface="+mj-lt"/>
                <a:ea typeface="黑体" pitchFamily="49" charset="-122"/>
                <a:cs typeface="Calibri" panose="020F0502020204030204" pitchFamily="34" charset="0"/>
              </a:rPr>
              <a:t>người bị nhiễm vi rút viêm gan B sẽ chết </a:t>
            </a:r>
            <a:r>
              <a:rPr lang="en-US" altLang="zh-CN" sz="3200" dirty="0" err="1">
                <a:latin typeface="+mj-lt"/>
                <a:ea typeface="黑体" pitchFamily="49" charset="-122"/>
                <a:cs typeface="Calibri" panose="020F0502020204030204" pitchFamily="34" charset="0"/>
              </a:rPr>
              <a:t>sớm</a:t>
            </a:r>
            <a:r>
              <a:rPr lang="en-US" altLang="zh-CN" sz="3200" dirty="0">
                <a:latin typeface="+mj-lt"/>
                <a:ea typeface="黑体" pitchFamily="49" charset="-122"/>
                <a:cs typeface="Calibri" panose="020F0502020204030204" pitchFamily="34" charset="0"/>
              </a:rPr>
              <a:t> </a:t>
            </a:r>
            <a:r>
              <a:rPr lang="en-US" altLang="zh-CN" sz="3200" dirty="0" err="1">
                <a:latin typeface="+mj-lt"/>
                <a:ea typeface="黑体" pitchFamily="49" charset="-122"/>
                <a:cs typeface="Calibri" panose="020F0502020204030204" pitchFamily="34" charset="0"/>
              </a:rPr>
              <a:t>vì</a:t>
            </a:r>
            <a:r>
              <a:rPr lang="en-US" altLang="zh-CN" sz="3200" dirty="0">
                <a:latin typeface="+mj-lt"/>
                <a:ea typeface="黑体" pitchFamily="49" charset="-122"/>
                <a:cs typeface="Calibri" panose="020F0502020204030204" pitchFamily="34" charset="0"/>
              </a:rPr>
              <a:t> </a:t>
            </a:r>
            <a:r>
              <a:rPr lang="en-US" altLang="zh-CN" sz="3200" dirty="0" err="1">
                <a:latin typeface="+mj-lt"/>
                <a:ea typeface="黑体" pitchFamily="49" charset="-122"/>
                <a:cs typeface="Calibri" panose="020F0502020204030204" pitchFamily="34" charset="0"/>
              </a:rPr>
              <a:t>ung</a:t>
            </a:r>
            <a:r>
              <a:rPr lang="en-US" altLang="zh-CN" sz="3200" dirty="0">
                <a:latin typeface="+mj-lt"/>
                <a:ea typeface="黑体" pitchFamily="49" charset="-122"/>
                <a:cs typeface="Calibri" panose="020F0502020204030204" pitchFamily="34" charset="0"/>
              </a:rPr>
              <a:t> </a:t>
            </a:r>
            <a:r>
              <a:rPr lang="en-US" altLang="zh-CN" sz="3200" dirty="0" err="1">
                <a:latin typeface="+mj-lt"/>
                <a:ea typeface="黑体" pitchFamily="49" charset="-122"/>
                <a:cs typeface="Calibri" panose="020F0502020204030204" pitchFamily="34" charset="0"/>
              </a:rPr>
              <a:t>thư</a:t>
            </a:r>
            <a:r>
              <a:rPr lang="en-US" altLang="zh-CN" sz="3200" dirty="0">
                <a:latin typeface="+mj-lt"/>
                <a:ea typeface="黑体" pitchFamily="49" charset="-122"/>
                <a:cs typeface="Calibri" panose="020F0502020204030204" pitchFamily="34" charset="0"/>
              </a:rPr>
              <a:t> </a:t>
            </a:r>
            <a:r>
              <a:rPr lang="en-US" altLang="zh-CN" sz="3200" dirty="0" err="1">
                <a:latin typeface="+mj-lt"/>
                <a:ea typeface="黑体" pitchFamily="49" charset="-122"/>
                <a:cs typeface="Calibri" panose="020F0502020204030204" pitchFamily="34" charset="0"/>
              </a:rPr>
              <a:t>gan</a:t>
            </a:r>
            <a:r>
              <a:rPr lang="en-US" altLang="zh-CN" sz="3200" dirty="0">
                <a:latin typeface="+mj-lt"/>
                <a:ea typeface="黑体" pitchFamily="49" charset="-122"/>
                <a:cs typeface="Calibri" panose="020F0502020204030204" pitchFamily="34" charset="0"/>
              </a:rPr>
              <a:t>, </a:t>
            </a:r>
            <a:r>
              <a:rPr lang="en-US" altLang="zh-CN" sz="3200" dirty="0" err="1">
                <a:latin typeface="+mj-lt"/>
                <a:ea typeface="黑体" pitchFamily="49" charset="-122"/>
                <a:cs typeface="Calibri" panose="020F0502020204030204" pitchFamily="34" charset="0"/>
              </a:rPr>
              <a:t>xơ</a:t>
            </a:r>
            <a:r>
              <a:rPr lang="en-US" altLang="zh-CN" sz="3200" dirty="0">
                <a:latin typeface="+mj-lt"/>
                <a:ea typeface="黑体" pitchFamily="49" charset="-122"/>
                <a:cs typeface="Calibri" panose="020F0502020204030204" pitchFamily="34" charset="0"/>
              </a:rPr>
              <a:t> </a:t>
            </a:r>
            <a:r>
              <a:rPr lang="en-US" altLang="zh-CN" sz="3200" dirty="0" err="1">
                <a:latin typeface="+mj-lt"/>
                <a:ea typeface="黑体" pitchFamily="49" charset="-122"/>
                <a:cs typeface="Calibri" panose="020F0502020204030204" pitchFamily="34" charset="0"/>
              </a:rPr>
              <a:t>gan</a:t>
            </a:r>
            <a:r>
              <a:rPr lang="en-US" altLang="zh-CN" sz="3200" dirty="0">
                <a:latin typeface="+mj-lt"/>
                <a:ea typeface="黑体" pitchFamily="49" charset="-122"/>
                <a:cs typeface="Calibri" panose="020F0502020204030204" pitchFamily="34" charset="0"/>
              </a:rPr>
              <a:t>, </a:t>
            </a:r>
            <a:r>
              <a:rPr lang="en-US" altLang="zh-CN" sz="3200" dirty="0" err="1">
                <a:latin typeface="+mj-lt"/>
                <a:ea typeface="黑体" pitchFamily="49" charset="-122"/>
                <a:cs typeface="Calibri" panose="020F0502020204030204" pitchFamily="34" charset="0"/>
              </a:rPr>
              <a:t>hoặc</a:t>
            </a:r>
            <a:r>
              <a:rPr lang="en-US" altLang="zh-CN" sz="3200" dirty="0">
                <a:latin typeface="+mj-lt"/>
                <a:ea typeface="黑体" pitchFamily="49" charset="-122"/>
                <a:cs typeface="Calibri" panose="020F0502020204030204" pitchFamily="34" charset="0"/>
              </a:rPr>
              <a:t> </a:t>
            </a:r>
            <a:r>
              <a:rPr lang="es-ES_tradnl" altLang="zh-CN" sz="3200" dirty="0" err="1">
                <a:latin typeface="+mj-lt"/>
                <a:ea typeface="黑体" pitchFamily="49" charset="-122"/>
                <a:cs typeface="Calibri" panose="020F0502020204030204" pitchFamily="34" charset="0"/>
              </a:rPr>
              <a:t>suy</a:t>
            </a:r>
            <a:r>
              <a:rPr lang="es-ES_tradnl" altLang="zh-CN" sz="3200" dirty="0">
                <a:latin typeface="+mj-lt"/>
                <a:ea typeface="黑体" pitchFamily="49" charset="-122"/>
                <a:cs typeface="Calibri" panose="020F0502020204030204" pitchFamily="34" charset="0"/>
              </a:rPr>
              <a:t> </a:t>
            </a:r>
            <a:r>
              <a:rPr lang="es-ES_tradnl" altLang="zh-CN" sz="3200" dirty="0" err="1">
                <a:latin typeface="+mj-lt"/>
                <a:ea typeface="黑体" pitchFamily="49" charset="-122"/>
                <a:cs typeface="Calibri" panose="020F0502020204030204" pitchFamily="34" charset="0"/>
              </a:rPr>
              <a:t>gan</a:t>
            </a:r>
            <a:r>
              <a:rPr lang="en-US" altLang="zh-CN" sz="3200" dirty="0">
                <a:latin typeface="+mj-lt"/>
                <a:ea typeface="黑体" pitchFamily="49" charset="-122"/>
                <a:cs typeface="Calibri" panose="020F0502020204030204" pitchFamily="34" charset="0"/>
              </a:rPr>
              <a:t>. </a:t>
            </a:r>
            <a:endParaRPr lang="en-US" altLang="zh-CN" sz="3200" baseline="30000" dirty="0">
              <a:latin typeface="+mj-lt"/>
              <a:ea typeface="黑体" pitchFamily="49" charset="-122"/>
              <a:cs typeface="Calibri" panose="020F0502020204030204" pitchFamily="34" charset="0"/>
            </a:endParaRPr>
          </a:p>
          <a:p>
            <a:pPr eaLnBrk="1" hangingPunct="1">
              <a:spcBef>
                <a:spcPct val="20000"/>
              </a:spcBef>
            </a:pPr>
            <a:endParaRPr lang="en-US" altLang="zh-CN" sz="2300" dirty="0">
              <a:solidFill>
                <a:srgbClr val="FF3300"/>
              </a:solidFill>
              <a:latin typeface="Calibri" panose="020F0502020204030204" pitchFamily="34" charset="0"/>
              <a:ea typeface="黑体" pitchFamily="49" charset="-122"/>
              <a:cs typeface="Calibri" panose="020F0502020204030204" pitchFamily="34" charset="0"/>
            </a:endParaRPr>
          </a:p>
          <a:p>
            <a:pPr eaLnBrk="1" hangingPunct="1">
              <a:spcBef>
                <a:spcPct val="20000"/>
              </a:spcBef>
            </a:pPr>
            <a:endParaRPr lang="zh-CN" altLang="en-US" sz="2300" dirty="0">
              <a:solidFill>
                <a:srgbClr val="FF3300"/>
              </a:solidFill>
              <a:latin typeface="Calibri" panose="020F0502020204030204" pitchFamily="34" charset="0"/>
              <a:ea typeface="黑体" pitchFamily="49" charset="-122"/>
              <a:cs typeface="Calibri" panose="020F0502020204030204" pitchFamily="34" charset="0"/>
            </a:endParaRPr>
          </a:p>
        </p:txBody>
      </p:sp>
      <p:sp>
        <p:nvSpPr>
          <p:cNvPr id="6" name="PPTShape_0"/>
          <p:cNvSpPr>
            <a:spLocks noChangeArrowheads="1" noChangeShapeType="1" noTextEdit="1"/>
          </p:cNvSpPr>
          <p:nvPr/>
        </p:nvSpPr>
        <p:spPr bwMode="auto">
          <a:xfrm>
            <a:off x="4686300" y="2287635"/>
            <a:ext cx="2819400" cy="698572"/>
          </a:xfrm>
          <a:prstGeom prst="rect">
            <a:avLst/>
          </a:prstGeom>
        </p:spPr>
        <p:txBody>
          <a:bodyPr wrap="none" fromWordArt="1">
            <a:prstTxWarp prst="textPlain">
              <a:avLst>
                <a:gd name="adj" fmla="val 50014"/>
              </a:avLst>
            </a:prstTxWarp>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defRPr/>
            </a:pPr>
            <a:r>
              <a:rPr lang="en-US" altLang="zh-CN" sz="4000" b="1" kern="10" cap="all" dirty="0">
                <a:solidFill>
                  <a:srgbClr val="2F6ACB"/>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alibri" panose="020F0502020204030204" pitchFamily="34" charset="0"/>
                <a:ea typeface="黑体"/>
                <a:cs typeface="Calibri" panose="020F0502020204030204" pitchFamily="34" charset="0"/>
              </a:rPr>
              <a:t>15%-25%</a:t>
            </a:r>
            <a:endParaRPr lang="zh-CN" altLang="en-US" sz="4000" b="1" kern="10" cap="all" dirty="0">
              <a:solidFill>
                <a:srgbClr val="2F6ACB"/>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alibri" panose="020F0502020204030204" pitchFamily="34" charset="0"/>
              <a:ea typeface="黑体"/>
              <a:cs typeface="Calibri" panose="020F0502020204030204" pitchFamily="34" charset="0"/>
            </a:endParaRPr>
          </a:p>
        </p:txBody>
      </p:sp>
      <p:sp>
        <p:nvSpPr>
          <p:cNvPr id="41988" name="TextBox 6"/>
          <p:cNvSpPr txBox="1">
            <a:spLocks noChangeArrowheads="1"/>
          </p:cNvSpPr>
          <p:nvPr/>
        </p:nvSpPr>
        <p:spPr bwMode="auto">
          <a:xfrm>
            <a:off x="2855914" y="5516564"/>
            <a:ext cx="73437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r-FR" altLang="en-US" sz="4000">
                <a:latin typeface="Calibri" panose="020F0502020204030204" pitchFamily="34" charset="0"/>
                <a:cs typeface="Calibri" panose="020F0502020204030204" pitchFamily="34" charset="0"/>
              </a:rPr>
              <a:t>Cần thường xuyên theo dõi </a:t>
            </a:r>
            <a:endParaRPr lang="en-US" altLang="en-US" sz="400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634082"/>
          </a:xfrm>
        </p:spPr>
        <p:txBody>
          <a:bodyPr>
            <a:noAutofit/>
          </a:bodyPr>
          <a:lstStyle/>
          <a:p>
            <a:r>
              <a:rPr lang="en-AU" sz="3200" b="1" dirty="0" err="1"/>
              <a:t>Tác</a:t>
            </a:r>
            <a:r>
              <a:rPr lang="en-AU" sz="3200" b="1" dirty="0"/>
              <a:t> </a:t>
            </a:r>
            <a:r>
              <a:rPr lang="en-AU" sz="3200" b="1" dirty="0" err="1"/>
              <a:t>động</a:t>
            </a:r>
            <a:r>
              <a:rPr lang="en-AU" sz="3200" b="1" dirty="0"/>
              <a:t> HIV </a:t>
            </a:r>
            <a:r>
              <a:rPr lang="en-AU" sz="3200" b="1" dirty="0" err="1"/>
              <a:t>và</a:t>
            </a:r>
            <a:r>
              <a:rPr lang="en-AU" sz="3200" b="1" dirty="0"/>
              <a:t> HBV</a:t>
            </a:r>
          </a:p>
        </p:txBody>
      </p:sp>
      <p:sp>
        <p:nvSpPr>
          <p:cNvPr id="3" name="Content Placeholder 2"/>
          <p:cNvSpPr>
            <a:spLocks noGrp="1"/>
          </p:cNvSpPr>
          <p:nvPr>
            <p:ph idx="1"/>
          </p:nvPr>
        </p:nvSpPr>
        <p:spPr>
          <a:xfrm>
            <a:off x="1330036" y="1156184"/>
            <a:ext cx="10099964" cy="5733256"/>
          </a:xfrm>
        </p:spPr>
        <p:txBody>
          <a:bodyPr>
            <a:normAutofit/>
          </a:bodyPr>
          <a:lstStyle/>
          <a:p>
            <a:r>
              <a:rPr lang="vi-VN" b="1" dirty="0">
                <a:latin typeface="+mj-lt"/>
              </a:rPr>
              <a:t>Tác động của HIV lên tiến triển viêm gan B</a:t>
            </a:r>
            <a:endParaRPr lang="en-AU" dirty="0">
              <a:latin typeface="+mj-lt"/>
            </a:endParaRPr>
          </a:p>
          <a:p>
            <a:pPr lvl="1"/>
            <a:r>
              <a:rPr lang="en-AU" dirty="0">
                <a:latin typeface="+mj-lt"/>
              </a:rPr>
              <a:t>T</a:t>
            </a:r>
            <a:r>
              <a:rPr lang="vi-VN" dirty="0">
                <a:latin typeface="+mj-lt"/>
              </a:rPr>
              <a:t>ăng tỷ lệ viêm gan B cấp tiến triển thành viêm gan B mạn</a:t>
            </a:r>
            <a:endParaRPr lang="en-AU" dirty="0">
              <a:latin typeface="+mj-lt"/>
            </a:endParaRPr>
          </a:p>
          <a:p>
            <a:pPr lvl="1"/>
            <a:r>
              <a:rPr lang="vi-VN" dirty="0">
                <a:latin typeface="+mj-lt"/>
              </a:rPr>
              <a:t>HIV thúc đẩy tiến triển của viêm gan B mạn thành xơ gan và ung thư tế bào gan</a:t>
            </a:r>
            <a:endParaRPr lang="en-AU" dirty="0">
              <a:latin typeface="+mj-lt"/>
            </a:endParaRPr>
          </a:p>
          <a:p>
            <a:pPr lvl="1"/>
            <a:r>
              <a:rPr lang="vi-VN" dirty="0">
                <a:latin typeface="+mj-lt"/>
              </a:rPr>
              <a:t>Làm chậm quá trình chuyển đảo huyết thanh với HBeAg</a:t>
            </a:r>
            <a:endParaRPr lang="en-AU" dirty="0">
              <a:latin typeface="+mj-lt"/>
            </a:endParaRPr>
          </a:p>
          <a:p>
            <a:pPr lvl="1"/>
            <a:r>
              <a:rPr lang="vi-VN" dirty="0">
                <a:latin typeface="+mj-lt"/>
              </a:rPr>
              <a:t>Tăng tải lượng HBV, điều trị viêm gan B mạn khó khăn hơn</a:t>
            </a:r>
            <a:endParaRPr lang="en-AU" dirty="0">
              <a:latin typeface="+mj-lt"/>
            </a:endParaRPr>
          </a:p>
          <a:p>
            <a:r>
              <a:rPr lang="vi-VN" b="1" dirty="0">
                <a:latin typeface="+mj-lt"/>
              </a:rPr>
              <a:t>Tác động của HBV lên tiến triển nhiễm HIV</a:t>
            </a:r>
            <a:r>
              <a:rPr lang="en-AU" b="1" dirty="0">
                <a:latin typeface="+mj-lt"/>
              </a:rPr>
              <a:t>: </a:t>
            </a:r>
          </a:p>
          <a:p>
            <a:pPr marL="0" indent="0">
              <a:buNone/>
            </a:pPr>
            <a:r>
              <a:rPr lang="en-AU" dirty="0">
                <a:latin typeface="+mj-lt"/>
              </a:rPr>
              <a:t>HBV </a:t>
            </a:r>
            <a:r>
              <a:rPr lang="en-AU" dirty="0" err="1">
                <a:latin typeface="+mj-lt"/>
              </a:rPr>
              <a:t>không</a:t>
            </a:r>
            <a:r>
              <a:rPr lang="en-AU" dirty="0">
                <a:latin typeface="+mj-lt"/>
              </a:rPr>
              <a:t> </a:t>
            </a:r>
            <a:r>
              <a:rPr lang="en-AU" dirty="0" err="1">
                <a:latin typeface="+mj-lt"/>
              </a:rPr>
              <a:t>ảnh</a:t>
            </a:r>
            <a:r>
              <a:rPr lang="en-AU" dirty="0">
                <a:latin typeface="+mj-lt"/>
              </a:rPr>
              <a:t> </a:t>
            </a:r>
            <a:r>
              <a:rPr lang="en-AU" dirty="0" err="1">
                <a:latin typeface="+mj-lt"/>
              </a:rPr>
              <a:t>hưởng</a:t>
            </a:r>
            <a:r>
              <a:rPr lang="en-AU" dirty="0">
                <a:latin typeface="+mj-lt"/>
              </a:rPr>
              <a:t> </a:t>
            </a:r>
            <a:r>
              <a:rPr lang="en-AU" dirty="0" err="1">
                <a:latin typeface="+mj-lt"/>
              </a:rPr>
              <a:t>lên</a:t>
            </a:r>
            <a:r>
              <a:rPr lang="en-AU" dirty="0">
                <a:latin typeface="+mj-lt"/>
              </a:rPr>
              <a:t> </a:t>
            </a:r>
            <a:r>
              <a:rPr lang="en-AU" dirty="0" err="1">
                <a:latin typeface="+mj-lt"/>
              </a:rPr>
              <a:t>tiến</a:t>
            </a:r>
            <a:r>
              <a:rPr lang="en-AU" dirty="0">
                <a:latin typeface="+mj-lt"/>
              </a:rPr>
              <a:t> </a:t>
            </a:r>
            <a:r>
              <a:rPr lang="en-AU" dirty="0" err="1">
                <a:latin typeface="+mj-lt"/>
              </a:rPr>
              <a:t>triển</a:t>
            </a:r>
            <a:r>
              <a:rPr lang="en-AU" dirty="0">
                <a:latin typeface="+mj-lt"/>
              </a:rPr>
              <a:t> </a:t>
            </a:r>
            <a:r>
              <a:rPr lang="en-AU" dirty="0" err="1">
                <a:latin typeface="+mj-lt"/>
              </a:rPr>
              <a:t>tự</a:t>
            </a:r>
            <a:r>
              <a:rPr lang="en-AU" dirty="0">
                <a:latin typeface="+mj-lt"/>
              </a:rPr>
              <a:t> </a:t>
            </a:r>
            <a:r>
              <a:rPr lang="en-AU" dirty="0" err="1">
                <a:latin typeface="+mj-lt"/>
              </a:rPr>
              <a:t>nhiên</a:t>
            </a:r>
            <a:r>
              <a:rPr lang="en-AU" dirty="0">
                <a:latin typeface="+mj-lt"/>
              </a:rPr>
              <a:t> </a:t>
            </a:r>
            <a:r>
              <a:rPr lang="en-AU" dirty="0" err="1">
                <a:latin typeface="+mj-lt"/>
              </a:rPr>
              <a:t>của</a:t>
            </a:r>
            <a:r>
              <a:rPr lang="en-AU" dirty="0">
                <a:latin typeface="+mj-lt"/>
              </a:rPr>
              <a:t> </a:t>
            </a:r>
            <a:r>
              <a:rPr lang="en-AU" dirty="0" err="1">
                <a:latin typeface="+mj-lt"/>
              </a:rPr>
              <a:t>nhiễm</a:t>
            </a:r>
            <a:r>
              <a:rPr lang="en-AU" dirty="0">
                <a:latin typeface="+mj-lt"/>
              </a:rPr>
              <a:t> HIV. </a:t>
            </a:r>
            <a:r>
              <a:rPr lang="en-AU" dirty="0" err="1">
                <a:latin typeface="+mj-lt"/>
              </a:rPr>
              <a:t>Tuy</a:t>
            </a:r>
            <a:r>
              <a:rPr lang="en-AU" dirty="0">
                <a:latin typeface="+mj-lt"/>
              </a:rPr>
              <a:t> </a:t>
            </a:r>
            <a:r>
              <a:rPr lang="en-AU" dirty="0" err="1">
                <a:latin typeface="+mj-lt"/>
              </a:rPr>
              <a:t>nhiên</a:t>
            </a:r>
            <a:r>
              <a:rPr lang="en-AU" dirty="0">
                <a:latin typeface="+mj-lt"/>
              </a:rPr>
              <a:t>, </a:t>
            </a:r>
            <a:r>
              <a:rPr lang="en-AU" dirty="0" err="1">
                <a:latin typeface="+mj-lt"/>
              </a:rPr>
              <a:t>có</a:t>
            </a:r>
            <a:r>
              <a:rPr lang="en-AU" dirty="0">
                <a:latin typeface="+mj-lt"/>
              </a:rPr>
              <a:t> </a:t>
            </a:r>
            <a:r>
              <a:rPr lang="en-AU" dirty="0" err="1">
                <a:latin typeface="+mj-lt"/>
              </a:rPr>
              <a:t>thể</a:t>
            </a:r>
            <a:r>
              <a:rPr lang="en-AU" dirty="0">
                <a:latin typeface="+mj-lt"/>
              </a:rPr>
              <a:t> </a:t>
            </a:r>
            <a:r>
              <a:rPr lang="en-AU" dirty="0" err="1">
                <a:latin typeface="+mj-lt"/>
              </a:rPr>
              <a:t>ghi</a:t>
            </a:r>
            <a:r>
              <a:rPr lang="en-AU" dirty="0">
                <a:latin typeface="+mj-lt"/>
              </a:rPr>
              <a:t> </a:t>
            </a:r>
            <a:r>
              <a:rPr lang="en-AU" dirty="0" err="1">
                <a:latin typeface="+mj-lt"/>
              </a:rPr>
              <a:t>nhận</a:t>
            </a:r>
            <a:r>
              <a:rPr lang="en-AU" dirty="0">
                <a:latin typeface="+mj-lt"/>
              </a:rPr>
              <a:t> </a:t>
            </a:r>
            <a:r>
              <a:rPr lang="en-AU" dirty="0" err="1">
                <a:latin typeface="+mj-lt"/>
              </a:rPr>
              <a:t>một</a:t>
            </a:r>
            <a:r>
              <a:rPr lang="en-AU" dirty="0">
                <a:latin typeface="+mj-lt"/>
              </a:rPr>
              <a:t> </a:t>
            </a:r>
            <a:r>
              <a:rPr lang="en-AU" dirty="0" err="1">
                <a:latin typeface="+mj-lt"/>
              </a:rPr>
              <a:t>số</a:t>
            </a:r>
            <a:r>
              <a:rPr lang="en-AU" dirty="0">
                <a:latin typeface="+mj-lt"/>
              </a:rPr>
              <a:t> </a:t>
            </a:r>
            <a:r>
              <a:rPr lang="en-AU" dirty="0" err="1">
                <a:latin typeface="+mj-lt"/>
              </a:rPr>
              <a:t>thay</a:t>
            </a:r>
            <a:r>
              <a:rPr lang="en-AU" dirty="0">
                <a:latin typeface="+mj-lt"/>
              </a:rPr>
              <a:t> </a:t>
            </a:r>
            <a:r>
              <a:rPr lang="en-AU" dirty="0" err="1">
                <a:latin typeface="+mj-lt"/>
              </a:rPr>
              <a:t>đổi</a:t>
            </a:r>
            <a:r>
              <a:rPr lang="en-AU" dirty="0">
                <a:latin typeface="+mj-lt"/>
              </a:rPr>
              <a:t> BN </a:t>
            </a:r>
            <a:r>
              <a:rPr lang="en-AU" dirty="0" err="1">
                <a:latin typeface="+mj-lt"/>
              </a:rPr>
              <a:t>đồng</a:t>
            </a:r>
            <a:r>
              <a:rPr lang="en-AU" dirty="0">
                <a:latin typeface="+mj-lt"/>
              </a:rPr>
              <a:t> </a:t>
            </a:r>
            <a:r>
              <a:rPr lang="en-AU" dirty="0" err="1">
                <a:latin typeface="+mj-lt"/>
              </a:rPr>
              <a:t>nhiễm</a:t>
            </a:r>
            <a:r>
              <a:rPr lang="en-AU" dirty="0">
                <a:latin typeface="+mj-lt"/>
              </a:rPr>
              <a:t> HIV/HBV:</a:t>
            </a:r>
          </a:p>
          <a:p>
            <a:pPr lvl="1"/>
            <a:r>
              <a:rPr lang="vi-VN" dirty="0">
                <a:latin typeface="+mj-lt"/>
              </a:rPr>
              <a:t>Tăng tải lượng vi rút HIV</a:t>
            </a:r>
            <a:endParaRPr lang="en-AU" dirty="0">
              <a:latin typeface="+mj-lt"/>
            </a:endParaRPr>
          </a:p>
          <a:p>
            <a:pPr lvl="1"/>
            <a:r>
              <a:rPr lang="vi-VN" dirty="0">
                <a:latin typeface="+mj-lt"/>
              </a:rPr>
              <a:t>Tăng nguy cơ nhiễm độc gan khi điều trị ARV</a:t>
            </a:r>
            <a:endParaRPr lang="en-AU" dirty="0">
              <a:latin typeface="+mj-lt"/>
            </a:endParaRPr>
          </a:p>
          <a:p>
            <a:pPr lvl="1"/>
            <a:r>
              <a:rPr lang="vi-VN" dirty="0">
                <a:latin typeface="+mj-lt"/>
              </a:rPr>
              <a:t>Giảm số lượng tế bào CD4 do xơ gan.</a:t>
            </a:r>
            <a:endParaRPr lang="en-AU" dirty="0">
              <a:latin typeface="+mj-lt"/>
            </a:endParaRPr>
          </a:p>
          <a:p>
            <a:pPr lvl="1"/>
            <a:endParaRPr lang="en-A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2063" y="116840"/>
            <a:ext cx="9735646" cy="922020"/>
          </a:xfrm>
        </p:spPr>
        <p:txBody>
          <a:bodyPr>
            <a:noAutofit/>
          </a:bodyPr>
          <a:lstStyle/>
          <a:p>
            <a:r>
              <a:rPr lang="en-AU" sz="3600" b="1" dirty="0" err="1">
                <a:latin typeface="Times New Roman (Headings)"/>
              </a:rPr>
              <a:t>Chỉ</a:t>
            </a:r>
            <a:r>
              <a:rPr lang="en-AU" sz="3600" b="1" dirty="0">
                <a:latin typeface="Times New Roman (Headings)"/>
              </a:rPr>
              <a:t> </a:t>
            </a:r>
            <a:r>
              <a:rPr lang="en-AU" sz="3600" b="1" dirty="0" err="1">
                <a:latin typeface="Times New Roman (Headings)"/>
              </a:rPr>
              <a:t>định</a:t>
            </a:r>
            <a:r>
              <a:rPr lang="en-AU" sz="3600" b="1" dirty="0">
                <a:latin typeface="Times New Roman (Headings)"/>
              </a:rPr>
              <a:t> </a:t>
            </a:r>
            <a:r>
              <a:rPr lang="en-AU" sz="3600" b="1" dirty="0" err="1">
                <a:latin typeface="Times New Roman (Headings)"/>
              </a:rPr>
              <a:t>xét</a:t>
            </a:r>
            <a:r>
              <a:rPr lang="en-AU" sz="3600" b="1" dirty="0">
                <a:latin typeface="Times New Roman (Headings)"/>
              </a:rPr>
              <a:t> </a:t>
            </a:r>
            <a:r>
              <a:rPr lang="en-AU" sz="3600" b="1" dirty="0" err="1">
                <a:latin typeface="Times New Roman (Headings)"/>
              </a:rPr>
              <a:t>nghiệm</a:t>
            </a:r>
            <a:r>
              <a:rPr lang="en-AU" sz="3600" b="1" dirty="0">
                <a:latin typeface="Times New Roman (Headings)"/>
              </a:rPr>
              <a:t> </a:t>
            </a:r>
            <a:r>
              <a:rPr lang="en-AU" sz="3600" b="1" dirty="0" err="1">
                <a:latin typeface="Times New Roman (Headings)"/>
              </a:rPr>
              <a:t>phát</a:t>
            </a:r>
            <a:r>
              <a:rPr lang="en-AU" sz="3600" b="1" dirty="0">
                <a:latin typeface="Times New Roman (Headings)"/>
              </a:rPr>
              <a:t> </a:t>
            </a:r>
            <a:r>
              <a:rPr lang="en-AU" sz="3600" b="1" dirty="0" err="1">
                <a:latin typeface="Times New Roman (Headings)"/>
              </a:rPr>
              <a:t>hiện</a:t>
            </a:r>
            <a:r>
              <a:rPr lang="en-AU" sz="3600" b="1" dirty="0">
                <a:latin typeface="Times New Roman (Headings)"/>
              </a:rPr>
              <a:t> vi </a:t>
            </a:r>
            <a:r>
              <a:rPr lang="en-AU" sz="3600" b="1" dirty="0" err="1">
                <a:latin typeface="Times New Roman (Headings)"/>
              </a:rPr>
              <a:t>rút</a:t>
            </a:r>
            <a:r>
              <a:rPr lang="en-AU" sz="3600" b="1" dirty="0">
                <a:latin typeface="Times New Roman (Headings)"/>
              </a:rPr>
              <a:t> </a:t>
            </a:r>
            <a:r>
              <a:rPr lang="en-AU" sz="3600" b="1" dirty="0" err="1">
                <a:latin typeface="Times New Roman (Headings)"/>
              </a:rPr>
              <a:t>viêm</a:t>
            </a:r>
            <a:r>
              <a:rPr lang="en-AU" sz="3600" b="1" dirty="0">
                <a:latin typeface="Times New Roman (Headings)"/>
              </a:rPr>
              <a:t> </a:t>
            </a:r>
            <a:r>
              <a:rPr lang="en-AU" sz="3600" b="1" dirty="0" err="1">
                <a:latin typeface="Times New Roman (Headings)"/>
              </a:rPr>
              <a:t>gan</a:t>
            </a:r>
            <a:r>
              <a:rPr lang="en-AU" sz="3600" b="1" dirty="0">
                <a:latin typeface="Times New Roman (Headings)"/>
              </a:rPr>
              <a:t> B</a:t>
            </a:r>
            <a:endParaRPr lang="en-AU" sz="3600" dirty="0">
              <a:latin typeface="Times New Roman (Headings)"/>
            </a:endParaRPr>
          </a:p>
        </p:txBody>
      </p:sp>
      <p:sp>
        <p:nvSpPr>
          <p:cNvPr id="3" name="Content Placeholder 2"/>
          <p:cNvSpPr>
            <a:spLocks noGrp="1"/>
          </p:cNvSpPr>
          <p:nvPr>
            <p:ph idx="1"/>
          </p:nvPr>
        </p:nvSpPr>
        <p:spPr>
          <a:xfrm>
            <a:off x="938598" y="1038860"/>
            <a:ext cx="10782347" cy="5400600"/>
          </a:xfrm>
        </p:spPr>
        <p:txBody>
          <a:bodyPr>
            <a:noAutofit/>
          </a:bodyPr>
          <a:lstStyle/>
          <a:p>
            <a:pPr>
              <a:spcBef>
                <a:spcPts val="400"/>
              </a:spcBef>
              <a:spcAft>
                <a:spcPts val="400"/>
              </a:spcAft>
            </a:pPr>
            <a:r>
              <a:rPr lang="en-AU" sz="2600" dirty="0" err="1">
                <a:latin typeface="+mj-lt"/>
              </a:rPr>
              <a:t>Sử</a:t>
            </a:r>
            <a:r>
              <a:rPr lang="en-AU" sz="2600" dirty="0">
                <a:latin typeface="+mj-lt"/>
              </a:rPr>
              <a:t> </a:t>
            </a:r>
            <a:r>
              <a:rPr lang="en-AU" sz="2600" dirty="0" err="1">
                <a:latin typeface="+mj-lt"/>
              </a:rPr>
              <a:t>dụng</a:t>
            </a:r>
            <a:r>
              <a:rPr lang="en-AU" sz="2600" dirty="0">
                <a:latin typeface="+mj-lt"/>
              </a:rPr>
              <a:t> dich </a:t>
            </a:r>
            <a:r>
              <a:rPr lang="en-AU" sz="2600" dirty="0" err="1">
                <a:latin typeface="+mj-lt"/>
              </a:rPr>
              <a:t>vụ</a:t>
            </a:r>
            <a:r>
              <a:rPr lang="en-AU" sz="2600" dirty="0">
                <a:latin typeface="+mj-lt"/>
              </a:rPr>
              <a:t>  </a:t>
            </a:r>
            <a:r>
              <a:rPr lang="en-AU" sz="2600" dirty="0" err="1">
                <a:latin typeface="+mj-lt"/>
              </a:rPr>
              <a:t>có</a:t>
            </a:r>
            <a:r>
              <a:rPr lang="en-AU" sz="2600" dirty="0">
                <a:latin typeface="+mj-lt"/>
              </a:rPr>
              <a:t> can </a:t>
            </a:r>
            <a:r>
              <a:rPr lang="en-AU" sz="2600" dirty="0" err="1">
                <a:latin typeface="+mj-lt"/>
              </a:rPr>
              <a:t>thiệp</a:t>
            </a:r>
            <a:r>
              <a:rPr lang="en-AU" sz="2600" dirty="0">
                <a:latin typeface="+mj-lt"/>
              </a:rPr>
              <a:t> </a:t>
            </a:r>
            <a:r>
              <a:rPr lang="en-AU" sz="2600" dirty="0" err="1">
                <a:latin typeface="+mj-lt"/>
              </a:rPr>
              <a:t>xâm</a:t>
            </a:r>
            <a:r>
              <a:rPr lang="en-AU" sz="2600" dirty="0">
                <a:latin typeface="+mj-lt"/>
              </a:rPr>
              <a:t> </a:t>
            </a:r>
            <a:r>
              <a:rPr lang="en-AU" sz="2600" dirty="0" err="1">
                <a:latin typeface="+mj-lt"/>
              </a:rPr>
              <a:t>nhập</a:t>
            </a:r>
            <a:r>
              <a:rPr lang="en-AU" sz="2600" dirty="0">
                <a:latin typeface="+mj-lt"/>
              </a:rPr>
              <a:t>, </a:t>
            </a:r>
            <a:r>
              <a:rPr lang="en-US" sz="2600" dirty="0" err="1">
                <a:latin typeface="+mj-lt"/>
              </a:rPr>
              <a:t>tiêm</a:t>
            </a:r>
            <a:r>
              <a:rPr lang="en-US" sz="2600" dirty="0">
                <a:latin typeface="+mj-lt"/>
              </a:rPr>
              <a:t> </a:t>
            </a:r>
            <a:r>
              <a:rPr lang="en-US" sz="2600" dirty="0" err="1">
                <a:latin typeface="+mj-lt"/>
              </a:rPr>
              <a:t>chích</a:t>
            </a:r>
            <a:r>
              <a:rPr lang="en-US" sz="2600" dirty="0">
                <a:latin typeface="+mj-lt"/>
              </a:rPr>
              <a:t> </a:t>
            </a:r>
            <a:r>
              <a:rPr lang="en-US" sz="2600" dirty="0" err="1">
                <a:latin typeface="+mj-lt"/>
              </a:rPr>
              <a:t>không</a:t>
            </a:r>
            <a:r>
              <a:rPr lang="en-US" sz="2600" dirty="0">
                <a:latin typeface="+mj-lt"/>
              </a:rPr>
              <a:t> an </a:t>
            </a:r>
            <a:r>
              <a:rPr lang="en-US" sz="2600" dirty="0" err="1">
                <a:latin typeface="+mj-lt"/>
              </a:rPr>
              <a:t>toàn</a:t>
            </a:r>
            <a:r>
              <a:rPr lang="en-US" sz="2600" dirty="0">
                <a:latin typeface="+mj-lt"/>
              </a:rPr>
              <a:t> </a:t>
            </a:r>
            <a:r>
              <a:rPr lang="en-AU" sz="2600" dirty="0" err="1">
                <a:latin typeface="+mj-lt"/>
              </a:rPr>
              <a:t>chữa</a:t>
            </a:r>
            <a:r>
              <a:rPr lang="en-AU" sz="2600" dirty="0">
                <a:latin typeface="+mj-lt"/>
              </a:rPr>
              <a:t> </a:t>
            </a:r>
            <a:r>
              <a:rPr lang="en-AU" sz="2600" dirty="0" err="1">
                <a:latin typeface="+mj-lt"/>
              </a:rPr>
              <a:t>răng</a:t>
            </a:r>
            <a:r>
              <a:rPr lang="en-AU" sz="2600" dirty="0">
                <a:latin typeface="+mj-lt"/>
              </a:rPr>
              <a:t> </a:t>
            </a:r>
            <a:r>
              <a:rPr lang="en-AU" sz="2600" dirty="0" err="1">
                <a:latin typeface="+mj-lt"/>
              </a:rPr>
              <a:t>tại</a:t>
            </a:r>
            <a:r>
              <a:rPr lang="en-AU" sz="2600" dirty="0">
                <a:latin typeface="+mj-lt"/>
              </a:rPr>
              <a:t> </a:t>
            </a:r>
            <a:r>
              <a:rPr lang="en-AU" sz="2600" dirty="0" err="1">
                <a:latin typeface="+mj-lt"/>
              </a:rPr>
              <a:t>các</a:t>
            </a:r>
            <a:r>
              <a:rPr lang="en-AU" sz="2600" dirty="0">
                <a:latin typeface="+mj-lt"/>
              </a:rPr>
              <a:t> </a:t>
            </a:r>
            <a:r>
              <a:rPr lang="en-AU" sz="2600" dirty="0" err="1">
                <a:latin typeface="+mj-lt"/>
              </a:rPr>
              <a:t>cơ</a:t>
            </a:r>
            <a:r>
              <a:rPr lang="en-AU" sz="2600" dirty="0">
                <a:latin typeface="+mj-lt"/>
              </a:rPr>
              <a:t> </a:t>
            </a:r>
            <a:r>
              <a:rPr lang="en-AU" sz="2600" dirty="0" err="1">
                <a:latin typeface="+mj-lt"/>
              </a:rPr>
              <a:t>sở</a:t>
            </a:r>
            <a:r>
              <a:rPr lang="en-AU" sz="2600" dirty="0">
                <a:latin typeface="+mj-lt"/>
              </a:rPr>
              <a:t> y </a:t>
            </a:r>
            <a:r>
              <a:rPr lang="en-AU" sz="2600" dirty="0" err="1">
                <a:latin typeface="+mj-lt"/>
              </a:rPr>
              <a:t>tế</a:t>
            </a:r>
            <a:r>
              <a:rPr lang="en-AU" sz="2600" dirty="0">
                <a:latin typeface="+mj-lt"/>
              </a:rPr>
              <a:t> </a:t>
            </a:r>
            <a:r>
              <a:rPr lang="en-AU" sz="2600" dirty="0" err="1">
                <a:latin typeface="+mj-lt"/>
              </a:rPr>
              <a:t>kiểm</a:t>
            </a:r>
            <a:r>
              <a:rPr lang="en-AU" sz="2600" dirty="0">
                <a:latin typeface="+mj-lt"/>
              </a:rPr>
              <a:t> </a:t>
            </a:r>
            <a:r>
              <a:rPr lang="en-AU" sz="2600" dirty="0" err="1">
                <a:latin typeface="+mj-lt"/>
              </a:rPr>
              <a:t>soát</a:t>
            </a:r>
            <a:r>
              <a:rPr lang="en-AU" sz="2600" dirty="0">
                <a:latin typeface="+mj-lt"/>
              </a:rPr>
              <a:t> </a:t>
            </a:r>
            <a:r>
              <a:rPr lang="en-AU" sz="2600" dirty="0" err="1">
                <a:latin typeface="+mj-lt"/>
              </a:rPr>
              <a:t>nhiễm</a:t>
            </a:r>
            <a:r>
              <a:rPr lang="en-AU" sz="2600" dirty="0">
                <a:latin typeface="+mj-lt"/>
              </a:rPr>
              <a:t> </a:t>
            </a:r>
            <a:r>
              <a:rPr lang="en-AU" sz="2600" dirty="0" err="1">
                <a:latin typeface="+mj-lt"/>
              </a:rPr>
              <a:t>khuẩn</a:t>
            </a:r>
            <a:r>
              <a:rPr lang="en-AU" sz="2600" dirty="0">
                <a:latin typeface="+mj-lt"/>
              </a:rPr>
              <a:t> </a:t>
            </a:r>
            <a:r>
              <a:rPr lang="en-AU" sz="2600" dirty="0" err="1">
                <a:latin typeface="+mj-lt"/>
              </a:rPr>
              <a:t>chưa</a:t>
            </a:r>
            <a:r>
              <a:rPr lang="en-AU" sz="2600" dirty="0">
                <a:latin typeface="+mj-lt"/>
              </a:rPr>
              <a:t> </a:t>
            </a:r>
            <a:r>
              <a:rPr lang="en-AU" sz="2600" dirty="0" err="1">
                <a:latin typeface="+mj-lt"/>
              </a:rPr>
              <a:t>thưc</a:t>
            </a:r>
            <a:r>
              <a:rPr lang="en-AU" sz="2600" dirty="0">
                <a:latin typeface="+mj-lt"/>
              </a:rPr>
              <a:t> </a:t>
            </a:r>
            <a:r>
              <a:rPr lang="en-AU" sz="2600" dirty="0" err="1">
                <a:latin typeface="+mj-lt"/>
              </a:rPr>
              <a:t>hiện</a:t>
            </a:r>
            <a:r>
              <a:rPr lang="en-AU" sz="2600" dirty="0">
                <a:latin typeface="+mj-lt"/>
              </a:rPr>
              <a:t> </a:t>
            </a:r>
            <a:r>
              <a:rPr lang="en-AU" sz="2600" dirty="0" err="1">
                <a:latin typeface="+mj-lt"/>
              </a:rPr>
              <a:t>tốt</a:t>
            </a:r>
            <a:endParaRPr lang="en-AU" sz="2600" dirty="0">
              <a:latin typeface="+mj-lt"/>
            </a:endParaRPr>
          </a:p>
          <a:p>
            <a:pPr>
              <a:spcBef>
                <a:spcPts val="400"/>
              </a:spcBef>
              <a:spcAft>
                <a:spcPts val="400"/>
              </a:spcAft>
            </a:pPr>
            <a:r>
              <a:rPr lang="en-US" sz="2600" dirty="0" err="1">
                <a:latin typeface="+mj-lt"/>
              </a:rPr>
              <a:t>Người</a:t>
            </a:r>
            <a:r>
              <a:rPr lang="en-US" sz="2600" dirty="0">
                <a:latin typeface="+mj-lt"/>
              </a:rPr>
              <a:t> </a:t>
            </a:r>
            <a:r>
              <a:rPr lang="en-US" sz="2600" dirty="0" err="1">
                <a:latin typeface="+mj-lt"/>
              </a:rPr>
              <a:t>có</a:t>
            </a:r>
            <a:r>
              <a:rPr lang="en-US" sz="2600" dirty="0">
                <a:latin typeface="+mj-lt"/>
              </a:rPr>
              <a:t> </a:t>
            </a:r>
            <a:r>
              <a:rPr lang="en-US" sz="2600" dirty="0" err="1">
                <a:latin typeface="+mj-lt"/>
              </a:rPr>
              <a:t>hành</a:t>
            </a:r>
            <a:r>
              <a:rPr lang="en-US" sz="2600" dirty="0">
                <a:latin typeface="+mj-lt"/>
              </a:rPr>
              <a:t> vi </a:t>
            </a:r>
            <a:r>
              <a:rPr lang="en-US" sz="2600" dirty="0" err="1">
                <a:latin typeface="+mj-lt"/>
              </a:rPr>
              <a:t>nguy</a:t>
            </a:r>
            <a:r>
              <a:rPr lang="en-US" sz="2600" dirty="0">
                <a:latin typeface="+mj-lt"/>
              </a:rPr>
              <a:t> </a:t>
            </a:r>
            <a:r>
              <a:rPr lang="en-US" sz="2600" dirty="0" err="1">
                <a:latin typeface="+mj-lt"/>
              </a:rPr>
              <a:t>cơ</a:t>
            </a:r>
            <a:r>
              <a:rPr lang="en-US" sz="2600" dirty="0">
                <a:latin typeface="+mj-lt"/>
              </a:rPr>
              <a:t> </a:t>
            </a:r>
            <a:r>
              <a:rPr lang="en-US" sz="2600" dirty="0" err="1">
                <a:latin typeface="+mj-lt"/>
              </a:rPr>
              <a:t>nhiễm</a:t>
            </a:r>
            <a:r>
              <a:rPr lang="en-US" sz="2600" dirty="0">
                <a:latin typeface="+mj-lt"/>
              </a:rPr>
              <a:t> HBV: </a:t>
            </a:r>
            <a:r>
              <a:rPr lang="en-US" sz="2600" dirty="0" err="1">
                <a:latin typeface="+mj-lt"/>
              </a:rPr>
              <a:t>Tiêm</a:t>
            </a:r>
            <a:r>
              <a:rPr lang="en-US" sz="2600" dirty="0">
                <a:latin typeface="+mj-lt"/>
              </a:rPr>
              <a:t> </a:t>
            </a:r>
            <a:r>
              <a:rPr lang="en-US" sz="2600" dirty="0" err="1">
                <a:latin typeface="+mj-lt"/>
              </a:rPr>
              <a:t>chích</a:t>
            </a:r>
            <a:r>
              <a:rPr lang="en-US" sz="2600" dirty="0">
                <a:latin typeface="+mj-lt"/>
              </a:rPr>
              <a:t> ma </a:t>
            </a:r>
            <a:r>
              <a:rPr lang="en-US" sz="2600" dirty="0" err="1">
                <a:latin typeface="+mj-lt"/>
              </a:rPr>
              <a:t>túy</a:t>
            </a:r>
            <a:r>
              <a:rPr lang="en-US" sz="2600" dirty="0">
                <a:latin typeface="+mj-lt"/>
              </a:rPr>
              <a:t>, </a:t>
            </a:r>
            <a:r>
              <a:rPr lang="en-US" sz="2600" dirty="0" err="1">
                <a:latin typeface="+mj-lt"/>
              </a:rPr>
              <a:t>nam</a:t>
            </a:r>
            <a:r>
              <a:rPr lang="en-US" sz="2600" dirty="0">
                <a:latin typeface="+mj-lt"/>
              </a:rPr>
              <a:t> </a:t>
            </a:r>
            <a:r>
              <a:rPr lang="en-US" sz="2600" dirty="0" err="1">
                <a:latin typeface="+mj-lt"/>
              </a:rPr>
              <a:t>quan</a:t>
            </a:r>
            <a:r>
              <a:rPr lang="en-US" sz="2600" dirty="0">
                <a:latin typeface="+mj-lt"/>
              </a:rPr>
              <a:t> </a:t>
            </a:r>
            <a:r>
              <a:rPr lang="en-US" sz="2600" dirty="0" err="1">
                <a:latin typeface="+mj-lt"/>
              </a:rPr>
              <a:t>hệ</a:t>
            </a:r>
            <a:r>
              <a:rPr lang="en-US" sz="2600" dirty="0">
                <a:latin typeface="+mj-lt"/>
              </a:rPr>
              <a:t> </a:t>
            </a:r>
            <a:r>
              <a:rPr lang="en-US" sz="2600" dirty="0" err="1">
                <a:latin typeface="+mj-lt"/>
              </a:rPr>
              <a:t>đồng</a:t>
            </a:r>
            <a:r>
              <a:rPr lang="en-US" sz="2600" dirty="0">
                <a:latin typeface="+mj-lt"/>
              </a:rPr>
              <a:t> </a:t>
            </a:r>
            <a:r>
              <a:rPr lang="en-US" sz="2600" dirty="0" err="1">
                <a:latin typeface="+mj-lt"/>
              </a:rPr>
              <a:t>tính</a:t>
            </a:r>
            <a:r>
              <a:rPr lang="en-US" sz="2600" dirty="0">
                <a:latin typeface="+mj-lt"/>
              </a:rPr>
              <a:t>;  </a:t>
            </a:r>
            <a:r>
              <a:rPr lang="en-US" sz="2600" dirty="0" err="1">
                <a:latin typeface="+mj-lt"/>
              </a:rPr>
              <a:t>nhiều</a:t>
            </a:r>
            <a:r>
              <a:rPr lang="en-US" sz="2600" dirty="0">
                <a:latin typeface="+mj-lt"/>
              </a:rPr>
              <a:t> </a:t>
            </a:r>
            <a:r>
              <a:rPr lang="en-US" sz="2600" dirty="0" err="1">
                <a:latin typeface="+mj-lt"/>
              </a:rPr>
              <a:t>bạn</a:t>
            </a:r>
            <a:r>
              <a:rPr lang="en-US" sz="2600" dirty="0">
                <a:latin typeface="+mj-lt"/>
              </a:rPr>
              <a:t> </a:t>
            </a:r>
            <a:r>
              <a:rPr lang="en-US" sz="2600" dirty="0" err="1">
                <a:latin typeface="+mj-lt"/>
              </a:rPr>
              <a:t>tình</a:t>
            </a:r>
            <a:r>
              <a:rPr lang="en-US" sz="2600" dirty="0">
                <a:latin typeface="+mj-lt"/>
              </a:rPr>
              <a:t>; </a:t>
            </a:r>
            <a:r>
              <a:rPr lang="en-US" sz="2600" dirty="0" err="1">
                <a:latin typeface="+mj-lt"/>
              </a:rPr>
              <a:t>mắc</a:t>
            </a:r>
            <a:r>
              <a:rPr lang="en-US" sz="2600" dirty="0">
                <a:latin typeface="+mj-lt"/>
              </a:rPr>
              <a:t> </a:t>
            </a:r>
            <a:r>
              <a:rPr lang="en-US" sz="2600" dirty="0" err="1">
                <a:latin typeface="+mj-lt"/>
              </a:rPr>
              <a:t>các</a:t>
            </a:r>
            <a:r>
              <a:rPr lang="en-US" sz="2600" dirty="0">
                <a:latin typeface="+mj-lt"/>
              </a:rPr>
              <a:t> </a:t>
            </a:r>
            <a:r>
              <a:rPr lang="en-US" sz="2600" dirty="0" err="1">
                <a:latin typeface="+mj-lt"/>
              </a:rPr>
              <a:t>bệnh</a:t>
            </a:r>
            <a:r>
              <a:rPr lang="en-US" sz="2600" dirty="0">
                <a:latin typeface="+mj-lt"/>
              </a:rPr>
              <a:t> </a:t>
            </a:r>
            <a:r>
              <a:rPr lang="en-US" sz="2600" dirty="0" err="1">
                <a:latin typeface="+mj-lt"/>
              </a:rPr>
              <a:t>lây</a:t>
            </a:r>
            <a:r>
              <a:rPr lang="en-US" sz="2600" dirty="0">
                <a:latin typeface="+mj-lt"/>
              </a:rPr>
              <a:t> qua </a:t>
            </a:r>
            <a:r>
              <a:rPr lang="en-US" sz="2600" dirty="0" err="1">
                <a:latin typeface="+mj-lt"/>
              </a:rPr>
              <a:t>đường</a:t>
            </a:r>
            <a:r>
              <a:rPr lang="en-US" sz="2600" dirty="0">
                <a:latin typeface="+mj-lt"/>
              </a:rPr>
              <a:t> </a:t>
            </a:r>
            <a:r>
              <a:rPr lang="en-US" sz="2600" dirty="0" err="1">
                <a:latin typeface="+mj-lt"/>
              </a:rPr>
              <a:t>tình</a:t>
            </a:r>
            <a:r>
              <a:rPr lang="en-US" sz="2600" dirty="0">
                <a:latin typeface="+mj-lt"/>
              </a:rPr>
              <a:t> </a:t>
            </a:r>
            <a:r>
              <a:rPr lang="en-US" sz="2600" dirty="0" err="1">
                <a:latin typeface="+mj-lt"/>
              </a:rPr>
              <a:t>dục</a:t>
            </a:r>
            <a:r>
              <a:rPr lang="en-US" sz="2600" dirty="0">
                <a:latin typeface="+mj-lt"/>
              </a:rPr>
              <a:t>,…</a:t>
            </a:r>
          </a:p>
          <a:p>
            <a:pPr>
              <a:spcBef>
                <a:spcPts val="400"/>
              </a:spcBef>
              <a:spcAft>
                <a:spcPts val="400"/>
              </a:spcAft>
            </a:pPr>
            <a:r>
              <a:rPr lang="en-US" sz="2600" dirty="0" err="1">
                <a:latin typeface="+mj-lt"/>
              </a:rPr>
              <a:t>Người</a:t>
            </a:r>
            <a:r>
              <a:rPr lang="en-US" sz="2600" dirty="0">
                <a:latin typeface="+mj-lt"/>
              </a:rPr>
              <a:t> </a:t>
            </a:r>
            <a:r>
              <a:rPr lang="en-US" sz="2600" dirty="0" err="1">
                <a:latin typeface="+mj-lt"/>
              </a:rPr>
              <a:t>nhiễm</a:t>
            </a:r>
            <a:r>
              <a:rPr lang="en-US" sz="2600" dirty="0">
                <a:latin typeface="+mj-lt"/>
              </a:rPr>
              <a:t> HIV </a:t>
            </a:r>
            <a:r>
              <a:rPr lang="en-US" sz="2600" dirty="0" err="1">
                <a:latin typeface="+mj-lt"/>
              </a:rPr>
              <a:t>và</a:t>
            </a:r>
            <a:r>
              <a:rPr lang="en-US" sz="2600" dirty="0">
                <a:latin typeface="+mj-lt"/>
              </a:rPr>
              <a:t>/</a:t>
            </a:r>
            <a:r>
              <a:rPr lang="en-US" sz="2600" dirty="0" err="1">
                <a:latin typeface="+mj-lt"/>
              </a:rPr>
              <a:t>hoặc</a:t>
            </a:r>
            <a:r>
              <a:rPr lang="en-US" sz="2600" dirty="0">
                <a:latin typeface="+mj-lt"/>
              </a:rPr>
              <a:t> </a:t>
            </a:r>
            <a:r>
              <a:rPr lang="en-US" sz="2600" dirty="0" err="1">
                <a:latin typeface="+mj-lt"/>
              </a:rPr>
              <a:t>nhiễm</a:t>
            </a:r>
            <a:r>
              <a:rPr lang="en-US" sz="2600" dirty="0">
                <a:latin typeface="+mj-lt"/>
              </a:rPr>
              <a:t> HCV</a:t>
            </a:r>
            <a:endParaRPr lang="en-AU" sz="2600" dirty="0">
              <a:latin typeface="+mj-lt"/>
            </a:endParaRPr>
          </a:p>
          <a:p>
            <a:pPr>
              <a:spcBef>
                <a:spcPts val="400"/>
              </a:spcBef>
              <a:spcAft>
                <a:spcPts val="400"/>
              </a:spcAft>
            </a:pPr>
            <a:r>
              <a:rPr lang="en-US" sz="2600" dirty="0" err="1">
                <a:latin typeface="+mj-lt"/>
              </a:rPr>
              <a:t>Thành</a:t>
            </a:r>
            <a:r>
              <a:rPr lang="en-US" sz="2600" dirty="0">
                <a:latin typeface="+mj-lt"/>
              </a:rPr>
              <a:t> </a:t>
            </a:r>
            <a:r>
              <a:rPr lang="en-US" sz="2600" dirty="0" err="1">
                <a:latin typeface="+mj-lt"/>
              </a:rPr>
              <a:t>viên</a:t>
            </a:r>
            <a:r>
              <a:rPr lang="en-US" sz="2600" dirty="0">
                <a:latin typeface="+mj-lt"/>
              </a:rPr>
              <a:t> </a:t>
            </a:r>
            <a:r>
              <a:rPr lang="en-US" sz="2600" dirty="0" err="1">
                <a:latin typeface="+mj-lt"/>
              </a:rPr>
              <a:t>trong</a:t>
            </a:r>
            <a:r>
              <a:rPr lang="en-US" sz="2600" dirty="0">
                <a:latin typeface="+mj-lt"/>
              </a:rPr>
              <a:t> </a:t>
            </a:r>
            <a:r>
              <a:rPr lang="en-US" sz="2600" dirty="0" err="1">
                <a:latin typeface="+mj-lt"/>
              </a:rPr>
              <a:t>gia</a:t>
            </a:r>
            <a:r>
              <a:rPr lang="en-US" sz="2600" dirty="0">
                <a:latin typeface="+mj-lt"/>
              </a:rPr>
              <a:t> </a:t>
            </a:r>
            <a:r>
              <a:rPr lang="en-US" sz="2600" dirty="0" err="1">
                <a:latin typeface="+mj-lt"/>
              </a:rPr>
              <a:t>đình</a:t>
            </a:r>
            <a:r>
              <a:rPr lang="en-US" sz="2600" dirty="0">
                <a:latin typeface="+mj-lt"/>
              </a:rPr>
              <a:t>, </a:t>
            </a:r>
            <a:r>
              <a:rPr lang="en-US" sz="2600" dirty="0" err="1">
                <a:latin typeface="+mj-lt"/>
              </a:rPr>
              <a:t>người</a:t>
            </a:r>
            <a:r>
              <a:rPr lang="en-US" sz="2600" dirty="0">
                <a:latin typeface="+mj-lt"/>
              </a:rPr>
              <a:t> </a:t>
            </a:r>
            <a:r>
              <a:rPr lang="en-US" sz="2600" dirty="0" err="1">
                <a:latin typeface="+mj-lt"/>
              </a:rPr>
              <a:t>sống</a:t>
            </a:r>
            <a:r>
              <a:rPr lang="en-US" sz="2600" dirty="0">
                <a:latin typeface="+mj-lt"/>
              </a:rPr>
              <a:t> </a:t>
            </a:r>
            <a:r>
              <a:rPr lang="en-US" sz="2600" dirty="0" err="1">
                <a:latin typeface="+mj-lt"/>
              </a:rPr>
              <a:t>chung</a:t>
            </a:r>
            <a:r>
              <a:rPr lang="en-US" sz="2600" dirty="0">
                <a:latin typeface="+mj-lt"/>
              </a:rPr>
              <a:t>/</a:t>
            </a:r>
            <a:r>
              <a:rPr lang="en-US" sz="2600" dirty="0" err="1">
                <a:latin typeface="+mj-lt"/>
              </a:rPr>
              <a:t>bạn</a:t>
            </a:r>
            <a:r>
              <a:rPr lang="en-US" sz="2600" dirty="0">
                <a:latin typeface="+mj-lt"/>
              </a:rPr>
              <a:t> </a:t>
            </a:r>
            <a:r>
              <a:rPr lang="en-US" sz="2600" dirty="0" err="1">
                <a:latin typeface="+mj-lt"/>
              </a:rPr>
              <a:t>tình</a:t>
            </a:r>
            <a:r>
              <a:rPr lang="en-US" sz="2600" dirty="0">
                <a:latin typeface="+mj-lt"/>
              </a:rPr>
              <a:t> </a:t>
            </a:r>
            <a:r>
              <a:rPr lang="en-US" sz="2600" dirty="0" err="1">
                <a:latin typeface="+mj-lt"/>
              </a:rPr>
              <a:t>của</a:t>
            </a:r>
            <a:r>
              <a:rPr lang="en-US" sz="2600" dirty="0">
                <a:latin typeface="+mj-lt"/>
              </a:rPr>
              <a:t> </a:t>
            </a:r>
            <a:r>
              <a:rPr lang="en-US" sz="2600" dirty="0" err="1">
                <a:latin typeface="+mj-lt"/>
              </a:rPr>
              <a:t>người</a:t>
            </a:r>
            <a:r>
              <a:rPr lang="en-US" sz="2600" dirty="0">
                <a:latin typeface="+mj-lt"/>
              </a:rPr>
              <a:t> </a:t>
            </a:r>
            <a:r>
              <a:rPr lang="en-US" sz="2600" dirty="0" err="1">
                <a:latin typeface="+mj-lt"/>
              </a:rPr>
              <a:t>nhiễm</a:t>
            </a:r>
            <a:r>
              <a:rPr lang="en-US" sz="2600" dirty="0">
                <a:latin typeface="+mj-lt"/>
              </a:rPr>
              <a:t> HBV</a:t>
            </a:r>
            <a:endParaRPr lang="en-AU" sz="2600" dirty="0">
              <a:latin typeface="+mj-lt"/>
            </a:endParaRPr>
          </a:p>
          <a:p>
            <a:pPr>
              <a:spcBef>
                <a:spcPts val="400"/>
              </a:spcBef>
              <a:spcAft>
                <a:spcPts val="400"/>
              </a:spcAft>
            </a:pPr>
            <a:r>
              <a:rPr lang="en-US" sz="2600" dirty="0" err="1">
                <a:latin typeface="+mj-lt"/>
              </a:rPr>
              <a:t>Phụ</a:t>
            </a:r>
            <a:r>
              <a:rPr lang="en-US" sz="2600" dirty="0">
                <a:latin typeface="+mj-lt"/>
              </a:rPr>
              <a:t> </a:t>
            </a:r>
            <a:r>
              <a:rPr lang="en-US" sz="2600" dirty="0" err="1">
                <a:latin typeface="+mj-lt"/>
              </a:rPr>
              <a:t>nữ</a:t>
            </a:r>
            <a:r>
              <a:rPr lang="en-US" sz="2600" dirty="0">
                <a:latin typeface="+mj-lt"/>
              </a:rPr>
              <a:t> </a:t>
            </a:r>
            <a:r>
              <a:rPr lang="en-US" sz="2600" dirty="0" err="1">
                <a:latin typeface="+mj-lt"/>
              </a:rPr>
              <a:t>có</a:t>
            </a:r>
            <a:r>
              <a:rPr lang="en-US" sz="2600" dirty="0">
                <a:latin typeface="+mj-lt"/>
              </a:rPr>
              <a:t> </a:t>
            </a:r>
            <a:r>
              <a:rPr lang="en-US" sz="2600" dirty="0" err="1">
                <a:latin typeface="+mj-lt"/>
              </a:rPr>
              <a:t>thai</a:t>
            </a:r>
            <a:r>
              <a:rPr lang="en-US" sz="2600" dirty="0">
                <a:latin typeface="+mj-lt"/>
              </a:rPr>
              <a:t> (</a:t>
            </a:r>
            <a:r>
              <a:rPr lang="en-US" sz="2600" dirty="0" err="1">
                <a:latin typeface="+mj-lt"/>
              </a:rPr>
              <a:t>khuyến</a:t>
            </a:r>
            <a:r>
              <a:rPr lang="en-US" sz="2600" dirty="0">
                <a:latin typeface="+mj-lt"/>
              </a:rPr>
              <a:t> </a:t>
            </a:r>
            <a:r>
              <a:rPr lang="en-US" sz="2600" dirty="0" err="1">
                <a:latin typeface="+mj-lt"/>
              </a:rPr>
              <a:t>cáo</a:t>
            </a:r>
            <a:r>
              <a:rPr lang="en-US" sz="2600" dirty="0">
                <a:latin typeface="+mj-lt"/>
              </a:rPr>
              <a:t> </a:t>
            </a:r>
            <a:r>
              <a:rPr lang="en-US" sz="2600" dirty="0" err="1">
                <a:latin typeface="+mj-lt"/>
              </a:rPr>
              <a:t>sàng</a:t>
            </a:r>
            <a:r>
              <a:rPr lang="en-US" sz="2600" dirty="0">
                <a:latin typeface="+mj-lt"/>
              </a:rPr>
              <a:t> </a:t>
            </a:r>
            <a:r>
              <a:rPr lang="en-US" sz="2600" dirty="0" err="1">
                <a:latin typeface="+mj-lt"/>
              </a:rPr>
              <a:t>lọc</a:t>
            </a:r>
            <a:r>
              <a:rPr lang="en-US" sz="2600" dirty="0">
                <a:latin typeface="+mj-lt"/>
              </a:rPr>
              <a:t> ở 3 </a:t>
            </a:r>
            <a:r>
              <a:rPr lang="en-US" sz="2600" dirty="0" err="1">
                <a:latin typeface="+mj-lt"/>
              </a:rPr>
              <a:t>tháng</a:t>
            </a:r>
            <a:r>
              <a:rPr lang="en-US" sz="2600" dirty="0">
                <a:latin typeface="+mj-lt"/>
              </a:rPr>
              <a:t> </a:t>
            </a:r>
            <a:r>
              <a:rPr lang="en-US" sz="2600" dirty="0" err="1">
                <a:latin typeface="+mj-lt"/>
              </a:rPr>
              <a:t>đầu</a:t>
            </a:r>
            <a:r>
              <a:rPr lang="en-US" sz="2600" dirty="0">
                <a:latin typeface="+mj-lt"/>
              </a:rPr>
              <a:t> </a:t>
            </a:r>
            <a:r>
              <a:rPr lang="en-US" sz="2600" dirty="0" err="1">
                <a:latin typeface="+mj-lt"/>
              </a:rPr>
              <a:t>thai</a:t>
            </a:r>
            <a:r>
              <a:rPr lang="en-US" sz="2600" dirty="0">
                <a:latin typeface="+mj-lt"/>
              </a:rPr>
              <a:t> </a:t>
            </a:r>
            <a:r>
              <a:rPr lang="en-US" sz="2600" dirty="0" err="1">
                <a:latin typeface="+mj-lt"/>
              </a:rPr>
              <a:t>kỳ</a:t>
            </a:r>
            <a:r>
              <a:rPr lang="en-US" sz="2600" dirty="0">
                <a:latin typeface="+mj-lt"/>
              </a:rPr>
              <a:t>)</a:t>
            </a:r>
            <a:endParaRPr lang="en-AU" sz="2600" dirty="0">
              <a:latin typeface="+mj-lt"/>
            </a:endParaRPr>
          </a:p>
          <a:p>
            <a:pPr>
              <a:spcBef>
                <a:spcPts val="400"/>
              </a:spcBef>
              <a:spcAft>
                <a:spcPts val="400"/>
              </a:spcAft>
            </a:pPr>
            <a:r>
              <a:rPr lang="en-US" sz="2600" dirty="0" err="1">
                <a:latin typeface="+mj-lt"/>
              </a:rPr>
              <a:t>Người</a:t>
            </a:r>
            <a:r>
              <a:rPr lang="en-US" sz="2600" dirty="0">
                <a:latin typeface="+mj-lt"/>
              </a:rPr>
              <a:t> </a:t>
            </a:r>
            <a:r>
              <a:rPr lang="en-US" sz="2600" dirty="0" err="1">
                <a:latin typeface="+mj-lt"/>
              </a:rPr>
              <a:t>nghi</a:t>
            </a:r>
            <a:r>
              <a:rPr lang="en-US" sz="2600" dirty="0">
                <a:latin typeface="+mj-lt"/>
              </a:rPr>
              <a:t> </a:t>
            </a:r>
            <a:r>
              <a:rPr lang="en-US" sz="2600" dirty="0" err="1">
                <a:latin typeface="+mj-lt"/>
              </a:rPr>
              <a:t>viêm</a:t>
            </a:r>
            <a:r>
              <a:rPr lang="en-US" sz="2600" dirty="0">
                <a:latin typeface="+mj-lt"/>
              </a:rPr>
              <a:t> </a:t>
            </a:r>
            <a:r>
              <a:rPr lang="en-US" sz="2600" dirty="0" err="1">
                <a:latin typeface="+mj-lt"/>
              </a:rPr>
              <a:t>gan</a:t>
            </a:r>
            <a:r>
              <a:rPr lang="en-US" sz="2600" dirty="0">
                <a:latin typeface="+mj-lt"/>
              </a:rPr>
              <a:t> </a:t>
            </a:r>
            <a:r>
              <a:rPr lang="en-US" sz="2600" dirty="0" err="1">
                <a:latin typeface="+mj-lt"/>
              </a:rPr>
              <a:t>bao</a:t>
            </a:r>
            <a:r>
              <a:rPr lang="en-US" sz="2600" dirty="0">
                <a:latin typeface="+mj-lt"/>
              </a:rPr>
              <a:t> </a:t>
            </a:r>
            <a:r>
              <a:rPr lang="en-US" sz="2600" dirty="0" err="1">
                <a:latin typeface="+mj-lt"/>
              </a:rPr>
              <a:t>gồm</a:t>
            </a:r>
            <a:r>
              <a:rPr lang="en-US" sz="2600" dirty="0">
                <a:latin typeface="+mj-lt"/>
              </a:rPr>
              <a:t> </a:t>
            </a:r>
            <a:r>
              <a:rPr lang="en-US" sz="2600" dirty="0" err="1">
                <a:latin typeface="+mj-lt"/>
              </a:rPr>
              <a:t>cả</a:t>
            </a:r>
            <a:r>
              <a:rPr lang="en-US" sz="2600" dirty="0">
                <a:latin typeface="+mj-lt"/>
              </a:rPr>
              <a:t> </a:t>
            </a:r>
            <a:r>
              <a:rPr lang="en-US" sz="2600" dirty="0" err="1">
                <a:latin typeface="+mj-lt"/>
              </a:rPr>
              <a:t>trẻ</a:t>
            </a:r>
            <a:r>
              <a:rPr lang="en-US" sz="2600" dirty="0">
                <a:latin typeface="+mj-lt"/>
              </a:rPr>
              <a:t> </a:t>
            </a:r>
            <a:r>
              <a:rPr lang="en-US" sz="2600" dirty="0" err="1">
                <a:latin typeface="+mj-lt"/>
              </a:rPr>
              <a:t>em</a:t>
            </a:r>
            <a:r>
              <a:rPr lang="en-US" sz="2600" dirty="0">
                <a:latin typeface="+mj-lt"/>
              </a:rPr>
              <a:t> (</a:t>
            </a:r>
            <a:r>
              <a:rPr lang="en-US" sz="2600" dirty="0" err="1">
                <a:latin typeface="+mj-lt"/>
              </a:rPr>
              <a:t>triệu</a:t>
            </a:r>
            <a:r>
              <a:rPr lang="en-US" sz="2600" dirty="0">
                <a:latin typeface="+mj-lt"/>
              </a:rPr>
              <a:t> </a:t>
            </a:r>
            <a:r>
              <a:rPr lang="en-US" sz="2600" dirty="0" err="1">
                <a:latin typeface="+mj-lt"/>
              </a:rPr>
              <a:t>chứng</a:t>
            </a:r>
            <a:r>
              <a:rPr lang="en-US" sz="2600" dirty="0">
                <a:latin typeface="+mj-lt"/>
              </a:rPr>
              <a:t> </a:t>
            </a:r>
            <a:r>
              <a:rPr lang="en-US" sz="2600" dirty="0" err="1">
                <a:latin typeface="+mj-lt"/>
              </a:rPr>
              <a:t>lâm</a:t>
            </a:r>
            <a:r>
              <a:rPr lang="en-US" sz="2600" dirty="0">
                <a:latin typeface="+mj-lt"/>
              </a:rPr>
              <a:t> </a:t>
            </a:r>
            <a:r>
              <a:rPr lang="en-US" sz="2600" dirty="0" err="1">
                <a:latin typeface="+mj-lt"/>
              </a:rPr>
              <a:t>sàng</a:t>
            </a:r>
            <a:r>
              <a:rPr lang="en-US" sz="2600" dirty="0">
                <a:latin typeface="+mj-lt"/>
              </a:rPr>
              <a:t> </a:t>
            </a:r>
            <a:r>
              <a:rPr lang="en-US" sz="2600" dirty="0" err="1">
                <a:latin typeface="+mj-lt"/>
              </a:rPr>
              <a:t>viêm</a:t>
            </a:r>
            <a:r>
              <a:rPr lang="en-US" sz="2600" dirty="0">
                <a:latin typeface="+mj-lt"/>
              </a:rPr>
              <a:t> </a:t>
            </a:r>
            <a:r>
              <a:rPr lang="en-US" sz="2600" dirty="0" err="1">
                <a:latin typeface="+mj-lt"/>
              </a:rPr>
              <a:t>gan</a:t>
            </a:r>
            <a:r>
              <a:rPr lang="en-US" sz="2600" dirty="0">
                <a:latin typeface="+mj-lt"/>
              </a:rPr>
              <a:t>, men </a:t>
            </a:r>
            <a:r>
              <a:rPr lang="en-US" sz="2600" dirty="0" err="1">
                <a:latin typeface="+mj-lt"/>
              </a:rPr>
              <a:t>gan</a:t>
            </a:r>
            <a:r>
              <a:rPr lang="en-US" sz="2600" dirty="0">
                <a:latin typeface="+mj-lt"/>
              </a:rPr>
              <a:t> </a:t>
            </a:r>
            <a:r>
              <a:rPr lang="en-US" sz="2600" dirty="0" err="1">
                <a:latin typeface="+mj-lt"/>
              </a:rPr>
              <a:t>tăng</a:t>
            </a:r>
            <a:r>
              <a:rPr lang="en-US" sz="2600" dirty="0">
                <a:latin typeface="+mj-lt"/>
              </a:rPr>
              <a:t>,…)</a:t>
            </a:r>
            <a:endParaRPr lang="en-AU" sz="2600" dirty="0">
              <a:latin typeface="+mj-lt"/>
            </a:endParaRPr>
          </a:p>
          <a:p>
            <a:pPr>
              <a:spcBef>
                <a:spcPts val="400"/>
              </a:spcBef>
              <a:spcAft>
                <a:spcPts val="400"/>
              </a:spcAft>
            </a:pPr>
            <a:r>
              <a:rPr lang="en-US" sz="2600" dirty="0" err="1">
                <a:latin typeface="+mj-lt"/>
              </a:rPr>
              <a:t>Người</a:t>
            </a:r>
            <a:r>
              <a:rPr lang="en-US" sz="2600" dirty="0">
                <a:latin typeface="+mj-lt"/>
              </a:rPr>
              <a:t> </a:t>
            </a:r>
            <a:r>
              <a:rPr lang="en-US" sz="2600" dirty="0" err="1">
                <a:latin typeface="+mj-lt"/>
              </a:rPr>
              <a:t>cần</a:t>
            </a:r>
            <a:r>
              <a:rPr lang="en-US" sz="2600" dirty="0">
                <a:latin typeface="+mj-lt"/>
              </a:rPr>
              <a:t> </a:t>
            </a:r>
            <a:r>
              <a:rPr lang="en-US" sz="2600" dirty="0" err="1">
                <a:latin typeface="+mj-lt"/>
              </a:rPr>
              <a:t>điều</a:t>
            </a:r>
            <a:r>
              <a:rPr lang="en-US" sz="2600" dirty="0">
                <a:latin typeface="+mj-lt"/>
              </a:rPr>
              <a:t> </a:t>
            </a:r>
            <a:r>
              <a:rPr lang="en-US" sz="2600" dirty="0" err="1">
                <a:latin typeface="+mj-lt"/>
              </a:rPr>
              <a:t>trị</a:t>
            </a:r>
            <a:r>
              <a:rPr lang="en-US" sz="2600" dirty="0">
                <a:latin typeface="+mj-lt"/>
              </a:rPr>
              <a:t> </a:t>
            </a:r>
            <a:r>
              <a:rPr lang="en-US" sz="2600" dirty="0" err="1">
                <a:latin typeface="+mj-lt"/>
              </a:rPr>
              <a:t>thuốc</a:t>
            </a:r>
            <a:r>
              <a:rPr lang="en-US" sz="2600" dirty="0">
                <a:latin typeface="+mj-lt"/>
              </a:rPr>
              <a:t> </a:t>
            </a:r>
            <a:r>
              <a:rPr lang="en-US" sz="2600" dirty="0" err="1">
                <a:latin typeface="+mj-lt"/>
              </a:rPr>
              <a:t>ức</a:t>
            </a:r>
            <a:r>
              <a:rPr lang="en-US" sz="2600" dirty="0">
                <a:latin typeface="+mj-lt"/>
              </a:rPr>
              <a:t> </a:t>
            </a:r>
            <a:r>
              <a:rPr lang="en-US" sz="2600" dirty="0" err="1">
                <a:latin typeface="+mj-lt"/>
              </a:rPr>
              <a:t>chế</a:t>
            </a:r>
            <a:r>
              <a:rPr lang="en-US" sz="2600" dirty="0">
                <a:latin typeface="+mj-lt"/>
              </a:rPr>
              <a:t> </a:t>
            </a:r>
            <a:r>
              <a:rPr lang="en-US" sz="2600" dirty="0" err="1">
                <a:latin typeface="+mj-lt"/>
              </a:rPr>
              <a:t>miễn</a:t>
            </a:r>
            <a:r>
              <a:rPr lang="en-US" sz="2600" dirty="0">
                <a:latin typeface="+mj-lt"/>
              </a:rPr>
              <a:t> </a:t>
            </a:r>
            <a:r>
              <a:rPr lang="en-US" sz="2600" dirty="0" err="1">
                <a:latin typeface="+mj-lt"/>
              </a:rPr>
              <a:t>dịch</a:t>
            </a:r>
            <a:r>
              <a:rPr lang="en-US" sz="2600" dirty="0">
                <a:latin typeface="+mj-lt"/>
              </a:rPr>
              <a:t> </a:t>
            </a:r>
            <a:r>
              <a:rPr lang="en-US" sz="2600" dirty="0" err="1">
                <a:latin typeface="+mj-lt"/>
              </a:rPr>
              <a:t>hoặc</a:t>
            </a:r>
            <a:r>
              <a:rPr lang="en-US" sz="2600" dirty="0">
                <a:latin typeface="+mj-lt"/>
              </a:rPr>
              <a:t> </a:t>
            </a:r>
            <a:r>
              <a:rPr lang="en-US" sz="2600" dirty="0" err="1">
                <a:latin typeface="+mj-lt"/>
              </a:rPr>
              <a:t>hóa</a:t>
            </a:r>
            <a:r>
              <a:rPr lang="en-US" sz="2600" dirty="0">
                <a:latin typeface="+mj-lt"/>
              </a:rPr>
              <a:t> </a:t>
            </a:r>
            <a:r>
              <a:rPr lang="en-US" sz="2600" dirty="0" err="1">
                <a:latin typeface="+mj-lt"/>
              </a:rPr>
              <a:t>trị</a:t>
            </a:r>
            <a:r>
              <a:rPr lang="en-US" sz="2600" dirty="0">
                <a:latin typeface="+mj-lt"/>
              </a:rPr>
              <a:t> </a:t>
            </a:r>
            <a:r>
              <a:rPr lang="en-US" sz="2600" dirty="0" err="1">
                <a:latin typeface="+mj-lt"/>
              </a:rPr>
              <a:t>liệu</a:t>
            </a:r>
            <a:r>
              <a:rPr lang="en-US" sz="2600" dirty="0">
                <a:latin typeface="+mj-lt"/>
              </a:rPr>
              <a:t> </a:t>
            </a:r>
            <a:r>
              <a:rPr lang="en-US" sz="2600" dirty="0" err="1">
                <a:latin typeface="+mj-lt"/>
              </a:rPr>
              <a:t>ung</a:t>
            </a:r>
            <a:r>
              <a:rPr lang="en-US" sz="2600" dirty="0">
                <a:latin typeface="+mj-lt"/>
              </a:rPr>
              <a:t> </a:t>
            </a:r>
            <a:r>
              <a:rPr lang="en-US" sz="2600" dirty="0" err="1">
                <a:latin typeface="+mj-lt"/>
              </a:rPr>
              <a:t>thư</a:t>
            </a:r>
            <a:endParaRPr lang="en-AU" sz="2600" dirty="0">
              <a:latin typeface="+mj-lt"/>
            </a:endParaRPr>
          </a:p>
          <a:p>
            <a:pPr>
              <a:spcBef>
                <a:spcPts val="400"/>
              </a:spcBef>
              <a:spcAft>
                <a:spcPts val="400"/>
              </a:spcAft>
            </a:pPr>
            <a:r>
              <a:rPr lang="en-US" sz="2600" dirty="0" err="1">
                <a:latin typeface="+mj-lt"/>
              </a:rPr>
              <a:t>Người</a:t>
            </a:r>
            <a:r>
              <a:rPr lang="en-US" sz="2600" dirty="0">
                <a:latin typeface="+mj-lt"/>
              </a:rPr>
              <a:t> </a:t>
            </a:r>
            <a:r>
              <a:rPr lang="en-US" sz="2600" dirty="0" err="1">
                <a:latin typeface="+mj-lt"/>
              </a:rPr>
              <a:t>lọc</a:t>
            </a:r>
            <a:r>
              <a:rPr lang="en-US" sz="2600" dirty="0">
                <a:latin typeface="+mj-lt"/>
              </a:rPr>
              <a:t> </a:t>
            </a:r>
            <a:r>
              <a:rPr lang="en-US" sz="2600" dirty="0" err="1">
                <a:latin typeface="+mj-lt"/>
              </a:rPr>
              <a:t>máu</a:t>
            </a:r>
            <a:r>
              <a:rPr lang="en-US" sz="2600" dirty="0">
                <a:latin typeface="+mj-lt"/>
              </a:rPr>
              <a:t> </a:t>
            </a:r>
            <a:r>
              <a:rPr lang="en-US" sz="2600" dirty="0" err="1">
                <a:latin typeface="+mj-lt"/>
              </a:rPr>
              <a:t>hoặc</a:t>
            </a:r>
            <a:r>
              <a:rPr lang="en-US" sz="2600" dirty="0">
                <a:latin typeface="+mj-lt"/>
              </a:rPr>
              <a:t> </a:t>
            </a:r>
            <a:r>
              <a:rPr lang="en-US" sz="2600" dirty="0" err="1">
                <a:latin typeface="+mj-lt"/>
              </a:rPr>
              <a:t>chạy</a:t>
            </a:r>
            <a:r>
              <a:rPr lang="en-US" sz="2600" dirty="0">
                <a:latin typeface="+mj-lt"/>
              </a:rPr>
              <a:t> </a:t>
            </a:r>
            <a:r>
              <a:rPr lang="en-US" sz="2600" dirty="0" err="1">
                <a:latin typeface="+mj-lt"/>
              </a:rPr>
              <a:t>thận</a:t>
            </a:r>
            <a:r>
              <a:rPr lang="en-US" sz="2600" dirty="0">
                <a:latin typeface="+mj-lt"/>
              </a:rPr>
              <a:t> </a:t>
            </a:r>
            <a:r>
              <a:rPr lang="en-US" sz="2600" dirty="0" err="1">
                <a:latin typeface="+mj-lt"/>
              </a:rPr>
              <a:t>chu</a:t>
            </a:r>
            <a:r>
              <a:rPr lang="en-US" sz="2600" dirty="0">
                <a:latin typeface="+mj-lt"/>
              </a:rPr>
              <a:t> </a:t>
            </a:r>
            <a:r>
              <a:rPr lang="en-US" sz="2600" dirty="0" err="1">
                <a:latin typeface="+mj-lt"/>
              </a:rPr>
              <a:t>kỳ</a:t>
            </a:r>
            <a:r>
              <a:rPr lang="en-US" sz="2600" dirty="0">
                <a:latin typeface="+mj-lt"/>
              </a:rPr>
              <a:t>, </a:t>
            </a:r>
            <a:r>
              <a:rPr lang="en-US" sz="2600" dirty="0" err="1">
                <a:latin typeface="+mj-lt"/>
              </a:rPr>
              <a:t>người</a:t>
            </a:r>
            <a:r>
              <a:rPr lang="en-US" sz="2600" dirty="0">
                <a:latin typeface="+mj-lt"/>
              </a:rPr>
              <a:t> </a:t>
            </a:r>
            <a:r>
              <a:rPr lang="en-US" sz="2600" dirty="0" err="1">
                <a:latin typeface="+mj-lt"/>
              </a:rPr>
              <a:t>cho</a:t>
            </a:r>
            <a:r>
              <a:rPr lang="en-US" sz="2600" dirty="0">
                <a:latin typeface="+mj-lt"/>
              </a:rPr>
              <a:t> </a:t>
            </a:r>
            <a:r>
              <a:rPr lang="en-US" sz="2600" dirty="0" err="1">
                <a:latin typeface="+mj-lt"/>
              </a:rPr>
              <a:t>máu</a:t>
            </a:r>
            <a:r>
              <a:rPr lang="en-US" sz="2600" dirty="0">
                <a:latin typeface="+mj-lt"/>
              </a:rPr>
              <a:t> </a:t>
            </a:r>
            <a:r>
              <a:rPr lang="en-US" sz="2600" dirty="0" err="1">
                <a:latin typeface="+mj-lt"/>
              </a:rPr>
              <a:t>hoặc</a:t>
            </a:r>
            <a:r>
              <a:rPr lang="en-US" sz="2600" dirty="0">
                <a:latin typeface="+mj-lt"/>
              </a:rPr>
              <a:t> </a:t>
            </a:r>
            <a:r>
              <a:rPr lang="en-US" sz="2600" dirty="0" err="1">
                <a:latin typeface="+mj-lt"/>
              </a:rPr>
              <a:t>hiến</a:t>
            </a:r>
            <a:r>
              <a:rPr lang="en-US" sz="2600" dirty="0">
                <a:latin typeface="+mj-lt"/>
              </a:rPr>
              <a:t> </a:t>
            </a:r>
            <a:r>
              <a:rPr lang="en-US" sz="2600" dirty="0" err="1">
                <a:latin typeface="+mj-lt"/>
              </a:rPr>
              <a:t>tạng</a:t>
            </a:r>
            <a:endParaRPr lang="en-AU" sz="2600" dirty="0">
              <a:latin typeface="+mj-lt"/>
            </a:endParaRPr>
          </a:p>
          <a:p>
            <a:pPr>
              <a:spcBef>
                <a:spcPts val="400"/>
              </a:spcBef>
              <a:spcAft>
                <a:spcPts val="400"/>
              </a:spcAft>
            </a:pPr>
            <a:r>
              <a:rPr lang="en-US" sz="2600" dirty="0" err="1">
                <a:latin typeface="+mj-lt"/>
              </a:rPr>
              <a:t>Nhân</a:t>
            </a:r>
            <a:r>
              <a:rPr lang="en-US" sz="2600" dirty="0">
                <a:latin typeface="+mj-lt"/>
              </a:rPr>
              <a:t> </a:t>
            </a:r>
            <a:r>
              <a:rPr lang="en-US" sz="2600" dirty="0" err="1">
                <a:latin typeface="+mj-lt"/>
              </a:rPr>
              <a:t>viên</a:t>
            </a:r>
            <a:r>
              <a:rPr lang="en-US" sz="2600" dirty="0">
                <a:latin typeface="+mj-lt"/>
              </a:rPr>
              <a:t> y </a:t>
            </a:r>
            <a:r>
              <a:rPr lang="en-US" sz="2600" dirty="0" err="1">
                <a:latin typeface="+mj-lt"/>
              </a:rPr>
              <a:t>tế</a:t>
            </a:r>
            <a:endParaRPr lang="en-AU" sz="2600" dirty="0">
              <a:latin typeface="+mj-lt"/>
            </a:endParaRPr>
          </a:p>
          <a:p>
            <a:pPr>
              <a:spcBef>
                <a:spcPts val="400"/>
              </a:spcBef>
              <a:spcAft>
                <a:spcPts val="400"/>
              </a:spcAft>
            </a:pPr>
            <a:endParaRPr lang="en-AU" sz="2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0"/>
            <a:ext cx="8229600" cy="1143000"/>
          </a:xfrm>
        </p:spPr>
        <p:txBody>
          <a:bodyPr>
            <a:normAutofit/>
          </a:bodyPr>
          <a:lstStyle/>
          <a:p>
            <a:r>
              <a:rPr lang="en-AU" sz="2800" b="1" dirty="0" err="1"/>
              <a:t>Các</a:t>
            </a:r>
            <a:r>
              <a:rPr lang="en-AU" sz="2800" b="1" dirty="0"/>
              <a:t> </a:t>
            </a:r>
            <a:r>
              <a:rPr lang="en-AU" sz="2800" b="1" dirty="0" err="1"/>
              <a:t>loại</a:t>
            </a:r>
            <a:r>
              <a:rPr lang="en-AU" sz="2800" b="1" dirty="0"/>
              <a:t> vi </a:t>
            </a:r>
            <a:r>
              <a:rPr lang="en-AU" sz="2800" b="1" dirty="0" err="1"/>
              <a:t>rút</a:t>
            </a:r>
            <a:r>
              <a:rPr lang="en-AU" sz="2800" b="1" dirty="0"/>
              <a:t> </a:t>
            </a:r>
            <a:r>
              <a:rPr lang="en-AU" sz="2800" b="1" dirty="0" err="1"/>
              <a:t>viêm</a:t>
            </a:r>
            <a:r>
              <a:rPr lang="en-AU" sz="2800" b="1" dirty="0"/>
              <a:t> </a:t>
            </a:r>
            <a:r>
              <a:rPr lang="en-AU" sz="2800" b="1" dirty="0" err="1"/>
              <a:t>gan</a:t>
            </a:r>
            <a:r>
              <a:rPr lang="en-AU" sz="2800" b="1" dirty="0"/>
              <a:t> A, B, C, D, E</a:t>
            </a:r>
          </a:p>
        </p:txBody>
      </p:sp>
      <p:graphicFrame>
        <p:nvGraphicFramePr>
          <p:cNvPr id="5" name="Content Placeholder 4"/>
          <p:cNvGraphicFramePr>
            <a:graphicFrameLocks noGrp="1"/>
          </p:cNvGraphicFramePr>
          <p:nvPr>
            <p:ph idx="1"/>
          </p:nvPr>
        </p:nvGraphicFramePr>
        <p:xfrm>
          <a:off x="1544472" y="1143000"/>
          <a:ext cx="9144000" cy="4768220"/>
        </p:xfrm>
        <a:graphic>
          <a:graphicData uri="http://schemas.openxmlformats.org/drawingml/2006/table">
            <a:tbl>
              <a:tblPr firstRow="1" bandRow="1">
                <a:tableStyleId>{5C22544A-7EE6-4342-B048-85BDC9FD1C3A}</a:tableStyleId>
              </a:tblPr>
              <a:tblGrid>
                <a:gridCol w="1327245">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gridCol w="1600200">
                  <a:extLst>
                    <a:ext uri="{9D8B030D-6E8A-4147-A177-3AD203B41FA5}">
                      <a16:colId xmlns:a16="http://schemas.microsoft.com/office/drawing/2014/main" val="20003"/>
                    </a:ext>
                  </a:extLst>
                </a:gridCol>
                <a:gridCol w="1752600">
                  <a:extLst>
                    <a:ext uri="{9D8B030D-6E8A-4147-A177-3AD203B41FA5}">
                      <a16:colId xmlns:a16="http://schemas.microsoft.com/office/drawing/2014/main" val="20004"/>
                    </a:ext>
                  </a:extLst>
                </a:gridCol>
                <a:gridCol w="1415955">
                  <a:extLst>
                    <a:ext uri="{9D8B030D-6E8A-4147-A177-3AD203B41FA5}">
                      <a16:colId xmlns:a16="http://schemas.microsoft.com/office/drawing/2014/main" val="20005"/>
                    </a:ext>
                  </a:extLst>
                </a:gridCol>
              </a:tblGrid>
              <a:tr h="351728">
                <a:tc>
                  <a:txBody>
                    <a:bodyPr/>
                    <a:lstStyle/>
                    <a:p>
                      <a:endParaRPr lang="en-AU" sz="1800" dirty="0"/>
                    </a:p>
                  </a:txBody>
                  <a:tcPr/>
                </a:tc>
                <a:tc>
                  <a:txBody>
                    <a:bodyPr/>
                    <a:lstStyle/>
                    <a:p>
                      <a:r>
                        <a:rPr lang="en-AU" sz="1800" dirty="0"/>
                        <a:t>VR VGA</a:t>
                      </a:r>
                    </a:p>
                  </a:txBody>
                  <a:tcPr/>
                </a:tc>
                <a:tc>
                  <a:txBody>
                    <a:bodyPr/>
                    <a:lstStyle/>
                    <a:p>
                      <a:r>
                        <a:rPr lang="en-AU" sz="1800" dirty="0"/>
                        <a:t>VR VGB</a:t>
                      </a:r>
                    </a:p>
                  </a:txBody>
                  <a:tcPr/>
                </a:tc>
                <a:tc>
                  <a:txBody>
                    <a:bodyPr/>
                    <a:lstStyle/>
                    <a:p>
                      <a:r>
                        <a:rPr lang="en-AU" sz="1800" dirty="0"/>
                        <a:t>VR VGC</a:t>
                      </a:r>
                    </a:p>
                  </a:txBody>
                  <a:tcPr/>
                </a:tc>
                <a:tc>
                  <a:txBody>
                    <a:bodyPr/>
                    <a:lstStyle/>
                    <a:p>
                      <a:r>
                        <a:rPr lang="en-AU" sz="1800" dirty="0"/>
                        <a:t>VRVGD</a:t>
                      </a:r>
                    </a:p>
                  </a:txBody>
                  <a:tcPr/>
                </a:tc>
                <a:tc>
                  <a:txBody>
                    <a:bodyPr/>
                    <a:lstStyle/>
                    <a:p>
                      <a:r>
                        <a:rPr lang="en-AU" sz="1800" dirty="0"/>
                        <a:t>VR VGE</a:t>
                      </a:r>
                    </a:p>
                  </a:txBody>
                  <a:tcPr/>
                </a:tc>
                <a:extLst>
                  <a:ext uri="{0D108BD9-81ED-4DB2-BD59-A6C34878D82A}">
                    <a16:rowId xmlns:a16="http://schemas.microsoft.com/office/drawing/2014/main" val="10000"/>
                  </a:ext>
                </a:extLst>
              </a:tr>
              <a:tr h="351728">
                <a:tc>
                  <a:txBody>
                    <a:bodyPr/>
                    <a:lstStyle/>
                    <a:p>
                      <a:r>
                        <a:rPr lang="en-AU" sz="1800" dirty="0" err="1"/>
                        <a:t>Họ</a:t>
                      </a:r>
                      <a:r>
                        <a:rPr lang="en-AU" sz="1800" baseline="0" dirty="0"/>
                        <a:t> vi </a:t>
                      </a:r>
                      <a:r>
                        <a:rPr lang="en-AU" sz="1800" baseline="0" dirty="0" err="1"/>
                        <a:t>rút</a:t>
                      </a:r>
                      <a:endParaRPr lang="en-AU" sz="1800" dirty="0"/>
                    </a:p>
                  </a:txBody>
                  <a:tcPr/>
                </a:tc>
                <a:tc>
                  <a:txBody>
                    <a:bodyPr/>
                    <a:lstStyle/>
                    <a:p>
                      <a:r>
                        <a:rPr lang="en-AU" sz="1800" dirty="0" err="1"/>
                        <a:t>Picornavirus</a:t>
                      </a:r>
                      <a:endParaRPr lang="en-AU" sz="1800" dirty="0"/>
                    </a:p>
                  </a:txBody>
                  <a:tcPr/>
                </a:tc>
                <a:tc>
                  <a:txBody>
                    <a:bodyPr/>
                    <a:lstStyle/>
                    <a:p>
                      <a:r>
                        <a:rPr lang="en-AU" sz="1800" dirty="0" err="1"/>
                        <a:t>Hepadna</a:t>
                      </a:r>
                      <a:r>
                        <a:rPr lang="en-AU" sz="1800" dirty="0"/>
                        <a:t>-virus</a:t>
                      </a:r>
                    </a:p>
                  </a:txBody>
                  <a:tcPr/>
                </a:tc>
                <a:tc>
                  <a:txBody>
                    <a:bodyPr/>
                    <a:lstStyle/>
                    <a:p>
                      <a:r>
                        <a:rPr lang="en-AU" sz="1800" dirty="0" err="1"/>
                        <a:t>Flavivirus</a:t>
                      </a:r>
                      <a:endParaRPr lang="en-AU" sz="1800" dirty="0"/>
                    </a:p>
                  </a:txBody>
                  <a:tcPr/>
                </a:tc>
                <a:tc>
                  <a:txBody>
                    <a:bodyPr/>
                    <a:lstStyle/>
                    <a:p>
                      <a:r>
                        <a:rPr lang="en-AU" sz="1800" dirty="0"/>
                        <a:t>Satellites</a:t>
                      </a:r>
                    </a:p>
                  </a:txBody>
                  <a:tcPr/>
                </a:tc>
                <a:tc>
                  <a:txBody>
                    <a:bodyPr/>
                    <a:lstStyle/>
                    <a:p>
                      <a:r>
                        <a:rPr lang="en-AU" sz="1800" dirty="0" err="1"/>
                        <a:t>Calicivirus</a:t>
                      </a:r>
                      <a:endParaRPr lang="en-AU" sz="1800" dirty="0"/>
                    </a:p>
                  </a:txBody>
                  <a:tcPr/>
                </a:tc>
                <a:extLst>
                  <a:ext uri="{0D108BD9-81ED-4DB2-BD59-A6C34878D82A}">
                    <a16:rowId xmlns:a16="http://schemas.microsoft.com/office/drawing/2014/main" val="10001"/>
                  </a:ext>
                </a:extLst>
              </a:tr>
              <a:tr h="351728">
                <a:tc>
                  <a:txBody>
                    <a:bodyPr/>
                    <a:lstStyle/>
                    <a:p>
                      <a:r>
                        <a:rPr lang="en-AU" sz="1800" b="0" dirty="0"/>
                        <a:t>Genome</a:t>
                      </a:r>
                    </a:p>
                  </a:txBody>
                  <a:tcPr/>
                </a:tc>
                <a:tc>
                  <a:txBody>
                    <a:bodyPr/>
                    <a:lstStyle/>
                    <a:p>
                      <a:r>
                        <a:rPr lang="en-AU" sz="1800" b="0" dirty="0"/>
                        <a:t>RNA</a:t>
                      </a:r>
                    </a:p>
                  </a:txBody>
                  <a:tcPr/>
                </a:tc>
                <a:tc>
                  <a:txBody>
                    <a:bodyPr/>
                    <a:lstStyle/>
                    <a:p>
                      <a:r>
                        <a:rPr lang="en-AU" sz="1800" b="0" dirty="0"/>
                        <a:t>DNA</a:t>
                      </a:r>
                    </a:p>
                  </a:txBody>
                  <a:tcPr/>
                </a:tc>
                <a:tc>
                  <a:txBody>
                    <a:bodyPr/>
                    <a:lstStyle/>
                    <a:p>
                      <a:r>
                        <a:rPr lang="en-AU" sz="1800" b="0" dirty="0"/>
                        <a:t>RNA</a:t>
                      </a:r>
                    </a:p>
                  </a:txBody>
                  <a:tcPr/>
                </a:tc>
                <a:tc>
                  <a:txBody>
                    <a:bodyPr/>
                    <a:lstStyle/>
                    <a:p>
                      <a:r>
                        <a:rPr lang="en-AU" sz="1800" b="0" dirty="0"/>
                        <a:t>RNA</a:t>
                      </a:r>
                    </a:p>
                  </a:txBody>
                  <a:tcPr/>
                </a:tc>
                <a:tc>
                  <a:txBody>
                    <a:bodyPr/>
                    <a:lstStyle/>
                    <a:p>
                      <a:r>
                        <a:rPr lang="en-AU" sz="1800" b="0" dirty="0"/>
                        <a:t>RNA</a:t>
                      </a:r>
                    </a:p>
                  </a:txBody>
                  <a:tcPr/>
                </a:tc>
                <a:extLst>
                  <a:ext uri="{0D108BD9-81ED-4DB2-BD59-A6C34878D82A}">
                    <a16:rowId xmlns:a16="http://schemas.microsoft.com/office/drawing/2014/main" val="10002"/>
                  </a:ext>
                </a:extLst>
              </a:tr>
              <a:tr h="2198298">
                <a:tc>
                  <a:txBody>
                    <a:bodyPr/>
                    <a:lstStyle/>
                    <a:p>
                      <a:r>
                        <a:rPr lang="en-AU" sz="1800" b="0" dirty="0" err="1"/>
                        <a:t>Đường</a:t>
                      </a:r>
                      <a:r>
                        <a:rPr lang="en-AU" sz="1800" b="0" baseline="0" dirty="0"/>
                        <a:t> </a:t>
                      </a:r>
                      <a:r>
                        <a:rPr lang="en-AU" sz="1800" b="0" baseline="0" dirty="0" err="1"/>
                        <a:t>lây</a:t>
                      </a:r>
                      <a:endParaRPr lang="en-AU" sz="1800" b="0" dirty="0"/>
                    </a:p>
                  </a:txBody>
                  <a:tcPr/>
                </a:tc>
                <a:tc>
                  <a:txBody>
                    <a:bodyPr/>
                    <a:lstStyle/>
                    <a:p>
                      <a:pPr eaLnBrk="1" hangingPunct="1"/>
                      <a:r>
                        <a:rPr lang="en-US" altLang="zh-CN" sz="1800" b="0" dirty="0" err="1">
                          <a:solidFill>
                            <a:srgbClr val="7030A0"/>
                          </a:solidFill>
                          <a:latin typeface="Calibri" panose="020F0502020204030204" pitchFamily="34" charset="0"/>
                          <a:ea typeface="幼圆"/>
                          <a:cs typeface="Calibri" panose="020F0502020204030204" pitchFamily="34" charset="0"/>
                        </a:rPr>
                        <a:t>Thức</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ăn</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hoặc</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nước</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uống</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nhiễm</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khuẩn</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va</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tiếp</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xúc</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trực</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tiếp</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với</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người</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bệnh</a:t>
                      </a:r>
                      <a:endParaRPr lang="en-US" altLang="en-US" sz="1800" b="0" dirty="0">
                        <a:solidFill>
                          <a:srgbClr val="FF0000"/>
                        </a:solidFill>
                        <a:latin typeface="Calibri" panose="020F0502020204030204" pitchFamily="34" charset="0"/>
                        <a:ea typeface="幼圆"/>
                        <a:cs typeface="Calibri" panose="020F0502020204030204" pitchFamily="34" charset="0"/>
                      </a:endParaRPr>
                    </a:p>
                  </a:txBody>
                  <a:tcPr/>
                </a:tc>
                <a:tc>
                  <a:txBody>
                    <a:bodyPr/>
                    <a:lstStyle/>
                    <a:p>
                      <a:pPr>
                        <a:defRPr/>
                      </a:pPr>
                      <a:r>
                        <a:rPr lang="pt-BR" altLang="zh-CN" sz="1800" b="1" dirty="0">
                          <a:solidFill>
                            <a:schemeClr val="tx2">
                              <a:lumMod val="75000"/>
                            </a:schemeClr>
                          </a:solidFill>
                          <a:latin typeface="Calibri" panose="020F0502020204030204" pitchFamily="34" charset="0"/>
                          <a:ea typeface="幼圆"/>
                          <a:cs typeface="Calibri" panose="020F0502020204030204" pitchFamily="34" charset="0"/>
                        </a:rPr>
                        <a:t>Khi sinh, Đường máu và Quan hệ tình dục không bảo vệ. Lây từ mẹ sang con là đường lây</a:t>
                      </a:r>
                      <a:r>
                        <a:rPr lang="en-US" altLang="zh-CN" sz="1800" b="1" dirty="0">
                          <a:solidFill>
                            <a:schemeClr val="tx2">
                              <a:lumMod val="75000"/>
                            </a:schemeClr>
                          </a:solidFill>
                          <a:latin typeface="Calibri" panose="020F0502020204030204" pitchFamily="34" charset="0"/>
                          <a:ea typeface="幼圆"/>
                          <a:cs typeface="Calibri" panose="020F0502020204030204" pitchFamily="34" charset="0"/>
                        </a:rPr>
                        <a:t> </a:t>
                      </a:r>
                      <a:r>
                        <a:rPr lang="en-US" altLang="zh-CN" sz="1800" b="1" dirty="0" err="1">
                          <a:solidFill>
                            <a:schemeClr val="tx2">
                              <a:lumMod val="75000"/>
                            </a:schemeClr>
                          </a:solidFill>
                          <a:latin typeface="Calibri" panose="020F0502020204030204" pitchFamily="34" charset="0"/>
                          <a:ea typeface="幼圆"/>
                          <a:cs typeface="Calibri" panose="020F0502020204030204" pitchFamily="34" charset="0"/>
                        </a:rPr>
                        <a:t>phổ</a:t>
                      </a:r>
                      <a:r>
                        <a:rPr lang="en-US" altLang="zh-CN" sz="1800" b="1" dirty="0">
                          <a:solidFill>
                            <a:schemeClr val="tx2">
                              <a:lumMod val="75000"/>
                            </a:schemeClr>
                          </a:solidFill>
                          <a:latin typeface="Calibri" panose="020F0502020204030204" pitchFamily="34" charset="0"/>
                          <a:ea typeface="幼圆"/>
                          <a:cs typeface="Calibri" panose="020F0502020204030204" pitchFamily="34" charset="0"/>
                        </a:rPr>
                        <a:t> </a:t>
                      </a:r>
                      <a:r>
                        <a:rPr lang="en-US" altLang="zh-CN" sz="1800" b="1" dirty="0" err="1">
                          <a:solidFill>
                            <a:schemeClr val="tx2">
                              <a:lumMod val="75000"/>
                            </a:schemeClr>
                          </a:solidFill>
                          <a:latin typeface="Calibri" panose="020F0502020204030204" pitchFamily="34" charset="0"/>
                          <a:ea typeface="幼圆"/>
                          <a:cs typeface="Calibri" panose="020F0502020204030204" pitchFamily="34" charset="0"/>
                        </a:rPr>
                        <a:t>biến</a:t>
                      </a:r>
                      <a:r>
                        <a:rPr lang="en-US" altLang="zh-CN" sz="1800" b="1" dirty="0">
                          <a:solidFill>
                            <a:schemeClr val="tx2">
                              <a:lumMod val="75000"/>
                            </a:schemeClr>
                          </a:solidFill>
                          <a:latin typeface="Calibri" panose="020F0502020204030204" pitchFamily="34" charset="0"/>
                          <a:ea typeface="幼圆"/>
                          <a:cs typeface="Calibri" panose="020F0502020204030204" pitchFamily="34" charset="0"/>
                        </a:rPr>
                        <a:t> </a:t>
                      </a:r>
                      <a:r>
                        <a:rPr lang="en-US" altLang="zh-CN" sz="1800" b="1" dirty="0" err="1">
                          <a:solidFill>
                            <a:schemeClr val="tx2">
                              <a:lumMod val="75000"/>
                            </a:schemeClr>
                          </a:solidFill>
                          <a:latin typeface="Calibri" panose="020F0502020204030204" pitchFamily="34" charset="0"/>
                          <a:ea typeface="幼圆"/>
                          <a:cs typeface="Calibri" panose="020F0502020204030204" pitchFamily="34" charset="0"/>
                        </a:rPr>
                        <a:t>nhất</a:t>
                      </a:r>
                      <a:r>
                        <a:rPr lang="en-US" altLang="zh-CN" sz="1800" b="1" dirty="0">
                          <a:solidFill>
                            <a:schemeClr val="tx2">
                              <a:lumMod val="75000"/>
                            </a:schemeClr>
                          </a:solidFill>
                          <a:latin typeface="Calibri" panose="020F0502020204030204" pitchFamily="34" charset="0"/>
                          <a:ea typeface="幼圆"/>
                          <a:cs typeface="Calibri" panose="020F0502020204030204" pitchFamily="34" charset="0"/>
                        </a:rPr>
                        <a:t> </a:t>
                      </a:r>
                      <a:endParaRPr lang="en-US" sz="1800" b="1" dirty="0">
                        <a:solidFill>
                          <a:schemeClr val="tx2">
                            <a:lumMod val="75000"/>
                          </a:schemeClr>
                        </a:solidFill>
                        <a:latin typeface="Calibri" panose="020F0502020204030204" pitchFamily="34" charset="0"/>
                        <a:ea typeface="幼圆"/>
                        <a:cs typeface="Calibri" panose="020F0502020204030204" pitchFamily="34" charset="0"/>
                      </a:endParaRPr>
                    </a:p>
                  </a:txBody>
                  <a:tcPr/>
                </a:tc>
                <a:tc>
                  <a:txBody>
                    <a:bodyPr/>
                    <a:lstStyle/>
                    <a:p>
                      <a:pPr>
                        <a:defRPr/>
                      </a:pPr>
                      <a:r>
                        <a:rPr lang="pt-BR" altLang="zh-CN" sz="1800" b="1" dirty="0">
                          <a:solidFill>
                            <a:schemeClr val="tx2">
                              <a:lumMod val="75000"/>
                            </a:schemeClr>
                          </a:solidFill>
                          <a:latin typeface="Calibri" panose="020F0502020204030204" pitchFamily="34" charset="0"/>
                          <a:ea typeface="幼圆"/>
                          <a:cs typeface="Calibri" panose="020F0502020204030204" pitchFamily="34" charset="0"/>
                        </a:rPr>
                        <a:t>Khi sinh, Đường máu và Quan hệ tình dục không bảo vệ. Lây qua đường máu là đường lây</a:t>
                      </a:r>
                      <a:r>
                        <a:rPr lang="en-US" altLang="zh-CN" sz="1800" b="1" dirty="0">
                          <a:solidFill>
                            <a:schemeClr val="tx2">
                              <a:lumMod val="75000"/>
                            </a:schemeClr>
                          </a:solidFill>
                          <a:latin typeface="Calibri" panose="020F0502020204030204" pitchFamily="34" charset="0"/>
                          <a:ea typeface="幼圆"/>
                          <a:cs typeface="Calibri" panose="020F0502020204030204" pitchFamily="34" charset="0"/>
                        </a:rPr>
                        <a:t> </a:t>
                      </a:r>
                      <a:r>
                        <a:rPr lang="en-US" altLang="zh-CN" sz="1800" b="1" dirty="0" err="1">
                          <a:solidFill>
                            <a:schemeClr val="tx2">
                              <a:lumMod val="75000"/>
                            </a:schemeClr>
                          </a:solidFill>
                          <a:latin typeface="Calibri" panose="020F0502020204030204" pitchFamily="34" charset="0"/>
                          <a:ea typeface="幼圆"/>
                          <a:cs typeface="Calibri" panose="020F0502020204030204" pitchFamily="34" charset="0"/>
                        </a:rPr>
                        <a:t>phổ</a:t>
                      </a:r>
                      <a:r>
                        <a:rPr lang="en-US" altLang="zh-CN" sz="1800" b="1" dirty="0">
                          <a:solidFill>
                            <a:schemeClr val="tx2">
                              <a:lumMod val="75000"/>
                            </a:schemeClr>
                          </a:solidFill>
                          <a:latin typeface="Calibri" panose="020F0502020204030204" pitchFamily="34" charset="0"/>
                          <a:ea typeface="幼圆"/>
                          <a:cs typeface="Calibri" panose="020F0502020204030204" pitchFamily="34" charset="0"/>
                        </a:rPr>
                        <a:t> </a:t>
                      </a:r>
                      <a:r>
                        <a:rPr lang="en-US" altLang="zh-CN" sz="1800" b="1" dirty="0" err="1">
                          <a:solidFill>
                            <a:schemeClr val="tx2">
                              <a:lumMod val="75000"/>
                            </a:schemeClr>
                          </a:solidFill>
                          <a:latin typeface="Calibri" panose="020F0502020204030204" pitchFamily="34" charset="0"/>
                          <a:ea typeface="幼圆"/>
                          <a:cs typeface="Calibri" panose="020F0502020204030204" pitchFamily="34" charset="0"/>
                        </a:rPr>
                        <a:t>biến</a:t>
                      </a:r>
                      <a:r>
                        <a:rPr lang="en-US" altLang="zh-CN" sz="1800" b="1" dirty="0">
                          <a:solidFill>
                            <a:schemeClr val="tx2">
                              <a:lumMod val="75000"/>
                            </a:schemeClr>
                          </a:solidFill>
                          <a:latin typeface="Calibri" panose="020F0502020204030204" pitchFamily="34" charset="0"/>
                          <a:ea typeface="幼圆"/>
                          <a:cs typeface="Calibri" panose="020F0502020204030204" pitchFamily="34" charset="0"/>
                        </a:rPr>
                        <a:t> </a:t>
                      </a:r>
                      <a:r>
                        <a:rPr lang="en-US" altLang="zh-CN" sz="1800" b="1" dirty="0" err="1">
                          <a:solidFill>
                            <a:schemeClr val="tx2">
                              <a:lumMod val="75000"/>
                            </a:schemeClr>
                          </a:solidFill>
                          <a:latin typeface="Calibri" panose="020F0502020204030204" pitchFamily="34" charset="0"/>
                          <a:ea typeface="幼圆"/>
                          <a:cs typeface="Calibri" panose="020F0502020204030204" pitchFamily="34" charset="0"/>
                        </a:rPr>
                        <a:t>nhất</a:t>
                      </a:r>
                      <a:r>
                        <a:rPr lang="en-US" altLang="zh-CN" sz="1800" b="1" dirty="0">
                          <a:solidFill>
                            <a:schemeClr val="tx2">
                              <a:lumMod val="75000"/>
                            </a:schemeClr>
                          </a:solidFill>
                          <a:latin typeface="Calibri" panose="020F0502020204030204" pitchFamily="34" charset="0"/>
                          <a:ea typeface="幼圆"/>
                          <a:cs typeface="Calibri" panose="020F0502020204030204" pitchFamily="34" charset="0"/>
                        </a:rPr>
                        <a:t> </a:t>
                      </a:r>
                      <a:endParaRPr lang="en-US" sz="1800" b="1" dirty="0">
                        <a:solidFill>
                          <a:schemeClr val="tx2">
                            <a:lumMod val="75000"/>
                          </a:schemeClr>
                        </a:solidFill>
                        <a:latin typeface="Calibri" panose="020F0502020204030204" pitchFamily="34" charset="0"/>
                        <a:ea typeface="幼圆"/>
                        <a:cs typeface="Calibri" panose="020F0502020204030204" pitchFamily="34" charset="0"/>
                      </a:endParaRPr>
                    </a:p>
                  </a:txBody>
                  <a:tcPr/>
                </a:tc>
                <a:tc>
                  <a:txBody>
                    <a:bodyPr/>
                    <a:lstStyle/>
                    <a:p>
                      <a:pPr>
                        <a:defRPr/>
                      </a:pPr>
                      <a:r>
                        <a:rPr lang="pt-BR" altLang="zh-CN" sz="1800" b="0" dirty="0">
                          <a:solidFill>
                            <a:schemeClr val="tx2">
                              <a:lumMod val="75000"/>
                            </a:schemeClr>
                          </a:solidFill>
                          <a:latin typeface="Calibri" panose="020F0502020204030204" pitchFamily="34" charset="0"/>
                          <a:ea typeface="幼圆"/>
                          <a:cs typeface="Calibri" panose="020F0502020204030204" pitchFamily="34" charset="0"/>
                        </a:rPr>
                        <a:t>Khi sinh, Đường máu và Quan hệ tình dục không bảo vệ. </a:t>
                      </a:r>
                      <a:r>
                        <a:rPr lang="pt-BR" sz="1800" b="0" dirty="0">
                          <a:solidFill>
                            <a:schemeClr val="tx2">
                              <a:lumMod val="75000"/>
                            </a:schemeClr>
                          </a:solidFill>
                          <a:latin typeface="Calibri" panose="020F0502020204030204" pitchFamily="34" charset="0"/>
                          <a:ea typeface="幼圆"/>
                          <a:cs typeface="Calibri" panose="020F0502020204030204" pitchFamily="34" charset="0"/>
                        </a:rPr>
                        <a:t>Bệnh nhân chỉ mắc viêm gan D khi đã  mắc viêm gan B</a:t>
                      </a:r>
                      <a:endParaRPr lang="pt-BR" altLang="zh-CN" sz="1800" b="0" dirty="0">
                        <a:solidFill>
                          <a:schemeClr val="tx2">
                            <a:lumMod val="75000"/>
                          </a:schemeClr>
                        </a:solidFill>
                        <a:latin typeface="Calibri" panose="020F0502020204030204" pitchFamily="34" charset="0"/>
                        <a:ea typeface="幼圆"/>
                        <a:cs typeface="Calibri" panose="020F0502020204030204" pitchFamily="34" charset="0"/>
                      </a:endParaRPr>
                    </a:p>
                  </a:txBody>
                  <a:tcPr/>
                </a:tc>
                <a:tc>
                  <a:txBody>
                    <a:bodyPr/>
                    <a:lstStyle/>
                    <a:p>
                      <a:pPr eaLnBrk="1" hangingPunct="1"/>
                      <a:r>
                        <a:rPr lang="en-US" altLang="zh-CN" sz="1800" b="0" dirty="0" err="1">
                          <a:solidFill>
                            <a:srgbClr val="7030A0"/>
                          </a:solidFill>
                          <a:latin typeface="Calibri" panose="020F0502020204030204" pitchFamily="34" charset="0"/>
                          <a:ea typeface="幼圆"/>
                          <a:cs typeface="Calibri" panose="020F0502020204030204" pitchFamily="34" charset="0"/>
                        </a:rPr>
                        <a:t>Thức</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ăn</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hoặc</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nước</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uống</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nhiễm</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khuẩn</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va</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tiếp</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xúc</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trực</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tiếp</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với</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người</a:t>
                      </a:r>
                      <a:r>
                        <a:rPr lang="en-US" altLang="zh-CN" sz="1800" b="0" dirty="0">
                          <a:solidFill>
                            <a:srgbClr val="7030A0"/>
                          </a:solidFill>
                          <a:latin typeface="Calibri" panose="020F0502020204030204" pitchFamily="34" charset="0"/>
                          <a:ea typeface="幼圆"/>
                          <a:cs typeface="Calibri" panose="020F0502020204030204" pitchFamily="34" charset="0"/>
                        </a:rPr>
                        <a:t> </a:t>
                      </a:r>
                      <a:r>
                        <a:rPr lang="en-US" altLang="zh-CN" sz="1800" b="0" dirty="0" err="1">
                          <a:solidFill>
                            <a:srgbClr val="7030A0"/>
                          </a:solidFill>
                          <a:latin typeface="Calibri" panose="020F0502020204030204" pitchFamily="34" charset="0"/>
                          <a:ea typeface="幼圆"/>
                          <a:cs typeface="Calibri" panose="020F0502020204030204" pitchFamily="34" charset="0"/>
                        </a:rPr>
                        <a:t>bệnh</a:t>
                      </a:r>
                      <a:endParaRPr lang="en-US" altLang="en-US" sz="1800" b="0" dirty="0">
                        <a:solidFill>
                          <a:srgbClr val="FF0000"/>
                        </a:solidFill>
                        <a:latin typeface="Calibri" panose="020F0502020204030204" pitchFamily="34" charset="0"/>
                        <a:ea typeface="幼圆"/>
                        <a:cs typeface="Calibri" panose="020F0502020204030204" pitchFamily="34" charset="0"/>
                      </a:endParaRPr>
                    </a:p>
                  </a:txBody>
                  <a:tcPr/>
                </a:tc>
                <a:extLst>
                  <a:ext uri="{0D108BD9-81ED-4DB2-BD59-A6C34878D82A}">
                    <a16:rowId xmlns:a16="http://schemas.microsoft.com/office/drawing/2014/main" val="10003"/>
                  </a:ext>
                </a:extLst>
              </a:tr>
              <a:tr h="351728">
                <a:tc>
                  <a:txBody>
                    <a:bodyPr/>
                    <a:lstStyle/>
                    <a:p>
                      <a:r>
                        <a:rPr lang="en-AU" sz="1800" dirty="0"/>
                        <a:t>Ủ</a:t>
                      </a:r>
                      <a:r>
                        <a:rPr lang="en-AU" sz="1800" baseline="0" dirty="0"/>
                        <a:t> </a:t>
                      </a:r>
                      <a:r>
                        <a:rPr lang="en-AU" sz="1800" baseline="0" dirty="0" err="1"/>
                        <a:t>bệnh</a:t>
                      </a:r>
                      <a:r>
                        <a:rPr lang="en-AU" sz="1800" baseline="0" dirty="0"/>
                        <a:t> </a:t>
                      </a:r>
                      <a:r>
                        <a:rPr lang="en-AU" sz="1200" baseline="0" dirty="0"/>
                        <a:t>(</a:t>
                      </a:r>
                      <a:r>
                        <a:rPr lang="en-AU" sz="1200" baseline="0" dirty="0" err="1"/>
                        <a:t>ngày</a:t>
                      </a:r>
                      <a:r>
                        <a:rPr lang="en-AU" sz="1200" baseline="0" dirty="0"/>
                        <a:t>)</a:t>
                      </a:r>
                      <a:endParaRPr lang="en-AU" sz="1200" dirty="0"/>
                    </a:p>
                  </a:txBody>
                  <a:tcPr/>
                </a:tc>
                <a:tc>
                  <a:txBody>
                    <a:bodyPr/>
                    <a:lstStyle/>
                    <a:p>
                      <a:r>
                        <a:rPr lang="en-AU" sz="1800" dirty="0"/>
                        <a:t>15-45</a:t>
                      </a:r>
                    </a:p>
                  </a:txBody>
                  <a:tcPr/>
                </a:tc>
                <a:tc>
                  <a:txBody>
                    <a:bodyPr/>
                    <a:lstStyle/>
                    <a:p>
                      <a:r>
                        <a:rPr lang="en-AU" sz="1800" dirty="0"/>
                        <a:t>40-120</a:t>
                      </a:r>
                    </a:p>
                  </a:txBody>
                  <a:tcPr/>
                </a:tc>
                <a:tc>
                  <a:txBody>
                    <a:bodyPr/>
                    <a:lstStyle/>
                    <a:p>
                      <a:r>
                        <a:rPr lang="en-AU" sz="1800" dirty="0"/>
                        <a:t>15-50</a:t>
                      </a:r>
                    </a:p>
                  </a:txBody>
                  <a:tcPr/>
                </a:tc>
                <a:tc>
                  <a:txBody>
                    <a:bodyPr/>
                    <a:lstStyle/>
                    <a:p>
                      <a:r>
                        <a:rPr lang="en-AU" sz="1800" dirty="0"/>
                        <a:t>25-75</a:t>
                      </a:r>
                    </a:p>
                  </a:txBody>
                  <a:tcPr/>
                </a:tc>
                <a:tc>
                  <a:txBody>
                    <a:bodyPr/>
                    <a:lstStyle/>
                    <a:p>
                      <a:r>
                        <a:rPr lang="en-AU" sz="1800" dirty="0"/>
                        <a:t>20-80</a:t>
                      </a:r>
                    </a:p>
                  </a:txBody>
                  <a:tcPr/>
                </a:tc>
                <a:extLst>
                  <a:ext uri="{0D108BD9-81ED-4DB2-BD59-A6C34878D82A}">
                    <a16:rowId xmlns:a16="http://schemas.microsoft.com/office/drawing/2014/main" val="10004"/>
                  </a:ext>
                </a:extLst>
              </a:tr>
              <a:tr h="509590">
                <a:tc>
                  <a:txBody>
                    <a:bodyPr/>
                    <a:lstStyle/>
                    <a:p>
                      <a:r>
                        <a:rPr lang="en-AU" sz="1800" dirty="0" err="1"/>
                        <a:t>Mạn</a:t>
                      </a:r>
                      <a:r>
                        <a:rPr lang="en-AU" sz="1800" baseline="0" dirty="0"/>
                        <a:t> </a:t>
                      </a:r>
                      <a:r>
                        <a:rPr lang="en-AU" sz="1800" baseline="0" dirty="0" err="1"/>
                        <a:t>tính</a:t>
                      </a:r>
                      <a:endParaRPr lang="en-AU" sz="1800" dirty="0"/>
                    </a:p>
                  </a:txBody>
                  <a:tcPr/>
                </a:tc>
                <a:tc>
                  <a:txBody>
                    <a:bodyPr/>
                    <a:lstStyle/>
                    <a:p>
                      <a:r>
                        <a:rPr lang="en-AU" sz="1800" dirty="0" err="1"/>
                        <a:t>Không</a:t>
                      </a:r>
                      <a:endParaRPr lang="en-AU" sz="1800" dirty="0"/>
                    </a:p>
                  </a:txBody>
                  <a:tcPr/>
                </a:tc>
                <a:tc>
                  <a:txBody>
                    <a:bodyPr/>
                    <a:lstStyle/>
                    <a:p>
                      <a:r>
                        <a:rPr lang="en-AU" sz="1800" dirty="0" err="1"/>
                        <a:t>Có</a:t>
                      </a:r>
                      <a:endParaRPr lang="en-AU" sz="1800" dirty="0"/>
                    </a:p>
                  </a:txBody>
                  <a:tcPr/>
                </a:tc>
                <a:tc>
                  <a:txBody>
                    <a:bodyPr/>
                    <a:lstStyle/>
                    <a:p>
                      <a:r>
                        <a:rPr lang="en-AU" sz="1800" dirty="0" err="1"/>
                        <a:t>Có</a:t>
                      </a:r>
                      <a:endParaRPr lang="en-AU" sz="1800" dirty="0"/>
                    </a:p>
                  </a:txBody>
                  <a:tcPr/>
                </a:tc>
                <a:tc>
                  <a:txBody>
                    <a:bodyPr/>
                    <a:lstStyle/>
                    <a:p>
                      <a:r>
                        <a:rPr lang="en-AU" sz="1800" dirty="0" err="1"/>
                        <a:t>Có</a:t>
                      </a:r>
                      <a:endParaRPr lang="en-AU" sz="1800" dirty="0"/>
                    </a:p>
                  </a:txBody>
                  <a:tcPr/>
                </a:tc>
                <a:tc>
                  <a:txBody>
                    <a:bodyPr/>
                    <a:lstStyle/>
                    <a:p>
                      <a:r>
                        <a:rPr lang="en-AU" sz="1800" dirty="0" err="1"/>
                        <a:t>Không</a:t>
                      </a:r>
                      <a:endParaRPr lang="en-AU" sz="1800" dirty="0"/>
                    </a:p>
                  </a:txBody>
                  <a:tcPr/>
                </a:tc>
                <a:extLst>
                  <a:ext uri="{0D108BD9-81ED-4DB2-BD59-A6C34878D82A}">
                    <a16:rowId xmlns:a16="http://schemas.microsoft.com/office/drawing/2014/main" val="10005"/>
                  </a:ext>
                </a:extLst>
              </a:tr>
              <a:tr h="509590">
                <a:tc>
                  <a:txBody>
                    <a:bodyPr/>
                    <a:lstStyle/>
                    <a:p>
                      <a:r>
                        <a:rPr lang="en-AU" sz="1800" dirty="0"/>
                        <a:t>Vaccine</a:t>
                      </a:r>
                    </a:p>
                  </a:txBody>
                  <a:tcPr/>
                </a:tc>
                <a:tc>
                  <a:txBody>
                    <a:bodyPr/>
                    <a:lstStyle/>
                    <a:p>
                      <a:r>
                        <a:rPr lang="en-AU" sz="1800" dirty="0" err="1"/>
                        <a:t>Có</a:t>
                      </a:r>
                      <a:endParaRPr lang="en-AU" sz="1800" dirty="0"/>
                    </a:p>
                  </a:txBody>
                  <a:tcPr/>
                </a:tc>
                <a:tc>
                  <a:txBody>
                    <a:bodyPr/>
                    <a:lstStyle/>
                    <a:p>
                      <a:r>
                        <a:rPr lang="en-AU" sz="1800" dirty="0" err="1"/>
                        <a:t>Có</a:t>
                      </a:r>
                      <a:endParaRPr lang="en-AU" sz="1800" dirty="0"/>
                    </a:p>
                  </a:txBody>
                  <a:tcPr/>
                </a:tc>
                <a:tc>
                  <a:txBody>
                    <a:bodyPr/>
                    <a:lstStyle/>
                    <a:p>
                      <a:r>
                        <a:rPr lang="en-AU" sz="1800" dirty="0" err="1"/>
                        <a:t>Chưa</a:t>
                      </a:r>
                      <a:r>
                        <a:rPr lang="en-AU" sz="1800" baseline="0" dirty="0"/>
                        <a:t> </a:t>
                      </a:r>
                      <a:r>
                        <a:rPr lang="en-AU" sz="1800" baseline="0" dirty="0" err="1"/>
                        <a:t>có</a:t>
                      </a:r>
                      <a:endParaRPr lang="en-AU" sz="1800" dirty="0"/>
                    </a:p>
                  </a:txBody>
                  <a:tcPr/>
                </a:tc>
                <a:tc>
                  <a:txBody>
                    <a:bodyPr/>
                    <a:lstStyle/>
                    <a:p>
                      <a:r>
                        <a:rPr lang="en-AU" sz="1800" dirty="0" err="1"/>
                        <a:t>Chưa</a:t>
                      </a:r>
                      <a:r>
                        <a:rPr lang="en-AU" sz="1800" dirty="0"/>
                        <a:t> </a:t>
                      </a:r>
                      <a:r>
                        <a:rPr lang="en-AU" sz="1800" dirty="0" err="1"/>
                        <a:t>có</a:t>
                      </a:r>
                      <a:endParaRPr lang="en-AU" sz="1800" dirty="0"/>
                    </a:p>
                  </a:txBody>
                  <a:tcPr/>
                </a:tc>
                <a:tc>
                  <a:txBody>
                    <a:bodyPr/>
                    <a:lstStyle/>
                    <a:p>
                      <a:r>
                        <a:rPr lang="en-AU" sz="1800" dirty="0" err="1"/>
                        <a:t>Chưa</a:t>
                      </a:r>
                      <a:r>
                        <a:rPr lang="en-AU" sz="1800" baseline="0" dirty="0"/>
                        <a:t> </a:t>
                      </a:r>
                      <a:r>
                        <a:rPr lang="en-AU" sz="1800" baseline="0"/>
                        <a:t>có</a:t>
                      </a:r>
                      <a:endParaRPr lang="en-AU" sz="1800" dirty="0"/>
                    </a:p>
                  </a:txBody>
                  <a:tcPr/>
                </a:tc>
                <a:extLst>
                  <a:ext uri="{0D108BD9-81ED-4DB2-BD59-A6C34878D82A}">
                    <a16:rowId xmlns:a16="http://schemas.microsoft.com/office/drawing/2014/main" val="10006"/>
                  </a:ext>
                </a:extLst>
              </a:tr>
            </a:tbl>
          </a:graphicData>
        </a:graphic>
      </p:graphicFrame>
      <p:sp>
        <p:nvSpPr>
          <p:cNvPr id="6" name="TextBox 5"/>
          <p:cNvSpPr txBox="1"/>
          <p:nvPr/>
        </p:nvSpPr>
        <p:spPr>
          <a:xfrm>
            <a:off x="1544472" y="6096000"/>
            <a:ext cx="9144000" cy="707886"/>
          </a:xfrm>
          <a:prstGeom prst="rect">
            <a:avLst/>
          </a:prstGeom>
          <a:solidFill>
            <a:schemeClr val="accent2"/>
          </a:solidFill>
        </p:spPr>
        <p:txBody>
          <a:bodyPr wrap="square" rtlCol="0">
            <a:spAutoFit/>
          </a:bodyPr>
          <a:lstStyle/>
          <a:p>
            <a:pPr algn="ctr"/>
            <a:r>
              <a:rPr lang="en-AU" sz="2000" dirty="0" err="1">
                <a:solidFill>
                  <a:schemeClr val="bg1"/>
                </a:solidFill>
              </a:rPr>
              <a:t>Nhiễm</a:t>
            </a:r>
            <a:r>
              <a:rPr lang="en-AU" sz="2000" dirty="0">
                <a:solidFill>
                  <a:schemeClr val="bg1"/>
                </a:solidFill>
              </a:rPr>
              <a:t> HBV, HCV </a:t>
            </a:r>
            <a:r>
              <a:rPr lang="en-AU" sz="2000" dirty="0" err="1">
                <a:solidFill>
                  <a:schemeClr val="bg1"/>
                </a:solidFill>
              </a:rPr>
              <a:t>là</a:t>
            </a:r>
            <a:r>
              <a:rPr lang="en-AU" sz="2000" dirty="0">
                <a:solidFill>
                  <a:schemeClr val="bg1"/>
                </a:solidFill>
              </a:rPr>
              <a:t> </a:t>
            </a:r>
            <a:r>
              <a:rPr lang="en-AU" sz="2000" dirty="0" err="1">
                <a:solidFill>
                  <a:schemeClr val="bg1"/>
                </a:solidFill>
              </a:rPr>
              <a:t>vấn</a:t>
            </a:r>
            <a:r>
              <a:rPr lang="en-AU" sz="2000" dirty="0">
                <a:solidFill>
                  <a:schemeClr val="bg1"/>
                </a:solidFill>
              </a:rPr>
              <a:t> </a:t>
            </a:r>
            <a:r>
              <a:rPr lang="en-AU" sz="2000" dirty="0" err="1">
                <a:solidFill>
                  <a:schemeClr val="bg1"/>
                </a:solidFill>
              </a:rPr>
              <a:t>đề</a:t>
            </a:r>
            <a:r>
              <a:rPr lang="en-AU" sz="2000" dirty="0">
                <a:solidFill>
                  <a:schemeClr val="bg1"/>
                </a:solidFill>
              </a:rPr>
              <a:t>  y </a:t>
            </a:r>
            <a:r>
              <a:rPr lang="en-AU" sz="2000" dirty="0" err="1">
                <a:solidFill>
                  <a:schemeClr val="bg1"/>
                </a:solidFill>
              </a:rPr>
              <a:t>tế</a:t>
            </a:r>
            <a:r>
              <a:rPr lang="en-AU" sz="2000" dirty="0">
                <a:solidFill>
                  <a:schemeClr val="bg1"/>
                </a:solidFill>
              </a:rPr>
              <a:t> </a:t>
            </a:r>
            <a:r>
              <a:rPr lang="en-AU" sz="2000" dirty="0" err="1">
                <a:solidFill>
                  <a:schemeClr val="bg1"/>
                </a:solidFill>
              </a:rPr>
              <a:t>quan</a:t>
            </a:r>
            <a:r>
              <a:rPr lang="en-AU" sz="2000" dirty="0">
                <a:solidFill>
                  <a:schemeClr val="bg1"/>
                </a:solidFill>
              </a:rPr>
              <a:t> </a:t>
            </a:r>
            <a:r>
              <a:rPr lang="en-AU" sz="2000" dirty="0" err="1">
                <a:solidFill>
                  <a:schemeClr val="bg1"/>
                </a:solidFill>
              </a:rPr>
              <a:t>trọng</a:t>
            </a:r>
            <a:r>
              <a:rPr lang="en-AU" sz="2000" dirty="0">
                <a:solidFill>
                  <a:schemeClr val="bg1"/>
                </a:solidFill>
              </a:rPr>
              <a:t> do HBV, HCV </a:t>
            </a:r>
            <a:r>
              <a:rPr lang="en-AU" sz="2000" dirty="0" err="1">
                <a:solidFill>
                  <a:schemeClr val="bg1"/>
                </a:solidFill>
              </a:rPr>
              <a:t>là</a:t>
            </a:r>
            <a:r>
              <a:rPr lang="en-AU" sz="2000" dirty="0">
                <a:solidFill>
                  <a:schemeClr val="bg1"/>
                </a:solidFill>
              </a:rPr>
              <a:t> </a:t>
            </a:r>
            <a:r>
              <a:rPr lang="en-AU" sz="2000" dirty="0" err="1">
                <a:solidFill>
                  <a:schemeClr val="bg1"/>
                </a:solidFill>
              </a:rPr>
              <a:t>nguyên</a:t>
            </a:r>
            <a:r>
              <a:rPr lang="en-AU" sz="2000" dirty="0">
                <a:solidFill>
                  <a:schemeClr val="bg1"/>
                </a:solidFill>
              </a:rPr>
              <a:t> </a:t>
            </a:r>
            <a:r>
              <a:rPr lang="en-AU" sz="2000" dirty="0" err="1">
                <a:solidFill>
                  <a:schemeClr val="bg1"/>
                </a:solidFill>
              </a:rPr>
              <a:t>nhân</a:t>
            </a:r>
            <a:r>
              <a:rPr lang="en-AU" sz="2000" dirty="0">
                <a:solidFill>
                  <a:schemeClr val="bg1"/>
                </a:solidFill>
              </a:rPr>
              <a:t> </a:t>
            </a:r>
            <a:r>
              <a:rPr lang="en-AU" sz="2000" dirty="0" err="1">
                <a:solidFill>
                  <a:schemeClr val="bg1"/>
                </a:solidFill>
              </a:rPr>
              <a:t>chính</a:t>
            </a:r>
            <a:r>
              <a:rPr lang="en-AU" sz="2000" dirty="0">
                <a:solidFill>
                  <a:schemeClr val="bg1"/>
                </a:solidFill>
              </a:rPr>
              <a:t> </a:t>
            </a:r>
            <a:r>
              <a:rPr lang="en-AU" sz="2000" dirty="0" err="1">
                <a:solidFill>
                  <a:schemeClr val="bg1"/>
                </a:solidFill>
              </a:rPr>
              <a:t>gây</a:t>
            </a:r>
            <a:r>
              <a:rPr lang="en-AU" sz="2000" dirty="0">
                <a:solidFill>
                  <a:schemeClr val="bg1"/>
                </a:solidFill>
              </a:rPr>
              <a:t> </a:t>
            </a:r>
            <a:r>
              <a:rPr lang="en-AU" sz="2000" dirty="0" err="1">
                <a:solidFill>
                  <a:schemeClr val="bg1"/>
                </a:solidFill>
              </a:rPr>
              <a:t>bệnh</a:t>
            </a:r>
            <a:r>
              <a:rPr lang="en-AU" sz="2000" dirty="0">
                <a:solidFill>
                  <a:schemeClr val="bg1"/>
                </a:solidFill>
              </a:rPr>
              <a:t> </a:t>
            </a:r>
            <a:r>
              <a:rPr lang="en-AU" sz="2000" dirty="0" err="1">
                <a:solidFill>
                  <a:schemeClr val="bg1"/>
                </a:solidFill>
              </a:rPr>
              <a:t>gan</a:t>
            </a:r>
            <a:r>
              <a:rPr lang="en-AU" sz="2000" dirty="0">
                <a:solidFill>
                  <a:schemeClr val="bg1"/>
                </a:solidFill>
              </a:rPr>
              <a:t> </a:t>
            </a:r>
            <a:r>
              <a:rPr lang="en-AU" sz="2000" dirty="0" err="1">
                <a:solidFill>
                  <a:schemeClr val="bg1"/>
                </a:solidFill>
              </a:rPr>
              <a:t>mạn</a:t>
            </a:r>
            <a:r>
              <a:rPr lang="en-AU" sz="2000" dirty="0">
                <a:solidFill>
                  <a:schemeClr val="bg1"/>
                </a:solidFill>
              </a:rPr>
              <a:t> </a:t>
            </a:r>
            <a:r>
              <a:rPr lang="en-AU" sz="2000" dirty="0" err="1">
                <a:solidFill>
                  <a:schemeClr val="bg1"/>
                </a:solidFill>
              </a:rPr>
              <a:t>tính</a:t>
            </a:r>
            <a:r>
              <a:rPr lang="en-AU" sz="2000" dirty="0">
                <a:solidFill>
                  <a:schemeClr val="bg1"/>
                </a:solidFill>
              </a:rPr>
              <a:t> </a:t>
            </a:r>
            <a:r>
              <a:rPr lang="en-AU" sz="2000" dirty="0" err="1">
                <a:solidFill>
                  <a:schemeClr val="bg1"/>
                </a:solidFill>
              </a:rPr>
              <a:t>trên</a:t>
            </a:r>
            <a:r>
              <a:rPr lang="en-AU" sz="2000" dirty="0">
                <a:solidFill>
                  <a:schemeClr val="bg1"/>
                </a:solidFill>
              </a:rPr>
              <a:t> </a:t>
            </a:r>
            <a:r>
              <a:rPr lang="en-AU" sz="2000" dirty="0" err="1">
                <a:solidFill>
                  <a:schemeClr val="bg1"/>
                </a:solidFill>
              </a:rPr>
              <a:t>toàn</a:t>
            </a:r>
            <a:r>
              <a:rPr lang="en-AU" sz="2000" dirty="0">
                <a:solidFill>
                  <a:schemeClr val="bg1"/>
                </a:solidFill>
              </a:rPr>
              <a:t> </a:t>
            </a:r>
            <a:r>
              <a:rPr lang="en-AU" sz="2000" dirty="0" err="1">
                <a:solidFill>
                  <a:schemeClr val="bg1"/>
                </a:solidFill>
              </a:rPr>
              <a:t>thế</a:t>
            </a:r>
            <a:r>
              <a:rPr lang="en-AU" sz="2000" dirty="0">
                <a:solidFill>
                  <a:schemeClr val="bg1"/>
                </a:solidFill>
              </a:rPr>
              <a:t> </a:t>
            </a:r>
            <a:r>
              <a:rPr lang="en-AU" sz="2000" dirty="0" err="1">
                <a:solidFill>
                  <a:schemeClr val="bg1"/>
                </a:solidFill>
              </a:rPr>
              <a:t>giới</a:t>
            </a:r>
            <a:endParaRPr lang="en-AU" sz="2000" dirty="0">
              <a:solidFill>
                <a:schemeClr val="bg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37" name="Group 90"/>
          <p:cNvGrpSpPr/>
          <p:nvPr/>
        </p:nvGrpSpPr>
        <p:grpSpPr bwMode="auto">
          <a:xfrm>
            <a:off x="1524000" y="942109"/>
            <a:ext cx="9712036" cy="5911561"/>
            <a:chOff x="-951550" y="-260"/>
            <a:chExt cx="8670771" cy="5800728"/>
          </a:xfrm>
        </p:grpSpPr>
        <p:sp>
          <p:nvSpPr>
            <p:cNvPr id="92" name="Rectangle 91"/>
            <p:cNvSpPr/>
            <p:nvPr/>
          </p:nvSpPr>
          <p:spPr>
            <a:xfrm>
              <a:off x="1777863" y="4130527"/>
              <a:ext cx="1796805" cy="577830"/>
            </a:xfrm>
            <a:prstGeom prst="rect">
              <a:avLst/>
            </a:prstGeom>
            <a:solidFill>
              <a:schemeClr val="accent1">
                <a:lumMod val="75000"/>
              </a:schemeClr>
            </a:solidFill>
            <a:ln w="3175" cmpd="sng">
              <a:solidFill>
                <a:schemeClr val="accent4">
                  <a:lumMod val="20000"/>
                  <a:lumOff val="80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1600" dirty="0" err="1">
                  <a:solidFill>
                    <a:schemeClr val="bg1"/>
                  </a:solidFill>
                  <a:latin typeface="Arial" panose="020B0604020202020204" pitchFamily="34" charset="0"/>
                  <a:ea typeface="Times New Roman" panose="02020603050405020304"/>
                  <a:cs typeface="Arial" panose="020B0604020202020204" pitchFamily="34" charset="0"/>
                </a:rPr>
                <a:t>Điều</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trị</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p>
            <a:p>
              <a:pPr algn="ctr">
                <a:defRPr/>
              </a:pPr>
              <a:r>
                <a:rPr lang="en-GB" sz="1600" dirty="0" err="1">
                  <a:solidFill>
                    <a:schemeClr val="bg1"/>
                  </a:solidFill>
                  <a:latin typeface="Arial" panose="020B0604020202020204" pitchFamily="34" charset="0"/>
                  <a:ea typeface="Times New Roman" panose="02020603050405020304"/>
                  <a:cs typeface="Arial" panose="020B0604020202020204" pitchFamily="34" charset="0"/>
                </a:rPr>
                <a:t>và</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theo</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dõi</a:t>
              </a:r>
              <a:endParaRPr lang="en-US" sz="1400" dirty="0">
                <a:solidFill>
                  <a:schemeClr val="bg1"/>
                </a:solidFill>
                <a:latin typeface="Arial" panose="020B0604020202020204" pitchFamily="34" charset="0"/>
                <a:ea typeface="Times New Roman" panose="02020603050405020304"/>
                <a:cs typeface="Arial" panose="020B0604020202020204" pitchFamily="34" charset="0"/>
              </a:endParaRPr>
            </a:p>
          </p:txBody>
        </p:sp>
        <p:sp>
          <p:nvSpPr>
            <p:cNvPr id="93" name="Rectangle 92"/>
            <p:cNvSpPr/>
            <p:nvPr/>
          </p:nvSpPr>
          <p:spPr>
            <a:xfrm>
              <a:off x="-951550" y="3346330"/>
              <a:ext cx="2583185" cy="650852"/>
            </a:xfrm>
            <a:prstGeom prst="rect">
              <a:avLst/>
            </a:prstGeom>
            <a:solidFill>
              <a:schemeClr val="accent1">
                <a:lumMod val="75000"/>
              </a:schemeClr>
            </a:solidFill>
            <a:ln w="3175" cmpd="sng">
              <a:solidFill>
                <a:schemeClr val="accent4">
                  <a:lumMod val="20000"/>
                  <a:lumOff val="80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1600" dirty="0" err="1">
                  <a:solidFill>
                    <a:schemeClr val="bg1"/>
                  </a:solidFill>
                  <a:latin typeface="Arial" panose="020B0604020202020204" pitchFamily="34" charset="0"/>
                  <a:ea typeface="Times New Roman" panose="02020603050405020304"/>
                  <a:cs typeface="Arial" panose="020B0604020202020204" pitchFamily="34" charset="0"/>
                </a:rPr>
                <a:t>Nhiễm</a:t>
              </a:r>
              <a:r>
                <a:rPr lang="en-GB" sz="1600" dirty="0">
                  <a:solidFill>
                    <a:schemeClr val="bg1"/>
                  </a:solidFill>
                  <a:latin typeface="Arial" panose="020B0604020202020204" pitchFamily="34" charset="0"/>
                  <a:ea typeface="Times New Roman" panose="02020603050405020304"/>
                  <a:cs typeface="Arial" panose="020B0604020202020204" pitchFamily="34" charset="0"/>
                </a:rPr>
                <a:t>/</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Viêm</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gan</a:t>
              </a:r>
              <a:r>
                <a:rPr lang="en-GB" sz="1600" dirty="0">
                  <a:solidFill>
                    <a:schemeClr val="bg1"/>
                  </a:solidFill>
                  <a:latin typeface="Arial" panose="020B0604020202020204" pitchFamily="34" charset="0"/>
                  <a:ea typeface="Times New Roman" panose="02020603050405020304"/>
                  <a:cs typeface="Arial" panose="020B0604020202020204" pitchFamily="34" charset="0"/>
                </a:rPr>
                <a:t> B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mạn</a:t>
              </a:r>
              <a:endParaRPr lang="en-GB" sz="1600" dirty="0">
                <a:solidFill>
                  <a:schemeClr val="bg1"/>
                </a:solidFill>
                <a:latin typeface="Arial" panose="020B0604020202020204" pitchFamily="34" charset="0"/>
                <a:ea typeface="Times New Roman" panose="02020603050405020304"/>
                <a:cs typeface="Arial" panose="020B0604020202020204" pitchFamily="34" charset="0"/>
              </a:endParaRPr>
            </a:p>
            <a:p>
              <a:pPr algn="ctr">
                <a:defRPr/>
              </a:pPr>
              <a:r>
                <a:rPr lang="en-GB" sz="1600" dirty="0" err="1">
                  <a:solidFill>
                    <a:schemeClr val="bg1"/>
                  </a:solidFill>
                  <a:latin typeface="Arial" panose="020B0604020202020204" pitchFamily="34" charset="0"/>
                  <a:ea typeface="Times New Roman" panose="02020603050405020304"/>
                  <a:cs typeface="Arial" panose="020B0604020202020204" pitchFamily="34" charset="0"/>
                </a:rPr>
                <a:t>HBeAg</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hoặc</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HBeAg</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endParaRPr lang="en-US" sz="1400" dirty="0">
                <a:solidFill>
                  <a:schemeClr val="bg1"/>
                </a:solidFill>
                <a:latin typeface="Arial" panose="020B0604020202020204" pitchFamily="34" charset="0"/>
                <a:ea typeface="Times New Roman" panose="02020603050405020304"/>
                <a:cs typeface="Arial" panose="020B0604020202020204" pitchFamily="34" charset="0"/>
              </a:endParaRPr>
            </a:p>
          </p:txBody>
        </p:sp>
        <p:sp>
          <p:nvSpPr>
            <p:cNvPr id="94" name="Rectangle 93"/>
            <p:cNvSpPr/>
            <p:nvPr/>
          </p:nvSpPr>
          <p:spPr>
            <a:xfrm>
              <a:off x="2421595" y="-260"/>
              <a:ext cx="2638121" cy="504038"/>
            </a:xfrm>
            <a:prstGeom prst="rect">
              <a:avLst/>
            </a:prstGeom>
            <a:solidFill>
              <a:schemeClr val="accent1">
                <a:lumMod val="75000"/>
              </a:schemeClr>
            </a:solidFill>
            <a:ln w="3175" cmpd="sng">
              <a:solidFill>
                <a:schemeClr val="accent4">
                  <a:lumMod val="20000"/>
                  <a:lumOff val="80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1600" dirty="0">
                  <a:solidFill>
                    <a:schemeClr val="bg1"/>
                  </a:solidFill>
                  <a:latin typeface="Arial" panose="020B0604020202020204" pitchFamily="34" charset="0"/>
                  <a:ea typeface="Times New Roman" panose="02020603050405020304"/>
                  <a:cs typeface="Arial" panose="020B0604020202020204" pitchFamily="34" charset="0"/>
                </a:rPr>
                <a:t>XN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sàng</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lọc</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HBsAg</a:t>
              </a:r>
              <a:endParaRPr lang="en-US" sz="1400" dirty="0">
                <a:solidFill>
                  <a:schemeClr val="bg1"/>
                </a:solidFill>
                <a:latin typeface="Arial" panose="020B0604020202020204" pitchFamily="34" charset="0"/>
                <a:ea typeface="Times New Roman" panose="02020603050405020304"/>
                <a:cs typeface="Arial" panose="020B0604020202020204" pitchFamily="34" charset="0"/>
              </a:endParaRPr>
            </a:p>
          </p:txBody>
        </p:sp>
        <p:sp>
          <p:nvSpPr>
            <p:cNvPr id="95" name="Rectangle 94"/>
            <p:cNvSpPr/>
            <p:nvPr/>
          </p:nvSpPr>
          <p:spPr>
            <a:xfrm>
              <a:off x="0" y="1789049"/>
              <a:ext cx="3099266" cy="788960"/>
            </a:xfrm>
            <a:prstGeom prst="rect">
              <a:avLst/>
            </a:prstGeom>
            <a:solidFill>
              <a:schemeClr val="accent1">
                <a:lumMod val="75000"/>
              </a:schemeClr>
            </a:solidFill>
            <a:ln w="3175" cmpd="sng">
              <a:solidFill>
                <a:schemeClr val="accent4">
                  <a:lumMod val="20000"/>
                  <a:lumOff val="80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1600" dirty="0">
                  <a:solidFill>
                    <a:schemeClr val="bg1"/>
                  </a:solidFill>
                  <a:latin typeface="Arial" panose="020B0604020202020204" pitchFamily="34" charset="0"/>
                  <a:ea typeface="Times New Roman" panose="02020603050405020304"/>
                  <a:cs typeface="Arial" panose="020B0604020202020204" pitchFamily="34" charset="0"/>
                </a:rPr>
                <a:t>anti-</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HBc</a:t>
              </a:r>
              <a:r>
                <a:rPr lang="en-GB" sz="1600" dirty="0">
                  <a:solidFill>
                    <a:schemeClr val="bg1"/>
                  </a:solidFill>
                  <a:latin typeface="Arial" panose="020B0604020202020204" pitchFamily="34" charset="0"/>
                  <a:ea typeface="Times New Roman" panose="02020603050405020304"/>
                  <a:cs typeface="Arial" panose="020B0604020202020204" pitchFamily="34" charset="0"/>
                </a:rPr>
                <a:t> (IgM &amp; Total),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HBeAg</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anti-</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H</a:t>
              </a:r>
              <a:r>
                <a:rPr lang="en-US" altLang="en-GB" sz="1600" dirty="0" err="1">
                  <a:solidFill>
                    <a:schemeClr val="bg1"/>
                  </a:solidFill>
                  <a:latin typeface="Arial" panose="020B0604020202020204" pitchFamily="34" charset="0"/>
                  <a:ea typeface="Times New Roman" panose="02020603050405020304"/>
                  <a:cs typeface="Arial" panose="020B0604020202020204" pitchFamily="34" charset="0"/>
                </a:rPr>
                <a:t>B</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e</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anti-HBs</a:t>
              </a:r>
              <a:endParaRPr lang="en-US" sz="1400" dirty="0">
                <a:solidFill>
                  <a:schemeClr val="bg1"/>
                </a:solidFill>
                <a:latin typeface="Arial" panose="020B0604020202020204" pitchFamily="34" charset="0"/>
                <a:ea typeface="Times New Roman" panose="02020603050405020304"/>
                <a:cs typeface="Arial" panose="020B0604020202020204" pitchFamily="34" charset="0"/>
              </a:endParaRPr>
            </a:p>
          </p:txBody>
        </p:sp>
        <p:sp>
          <p:nvSpPr>
            <p:cNvPr id="96" name="Rectangle 95"/>
            <p:cNvSpPr/>
            <p:nvPr/>
          </p:nvSpPr>
          <p:spPr>
            <a:xfrm>
              <a:off x="5857941" y="2974869"/>
              <a:ext cx="1604643" cy="382573"/>
            </a:xfrm>
            <a:prstGeom prst="rect">
              <a:avLst/>
            </a:prstGeom>
            <a:solidFill>
              <a:schemeClr val="accent1">
                <a:lumMod val="75000"/>
              </a:schemeClr>
            </a:solidFill>
            <a:ln w="3175" cmpd="sng">
              <a:solidFill>
                <a:schemeClr val="accent4">
                  <a:lumMod val="20000"/>
                  <a:lumOff val="80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1600" dirty="0">
                  <a:solidFill>
                    <a:schemeClr val="bg1"/>
                  </a:solidFill>
                  <a:latin typeface="Arial" panose="020B0604020202020204" pitchFamily="34" charset="0"/>
                  <a:ea typeface="Times New Roman" panose="02020603050405020304"/>
                  <a:cs typeface="Arial" panose="020B0604020202020204" pitchFamily="34" charset="0"/>
                </a:rPr>
                <a:t>Anti</a:t>
              </a:r>
              <a:r>
                <a:rPr lang="en-US" altLang="en-GB" sz="1600" dirty="0">
                  <a:solidFill>
                    <a:schemeClr val="bg1"/>
                  </a:solidFill>
                  <a:latin typeface="Arial" panose="020B0604020202020204" pitchFamily="34" charset="0"/>
                  <a:ea typeface="Times New Roman" panose="02020603050405020304"/>
                  <a:cs typeface="Arial" panose="020B0604020202020204" pitchFamily="34" charset="0"/>
                </a:rPr>
                <a:t>-</a:t>
              </a:r>
              <a:r>
                <a:rPr lang="en-GB" sz="1600" dirty="0">
                  <a:solidFill>
                    <a:schemeClr val="bg1"/>
                  </a:solidFill>
                  <a:latin typeface="Arial" panose="020B0604020202020204" pitchFamily="34" charset="0"/>
                  <a:ea typeface="Times New Roman" panose="02020603050405020304"/>
                  <a:cs typeface="Arial" panose="020B0604020202020204" pitchFamily="34" charset="0"/>
                </a:rPr>
                <a:t>HBs(+)</a:t>
              </a:r>
              <a:endParaRPr lang="en-US" sz="1400" dirty="0">
                <a:solidFill>
                  <a:schemeClr val="bg1"/>
                </a:solidFill>
                <a:latin typeface="Arial" panose="020B0604020202020204" pitchFamily="34" charset="0"/>
                <a:ea typeface="Times New Roman" panose="02020603050405020304"/>
                <a:cs typeface="Arial" panose="020B0604020202020204" pitchFamily="34" charset="0"/>
              </a:endParaRPr>
            </a:p>
          </p:txBody>
        </p:sp>
        <p:sp>
          <p:nvSpPr>
            <p:cNvPr id="97" name="Rectangle 96"/>
            <p:cNvSpPr/>
            <p:nvPr/>
          </p:nvSpPr>
          <p:spPr>
            <a:xfrm>
              <a:off x="4321260" y="2974697"/>
              <a:ext cx="1390144" cy="366713"/>
            </a:xfrm>
            <a:prstGeom prst="rect">
              <a:avLst/>
            </a:prstGeom>
            <a:solidFill>
              <a:schemeClr val="accent1">
                <a:lumMod val="75000"/>
              </a:schemeClr>
            </a:solidFill>
            <a:ln w="3175" cmpd="sng">
              <a:solidFill>
                <a:schemeClr val="accent4">
                  <a:lumMod val="20000"/>
                  <a:lumOff val="80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1600" dirty="0">
                  <a:solidFill>
                    <a:schemeClr val="bg1"/>
                  </a:solidFill>
                  <a:latin typeface="Arial" panose="020B0604020202020204" pitchFamily="34" charset="0"/>
                  <a:ea typeface="Times New Roman" panose="02020603050405020304"/>
                  <a:cs typeface="Arial" panose="020B0604020202020204" pitchFamily="34" charset="0"/>
                </a:rPr>
                <a:t>Anti</a:t>
              </a:r>
              <a:r>
                <a:rPr lang="en-US" altLang="en-GB" sz="1600" dirty="0">
                  <a:solidFill>
                    <a:schemeClr val="bg1"/>
                  </a:solidFill>
                  <a:latin typeface="Arial" panose="020B0604020202020204" pitchFamily="34" charset="0"/>
                  <a:ea typeface="Times New Roman" panose="02020603050405020304"/>
                  <a:cs typeface="Arial" panose="020B0604020202020204" pitchFamily="34" charset="0"/>
                </a:rPr>
                <a:t>-</a:t>
              </a:r>
              <a:r>
                <a:rPr lang="en-GB" sz="1600" dirty="0">
                  <a:solidFill>
                    <a:schemeClr val="bg1"/>
                  </a:solidFill>
                  <a:latin typeface="Arial" panose="020B0604020202020204" pitchFamily="34" charset="0"/>
                  <a:ea typeface="Times New Roman" panose="02020603050405020304"/>
                  <a:cs typeface="Arial" panose="020B0604020202020204" pitchFamily="34" charset="0"/>
                </a:rPr>
                <a:t> Bs (-)</a:t>
              </a:r>
              <a:endParaRPr lang="en-US" sz="1400" dirty="0">
                <a:solidFill>
                  <a:schemeClr val="bg1"/>
                </a:solidFill>
                <a:latin typeface="Arial" panose="020B0604020202020204" pitchFamily="34" charset="0"/>
                <a:ea typeface="Times New Roman" panose="02020603050405020304"/>
                <a:cs typeface="Arial" panose="020B0604020202020204" pitchFamily="34" charset="0"/>
              </a:endParaRPr>
            </a:p>
          </p:txBody>
        </p:sp>
        <p:sp>
          <p:nvSpPr>
            <p:cNvPr id="98" name="Rectangle 97"/>
            <p:cNvSpPr/>
            <p:nvPr/>
          </p:nvSpPr>
          <p:spPr>
            <a:xfrm>
              <a:off x="4843189" y="1789049"/>
              <a:ext cx="1746263" cy="366700"/>
            </a:xfrm>
            <a:prstGeom prst="rect">
              <a:avLst/>
            </a:prstGeom>
            <a:solidFill>
              <a:schemeClr val="accent1">
                <a:lumMod val="75000"/>
              </a:schemeClr>
            </a:solidFill>
            <a:ln w="3175" cmpd="sng">
              <a:solidFill>
                <a:schemeClr val="accent4">
                  <a:lumMod val="20000"/>
                  <a:lumOff val="80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1600" dirty="0">
                  <a:solidFill>
                    <a:schemeClr val="bg1"/>
                  </a:solidFill>
                  <a:latin typeface="Arial" panose="020B0604020202020204" pitchFamily="34" charset="0"/>
                  <a:ea typeface="Times New Roman" panose="02020603050405020304"/>
                  <a:cs typeface="Arial" panose="020B0604020202020204" pitchFamily="34" charset="0"/>
                </a:rPr>
                <a:t>XN  Anti</a:t>
              </a:r>
              <a:r>
                <a:rPr lang="en-US" altLang="en-GB" sz="1600" dirty="0">
                  <a:solidFill>
                    <a:schemeClr val="bg1"/>
                  </a:solidFill>
                  <a:latin typeface="Arial" panose="020B0604020202020204" pitchFamily="34" charset="0"/>
                  <a:ea typeface="Times New Roman" panose="02020603050405020304"/>
                  <a:cs typeface="Arial" panose="020B0604020202020204" pitchFamily="34" charset="0"/>
                </a:rPr>
                <a:t>-</a:t>
              </a:r>
              <a:r>
                <a:rPr lang="en-GB" sz="1600" dirty="0">
                  <a:solidFill>
                    <a:schemeClr val="bg1"/>
                  </a:solidFill>
                  <a:latin typeface="Arial" panose="020B0604020202020204" pitchFamily="34" charset="0"/>
                  <a:ea typeface="Times New Roman" panose="02020603050405020304"/>
                  <a:cs typeface="Arial" panose="020B0604020202020204" pitchFamily="34" charset="0"/>
                </a:rPr>
                <a:t>HBs</a:t>
              </a:r>
              <a:endParaRPr lang="en-US" sz="1400" dirty="0">
                <a:solidFill>
                  <a:schemeClr val="bg1"/>
                </a:solidFill>
                <a:latin typeface="Arial" panose="020B0604020202020204" pitchFamily="34" charset="0"/>
                <a:ea typeface="Times New Roman" panose="02020603050405020304"/>
                <a:cs typeface="Arial" panose="020B0604020202020204" pitchFamily="34" charset="0"/>
              </a:endParaRPr>
            </a:p>
          </p:txBody>
        </p:sp>
        <p:sp>
          <p:nvSpPr>
            <p:cNvPr id="99" name="Rectangle 98"/>
            <p:cNvSpPr/>
            <p:nvPr/>
          </p:nvSpPr>
          <p:spPr>
            <a:xfrm>
              <a:off x="4843189" y="1025489"/>
              <a:ext cx="1746263" cy="366699"/>
            </a:xfrm>
            <a:prstGeom prst="rect">
              <a:avLst/>
            </a:prstGeom>
            <a:solidFill>
              <a:schemeClr val="accent1">
                <a:lumMod val="75000"/>
              </a:schemeClr>
            </a:solidFill>
            <a:ln w="3175" cmpd="sng">
              <a:solidFill>
                <a:schemeClr val="accent4">
                  <a:lumMod val="20000"/>
                  <a:lumOff val="80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1600" dirty="0" err="1">
                  <a:solidFill>
                    <a:schemeClr val="bg1"/>
                  </a:solidFill>
                  <a:latin typeface="Arial" panose="020B0604020202020204" pitchFamily="34" charset="0"/>
                  <a:ea typeface="Times New Roman" panose="02020603050405020304"/>
                  <a:cs typeface="Arial" panose="020B0604020202020204" pitchFamily="34" charset="0"/>
                </a:rPr>
                <a:t>HBsAg</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endParaRPr lang="en-US" sz="1400" dirty="0">
                <a:solidFill>
                  <a:schemeClr val="bg1"/>
                </a:solidFill>
                <a:latin typeface="Arial" panose="020B0604020202020204" pitchFamily="34" charset="0"/>
                <a:ea typeface="Times New Roman" panose="02020603050405020304"/>
                <a:cs typeface="Arial" panose="020B0604020202020204" pitchFamily="34" charset="0"/>
              </a:endParaRPr>
            </a:p>
          </p:txBody>
        </p:sp>
        <p:sp>
          <p:nvSpPr>
            <p:cNvPr id="100" name="Rectangle 99"/>
            <p:cNvSpPr/>
            <p:nvPr/>
          </p:nvSpPr>
          <p:spPr>
            <a:xfrm>
              <a:off x="672990" y="1025489"/>
              <a:ext cx="1748604" cy="366699"/>
            </a:xfrm>
            <a:prstGeom prst="rect">
              <a:avLst/>
            </a:prstGeom>
            <a:solidFill>
              <a:schemeClr val="accent1">
                <a:lumMod val="75000"/>
              </a:schemeClr>
            </a:solidFill>
            <a:ln w="3175" cmpd="sng">
              <a:solidFill>
                <a:schemeClr val="accent4">
                  <a:lumMod val="20000"/>
                  <a:lumOff val="80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1600" dirty="0" err="1">
                  <a:solidFill>
                    <a:schemeClr val="bg1"/>
                  </a:solidFill>
                  <a:latin typeface="Arial" panose="020B0604020202020204" pitchFamily="34" charset="0"/>
                  <a:ea typeface="Times New Roman" panose="02020603050405020304"/>
                  <a:cs typeface="Arial" panose="020B0604020202020204" pitchFamily="34" charset="0"/>
                </a:rPr>
                <a:t>HBsAg</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endParaRPr lang="en-US" sz="1400" dirty="0">
                <a:solidFill>
                  <a:schemeClr val="bg1"/>
                </a:solidFill>
                <a:latin typeface="Arial" panose="020B0604020202020204" pitchFamily="34" charset="0"/>
                <a:ea typeface="Times New Roman" panose="02020603050405020304"/>
                <a:cs typeface="Arial" panose="020B0604020202020204" pitchFamily="34" charset="0"/>
              </a:endParaRPr>
            </a:p>
          </p:txBody>
        </p:sp>
        <p:sp>
          <p:nvSpPr>
            <p:cNvPr id="101" name="Rectangle 100"/>
            <p:cNvSpPr/>
            <p:nvPr/>
          </p:nvSpPr>
          <p:spPr>
            <a:xfrm>
              <a:off x="4190096" y="3708268"/>
              <a:ext cx="1492282" cy="577830"/>
            </a:xfrm>
            <a:prstGeom prst="rect">
              <a:avLst/>
            </a:prstGeom>
            <a:solidFill>
              <a:schemeClr val="accent1">
                <a:lumMod val="75000"/>
              </a:schemeClr>
            </a:solidFill>
            <a:ln w="3175" cmpd="sng">
              <a:solidFill>
                <a:schemeClr val="accent4">
                  <a:lumMod val="20000"/>
                  <a:lumOff val="80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1600" dirty="0" err="1">
                  <a:solidFill>
                    <a:schemeClr val="bg1"/>
                  </a:solidFill>
                  <a:latin typeface="Arial" panose="020B0604020202020204" pitchFamily="34" charset="0"/>
                  <a:ea typeface="Times New Roman" panose="02020603050405020304"/>
                  <a:cs typeface="Arial" panose="020B0604020202020204" pitchFamily="34" charset="0"/>
                </a:rPr>
                <a:t>Tiêm</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Vắc</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xin</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viêm</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gan</a:t>
              </a:r>
              <a:r>
                <a:rPr lang="en-GB" sz="1600" dirty="0">
                  <a:solidFill>
                    <a:schemeClr val="bg1"/>
                  </a:solidFill>
                  <a:latin typeface="Arial" panose="020B0604020202020204" pitchFamily="34" charset="0"/>
                  <a:ea typeface="Times New Roman" panose="02020603050405020304"/>
                  <a:cs typeface="Arial" panose="020B0604020202020204" pitchFamily="34" charset="0"/>
                </a:rPr>
                <a:t> B</a:t>
              </a:r>
              <a:endParaRPr lang="en-US" sz="1400" dirty="0">
                <a:solidFill>
                  <a:schemeClr val="bg1"/>
                </a:solidFill>
                <a:latin typeface="Arial" panose="020B0604020202020204" pitchFamily="34" charset="0"/>
                <a:ea typeface="Times New Roman" panose="02020603050405020304"/>
                <a:cs typeface="Arial" panose="020B0604020202020204" pitchFamily="34" charset="0"/>
              </a:endParaRPr>
            </a:p>
          </p:txBody>
        </p:sp>
        <p:sp>
          <p:nvSpPr>
            <p:cNvPr id="102" name="Rectangle 101"/>
            <p:cNvSpPr/>
            <p:nvPr/>
          </p:nvSpPr>
          <p:spPr>
            <a:xfrm>
              <a:off x="5857941" y="3708267"/>
              <a:ext cx="1861280" cy="1000090"/>
            </a:xfrm>
            <a:prstGeom prst="rect">
              <a:avLst/>
            </a:prstGeom>
            <a:solidFill>
              <a:schemeClr val="accent1">
                <a:lumMod val="75000"/>
              </a:schemeClr>
            </a:solidFill>
            <a:ln w="3175" cmpd="sng">
              <a:solidFill>
                <a:schemeClr val="accent4">
                  <a:lumMod val="20000"/>
                  <a:lumOff val="80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1600" dirty="0">
                  <a:solidFill>
                    <a:schemeClr val="bg1"/>
                  </a:solidFill>
                  <a:latin typeface="Arial" panose="020B0604020202020204" pitchFamily="34" charset="0"/>
                  <a:ea typeface="Times New Roman" panose="02020603050405020304"/>
                  <a:cs typeface="Arial" panose="020B0604020202020204" pitchFamily="34" charset="0"/>
                </a:rPr>
                <a:t>&lt; 10 </a:t>
              </a:r>
              <a:r>
                <a:rPr lang="vi-VN" sz="1600" dirty="0">
                  <a:latin typeface="Arial" panose="020B0604020202020204" pitchFamily="34" charset="0"/>
                  <a:cs typeface="Arial" panose="020B0604020202020204" pitchFamily="34" charset="0"/>
                </a:rPr>
                <a:t>UI/m</a:t>
              </a:r>
              <a:r>
                <a:rPr lang="en-GB" sz="1600" dirty="0">
                  <a:solidFill>
                    <a:schemeClr val="bg1"/>
                  </a:solidFill>
                  <a:latin typeface="Arial" panose="020B0604020202020204" pitchFamily="34" charset="0"/>
                  <a:ea typeface="Times New Roman" panose="02020603050405020304"/>
                  <a:cs typeface="Arial" panose="020B0604020202020204" pitchFamily="34" charset="0"/>
                </a:rPr>
                <a:t> :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Tiêm</a:t>
              </a:r>
              <a:r>
                <a:rPr lang="en-GB" sz="1600" dirty="0">
                  <a:solidFill>
                    <a:schemeClr val="bg1"/>
                  </a:solidFill>
                  <a:latin typeface="Arial" panose="020B0604020202020204" pitchFamily="34" charset="0"/>
                  <a:ea typeface="Times New Roman" panose="02020603050405020304"/>
                  <a:cs typeface="Arial" panose="020B0604020202020204" pitchFamily="34" charset="0"/>
                </a:rPr>
                <a:t> VX</a:t>
              </a:r>
            </a:p>
            <a:p>
              <a:pPr algn="ctr">
                <a:defRPr/>
              </a:pPr>
              <a:r>
                <a:rPr lang="vi-VN" sz="1600" dirty="0">
                  <a:latin typeface="Arial" panose="020B0604020202020204" pitchFamily="34" charset="0"/>
                  <a:cs typeface="Arial" panose="020B0604020202020204" pitchFamily="34" charset="0"/>
                </a:rPr>
                <a:t>≥ 10UI/ml</a:t>
              </a:r>
              <a:r>
                <a:rPr lang="en-AU" sz="1600" dirty="0">
                  <a:latin typeface="Arial" panose="020B0604020202020204" pitchFamily="34" charset="0"/>
                  <a:cs typeface="Arial" panose="020B0604020202020204" pitchFamily="34" charset="0"/>
                </a:rPr>
                <a:t>:</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Có</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miễn</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dịch</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bảo</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vệ</a:t>
              </a:r>
              <a:endParaRPr lang="en-US" sz="1400" dirty="0">
                <a:solidFill>
                  <a:schemeClr val="bg1"/>
                </a:solidFill>
                <a:latin typeface="Arial" panose="020B0604020202020204" pitchFamily="34" charset="0"/>
                <a:ea typeface="Times New Roman" panose="02020603050405020304"/>
                <a:cs typeface="Arial" panose="020B0604020202020204" pitchFamily="34" charset="0"/>
              </a:endParaRPr>
            </a:p>
          </p:txBody>
        </p:sp>
        <p:sp>
          <p:nvSpPr>
            <p:cNvPr id="103" name="Rectangle 102"/>
            <p:cNvSpPr/>
            <p:nvPr/>
          </p:nvSpPr>
          <p:spPr>
            <a:xfrm>
              <a:off x="-704299" y="4445855"/>
              <a:ext cx="2335934" cy="1354613"/>
            </a:xfrm>
            <a:prstGeom prst="rect">
              <a:avLst/>
            </a:prstGeom>
            <a:solidFill>
              <a:schemeClr val="accent1">
                <a:lumMod val="75000"/>
              </a:schemeClr>
            </a:solidFill>
            <a:ln w="3175" cmpd="sng">
              <a:solidFill>
                <a:schemeClr val="accent4">
                  <a:lumMod val="20000"/>
                  <a:lumOff val="80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GB" sz="1600" dirty="0" err="1">
                  <a:solidFill>
                    <a:schemeClr val="bg1"/>
                  </a:solidFill>
                  <a:latin typeface="Arial" panose="020B0604020202020204" pitchFamily="34" charset="0"/>
                  <a:ea typeface="Times New Roman" panose="02020603050405020304"/>
                  <a:cs typeface="Arial" panose="020B0604020202020204" pitchFamily="34" charset="0"/>
                </a:rPr>
                <a:t>Đánh</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giá</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điều</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trị</a:t>
              </a:r>
              <a:r>
                <a:rPr lang="en-GB" sz="1600" dirty="0">
                  <a:solidFill>
                    <a:schemeClr val="bg1"/>
                  </a:solidFill>
                  <a:latin typeface="Arial" panose="020B0604020202020204" pitchFamily="34" charset="0"/>
                  <a:ea typeface="Times New Roman" panose="02020603050405020304"/>
                  <a:cs typeface="Arial" panose="020B0604020202020204" pitchFamily="34" charset="0"/>
                </a:rPr>
                <a:t>:</a:t>
              </a:r>
            </a:p>
            <a:p>
              <a:pPr marL="285750" indent="-285750">
                <a:buFontTx/>
                <a:buChar char="-"/>
                <a:defRPr/>
              </a:pPr>
              <a:r>
                <a:rPr lang="en-GB" sz="1600" dirty="0" err="1">
                  <a:solidFill>
                    <a:schemeClr val="bg1"/>
                  </a:solidFill>
                  <a:latin typeface="Arial" panose="020B0604020202020204" pitchFamily="34" charset="0"/>
                  <a:ea typeface="Times New Roman" panose="02020603050405020304"/>
                  <a:cs typeface="Arial" panose="020B0604020202020204" pitchFamily="34" charset="0"/>
                </a:rPr>
                <a:t>Tình</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trạng</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xơ</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gan</a:t>
              </a:r>
              <a:endParaRPr lang="en-GB" sz="1600" dirty="0">
                <a:solidFill>
                  <a:schemeClr val="bg1"/>
                </a:solidFill>
                <a:latin typeface="Arial" panose="020B0604020202020204" pitchFamily="34" charset="0"/>
                <a:ea typeface="Times New Roman" panose="02020603050405020304"/>
                <a:cs typeface="Arial" panose="020B0604020202020204" pitchFamily="34" charset="0"/>
              </a:endParaRPr>
            </a:p>
            <a:p>
              <a:pPr marL="285750" indent="-285750">
                <a:buFontTx/>
                <a:buChar char="-"/>
                <a:defRPr/>
              </a:pPr>
              <a:r>
                <a:rPr lang="en-GB" sz="1600" dirty="0" err="1">
                  <a:solidFill>
                    <a:schemeClr val="bg1"/>
                  </a:solidFill>
                  <a:latin typeface="Arial" panose="020B0604020202020204" pitchFamily="34" charset="0"/>
                  <a:ea typeface="Times New Roman" panose="02020603050405020304"/>
                  <a:cs typeface="Arial" panose="020B0604020202020204" pitchFamily="34" charset="0"/>
                </a:rPr>
                <a:t>Tải</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lượng</a:t>
              </a:r>
              <a:r>
                <a:rPr lang="en-GB" sz="1600" dirty="0">
                  <a:solidFill>
                    <a:schemeClr val="bg1"/>
                  </a:solidFill>
                  <a:latin typeface="Arial" panose="020B0604020202020204" pitchFamily="34" charset="0"/>
                  <a:ea typeface="Times New Roman" panose="02020603050405020304"/>
                  <a:cs typeface="Arial" panose="020B0604020202020204" pitchFamily="34" charset="0"/>
                </a:rPr>
                <a:t> HBV</a:t>
              </a:r>
            </a:p>
            <a:p>
              <a:pPr marL="285750" indent="-285750">
                <a:buFontTx/>
                <a:buChar char="-"/>
                <a:defRPr/>
              </a:pPr>
              <a:r>
                <a:rPr lang="en-GB" sz="1600" dirty="0" err="1">
                  <a:solidFill>
                    <a:schemeClr val="bg1"/>
                  </a:solidFill>
                  <a:latin typeface="Arial" panose="020B0604020202020204" pitchFamily="34" charset="0"/>
                  <a:ea typeface="Times New Roman" panose="02020603050405020304"/>
                  <a:cs typeface="Arial" panose="020B0604020202020204" pitchFamily="34" charset="0"/>
                </a:rPr>
                <a:t>Tuổi</a:t>
              </a:r>
              <a:endParaRPr lang="en-GB" sz="1600" dirty="0">
                <a:solidFill>
                  <a:schemeClr val="bg1"/>
                </a:solidFill>
                <a:latin typeface="Arial" panose="020B0604020202020204" pitchFamily="34" charset="0"/>
                <a:ea typeface="Times New Roman" panose="02020603050405020304"/>
                <a:cs typeface="Arial" panose="020B0604020202020204" pitchFamily="34" charset="0"/>
              </a:endParaRPr>
            </a:p>
            <a:p>
              <a:pPr marL="285750" indent="-285750">
                <a:buFontTx/>
                <a:buChar char="-"/>
                <a:defRPr/>
              </a:pPr>
              <a:r>
                <a:rPr lang="en-GB" sz="1600" dirty="0" err="1">
                  <a:solidFill>
                    <a:schemeClr val="bg1"/>
                  </a:solidFill>
                  <a:latin typeface="Arial" panose="020B0604020202020204" pitchFamily="34" charset="0"/>
                  <a:ea typeface="Times New Roman" panose="02020603050405020304"/>
                  <a:cs typeface="Arial" panose="020B0604020202020204" pitchFamily="34" charset="0"/>
                </a:rPr>
                <a:t>Fibroscan</a:t>
              </a:r>
              <a:r>
                <a:rPr lang="en-GB" sz="1600" dirty="0">
                  <a:solidFill>
                    <a:schemeClr val="bg1"/>
                  </a:solidFill>
                  <a:latin typeface="Arial" panose="020B0604020202020204" pitchFamily="34" charset="0"/>
                  <a:ea typeface="Times New Roman" panose="02020603050405020304"/>
                  <a:cs typeface="Arial" panose="020B0604020202020204" pitchFamily="34" charset="0"/>
                </a:rPr>
                <a:t>/APRI</a:t>
              </a:r>
              <a:endParaRPr lang="en-US" sz="1400" dirty="0">
                <a:solidFill>
                  <a:schemeClr val="bg1"/>
                </a:solidFill>
                <a:latin typeface="Arial" panose="020B0604020202020204" pitchFamily="34" charset="0"/>
                <a:ea typeface="Times New Roman" panose="02020603050405020304"/>
                <a:cs typeface="Arial" panose="020B0604020202020204" pitchFamily="34" charset="0"/>
              </a:endParaRPr>
            </a:p>
          </p:txBody>
        </p:sp>
        <p:sp>
          <p:nvSpPr>
            <p:cNvPr id="104" name="Rectangle 103"/>
            <p:cNvSpPr/>
            <p:nvPr/>
          </p:nvSpPr>
          <p:spPr>
            <a:xfrm>
              <a:off x="1777865" y="3386015"/>
              <a:ext cx="1796804" cy="571480"/>
            </a:xfrm>
            <a:prstGeom prst="rect">
              <a:avLst/>
            </a:prstGeom>
            <a:solidFill>
              <a:schemeClr val="accent1">
                <a:lumMod val="75000"/>
              </a:schemeClr>
            </a:solidFill>
            <a:ln w="3175" cmpd="sng">
              <a:solidFill>
                <a:schemeClr val="accent4">
                  <a:lumMod val="20000"/>
                  <a:lumOff val="80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1600" dirty="0" err="1">
                  <a:solidFill>
                    <a:schemeClr val="bg1"/>
                  </a:solidFill>
                  <a:latin typeface="Arial" panose="020B0604020202020204" pitchFamily="34" charset="0"/>
                  <a:ea typeface="Times New Roman" panose="02020603050405020304"/>
                  <a:cs typeface="Arial" panose="020B0604020202020204" pitchFamily="34" charset="0"/>
                </a:rPr>
                <a:t>Viêm</a:t>
              </a:r>
              <a:r>
                <a:rPr lang="en-GB" sz="1600" dirty="0">
                  <a:solidFill>
                    <a:schemeClr val="bg1"/>
                  </a:solidFill>
                  <a:latin typeface="Arial" panose="020B0604020202020204" pitchFamily="34" charset="0"/>
                  <a:ea typeface="Times New Roman" panose="02020603050405020304"/>
                  <a:cs typeface="Arial" panose="020B0604020202020204" pitchFamily="34" charset="0"/>
                </a:rPr>
                <a:t>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gan</a:t>
              </a:r>
              <a:r>
                <a:rPr lang="en-GB" sz="1600" dirty="0">
                  <a:solidFill>
                    <a:schemeClr val="bg1"/>
                  </a:solidFill>
                  <a:latin typeface="Arial" panose="020B0604020202020204" pitchFamily="34" charset="0"/>
                  <a:ea typeface="Times New Roman" panose="02020603050405020304"/>
                  <a:cs typeface="Arial" panose="020B0604020202020204" pitchFamily="34" charset="0"/>
                </a:rPr>
                <a:t> B </a:t>
              </a:r>
              <a:r>
                <a:rPr lang="en-GB" sz="1600" dirty="0" err="1">
                  <a:solidFill>
                    <a:schemeClr val="bg1"/>
                  </a:solidFill>
                  <a:latin typeface="Arial" panose="020B0604020202020204" pitchFamily="34" charset="0"/>
                  <a:ea typeface="Times New Roman" panose="02020603050405020304"/>
                  <a:cs typeface="Arial" panose="020B0604020202020204" pitchFamily="34" charset="0"/>
                </a:rPr>
                <a:t>cấp</a:t>
              </a:r>
              <a:endParaRPr lang="en-US" sz="1400" dirty="0">
                <a:solidFill>
                  <a:schemeClr val="bg1"/>
                </a:solidFill>
                <a:latin typeface="Arial" panose="020B0604020202020204" pitchFamily="34" charset="0"/>
                <a:ea typeface="Times New Roman" panose="02020603050405020304"/>
                <a:cs typeface="Arial" panose="020B0604020202020204" pitchFamily="34" charset="0"/>
              </a:endParaRPr>
            </a:p>
          </p:txBody>
        </p:sp>
        <p:grpSp>
          <p:nvGrpSpPr>
            <p:cNvPr id="39954" name="Group 104"/>
            <p:cNvGrpSpPr/>
            <p:nvPr/>
          </p:nvGrpSpPr>
          <p:grpSpPr bwMode="auto">
            <a:xfrm>
              <a:off x="1517301" y="381838"/>
              <a:ext cx="4164986" cy="661439"/>
              <a:chOff x="0" y="0"/>
              <a:chExt cx="4164986" cy="661439"/>
            </a:xfrm>
          </p:grpSpPr>
          <p:cxnSp>
            <p:nvCxnSpPr>
              <p:cNvPr id="118" name="Elbow Connector 117"/>
              <p:cNvCxnSpPr/>
              <p:nvPr/>
            </p:nvCxnSpPr>
            <p:spPr>
              <a:xfrm rot="5400000">
                <a:off x="767641" y="-767345"/>
                <a:ext cx="657202" cy="2193363"/>
              </a:xfrm>
              <a:prstGeom prst="bentConnector3">
                <a:avLst/>
              </a:prstGeom>
              <a:ln w="3175" cmpd="sng">
                <a:solidFill>
                  <a:srgbClr val="000000"/>
                </a:solidFill>
                <a:tailEnd type="arrow"/>
              </a:ln>
            </p:spPr>
            <p:style>
              <a:lnRef idx="2">
                <a:schemeClr val="dk1"/>
              </a:lnRef>
              <a:fillRef idx="0">
                <a:schemeClr val="dk1"/>
              </a:fillRef>
              <a:effectRef idx="1">
                <a:schemeClr val="dk1"/>
              </a:effectRef>
              <a:fontRef idx="minor">
                <a:schemeClr val="tx1"/>
              </a:fontRef>
            </p:style>
          </p:cxnSp>
          <p:cxnSp>
            <p:nvCxnSpPr>
              <p:cNvPr id="119" name="Elbow Connector 118"/>
              <p:cNvCxnSpPr/>
              <p:nvPr/>
            </p:nvCxnSpPr>
            <p:spPr>
              <a:xfrm rot="16200000" flipH="1">
                <a:off x="2848059" y="-655907"/>
                <a:ext cx="657202" cy="1976835"/>
              </a:xfrm>
              <a:prstGeom prst="bentConnector3">
                <a:avLst>
                  <a:gd name="adj1" fmla="val 50000"/>
                </a:avLst>
              </a:prstGeom>
              <a:ln w="12700" cmpd="sng">
                <a:solidFill>
                  <a:srgbClr val="000000"/>
                </a:solidFill>
                <a:tailEnd type="arrow"/>
              </a:ln>
            </p:spPr>
            <p:style>
              <a:lnRef idx="2">
                <a:schemeClr val="dk1"/>
              </a:lnRef>
              <a:fillRef idx="0">
                <a:schemeClr val="dk1"/>
              </a:fillRef>
              <a:effectRef idx="1">
                <a:schemeClr val="dk1"/>
              </a:effectRef>
              <a:fontRef idx="minor">
                <a:schemeClr val="tx1"/>
              </a:fontRef>
            </p:style>
          </p:cxnSp>
        </p:grpSp>
        <p:cxnSp>
          <p:nvCxnSpPr>
            <p:cNvPr id="106" name="Straight Arrow Connector 105"/>
            <p:cNvCxnSpPr/>
            <p:nvPr/>
          </p:nvCxnSpPr>
          <p:spPr>
            <a:xfrm>
              <a:off x="5687060" y="1396950"/>
              <a:ext cx="0" cy="403211"/>
            </a:xfrm>
            <a:prstGeom prst="straightConnector1">
              <a:avLst/>
            </a:prstGeom>
            <a:ln w="3175" cmpd="sng">
              <a:tailEnd type="arrow"/>
            </a:ln>
          </p:spPr>
          <p:style>
            <a:lnRef idx="2">
              <a:schemeClr val="dk1"/>
            </a:lnRef>
            <a:fillRef idx="0">
              <a:schemeClr val="dk1"/>
            </a:fillRef>
            <a:effectRef idx="1">
              <a:schemeClr val="dk1"/>
            </a:effectRef>
            <a:fontRef idx="minor">
              <a:schemeClr val="tx1"/>
            </a:fontRef>
          </p:style>
        </p:cxnSp>
        <p:grpSp>
          <p:nvGrpSpPr>
            <p:cNvPr id="39956" name="Group 106"/>
            <p:cNvGrpSpPr/>
            <p:nvPr/>
          </p:nvGrpSpPr>
          <p:grpSpPr bwMode="auto">
            <a:xfrm>
              <a:off x="4933740" y="2170444"/>
              <a:ext cx="1551020" cy="826078"/>
              <a:chOff x="0" y="0"/>
              <a:chExt cx="1551020" cy="826078"/>
            </a:xfrm>
          </p:grpSpPr>
          <p:cxnSp>
            <p:nvCxnSpPr>
              <p:cNvPr id="116" name="Elbow Connector 115"/>
              <p:cNvCxnSpPr/>
              <p:nvPr/>
            </p:nvCxnSpPr>
            <p:spPr>
              <a:xfrm rot="16200000" flipH="1">
                <a:off x="749854" y="24959"/>
                <a:ext cx="823884" cy="779498"/>
              </a:xfrm>
              <a:prstGeom prst="bentConnector3">
                <a:avLst>
                  <a:gd name="adj1" fmla="val 50000"/>
                </a:avLst>
              </a:prstGeom>
              <a:ln w="3175" cmpd="sng">
                <a:solidFill>
                  <a:srgbClr val="000000"/>
                </a:solidFill>
                <a:tailEnd type="arrow"/>
              </a:ln>
            </p:spPr>
            <p:style>
              <a:lnRef idx="2">
                <a:schemeClr val="dk1"/>
              </a:lnRef>
              <a:fillRef idx="0">
                <a:schemeClr val="dk1"/>
              </a:fillRef>
              <a:effectRef idx="1">
                <a:schemeClr val="dk1"/>
              </a:effectRef>
              <a:fontRef idx="minor">
                <a:schemeClr val="tx1"/>
              </a:fontRef>
            </p:style>
          </p:cxnSp>
          <p:cxnSp>
            <p:nvCxnSpPr>
              <p:cNvPr id="117" name="Elbow Connector 116"/>
              <p:cNvCxnSpPr/>
              <p:nvPr/>
            </p:nvCxnSpPr>
            <p:spPr>
              <a:xfrm rot="5400000">
                <a:off x="-20033" y="19195"/>
                <a:ext cx="817534" cy="778328"/>
              </a:xfrm>
              <a:prstGeom prst="bentConnector3">
                <a:avLst>
                  <a:gd name="adj1" fmla="val 50000"/>
                </a:avLst>
              </a:prstGeom>
              <a:ln w="3175" cmpd="sng">
                <a:solidFill>
                  <a:srgbClr val="000000"/>
                </a:solidFill>
                <a:tailEnd type="arrow"/>
              </a:ln>
            </p:spPr>
            <p:style>
              <a:lnRef idx="2">
                <a:schemeClr val="dk1"/>
              </a:lnRef>
              <a:fillRef idx="0">
                <a:schemeClr val="dk1"/>
              </a:fillRef>
              <a:effectRef idx="1">
                <a:schemeClr val="dk1"/>
              </a:effectRef>
              <a:fontRef idx="minor">
                <a:schemeClr val="tx1"/>
              </a:fontRef>
            </p:style>
          </p:cxnSp>
        </p:grpSp>
        <p:cxnSp>
          <p:nvCxnSpPr>
            <p:cNvPr id="108" name="Straight Arrow Connector 107"/>
            <p:cNvCxnSpPr/>
            <p:nvPr/>
          </p:nvCxnSpPr>
          <p:spPr>
            <a:xfrm>
              <a:off x="500939" y="4000356"/>
              <a:ext cx="0" cy="419085"/>
            </a:xfrm>
            <a:prstGeom prst="straightConnector1">
              <a:avLst/>
            </a:prstGeom>
            <a:ln w="3175" cmpd="sng">
              <a:tailEnd type="arrow"/>
            </a:ln>
          </p:spPr>
          <p:style>
            <a:lnRef idx="2">
              <a:schemeClr val="dk1"/>
            </a:lnRef>
            <a:fillRef idx="0">
              <a:schemeClr val="dk1"/>
            </a:fillRef>
            <a:effectRef idx="1">
              <a:schemeClr val="dk1"/>
            </a:effectRef>
            <a:fontRef idx="minor">
              <a:schemeClr val="tx1"/>
            </a:fontRef>
          </p:style>
        </p:cxnSp>
        <p:cxnSp>
          <p:nvCxnSpPr>
            <p:cNvPr id="109" name="Straight Arrow Connector 108"/>
            <p:cNvCxnSpPr/>
            <p:nvPr/>
          </p:nvCxnSpPr>
          <p:spPr>
            <a:xfrm>
              <a:off x="4922777" y="3336807"/>
              <a:ext cx="0" cy="363524"/>
            </a:xfrm>
            <a:prstGeom prst="straightConnector1">
              <a:avLst/>
            </a:prstGeom>
            <a:ln w="3175" cmpd="sng">
              <a:tailEnd type="arrow"/>
            </a:ln>
          </p:spPr>
          <p:style>
            <a:lnRef idx="2">
              <a:schemeClr val="dk1"/>
            </a:lnRef>
            <a:fillRef idx="0">
              <a:schemeClr val="dk1"/>
            </a:fillRef>
            <a:effectRef idx="1">
              <a:schemeClr val="dk1"/>
            </a:effectRef>
            <a:fontRef idx="minor">
              <a:schemeClr val="tx1"/>
            </a:fontRef>
          </p:style>
        </p:cxnSp>
        <p:cxnSp>
          <p:nvCxnSpPr>
            <p:cNvPr id="110" name="Straight Arrow Connector 109"/>
            <p:cNvCxnSpPr/>
            <p:nvPr/>
          </p:nvCxnSpPr>
          <p:spPr>
            <a:xfrm>
              <a:off x="1506327" y="1406475"/>
              <a:ext cx="0" cy="403211"/>
            </a:xfrm>
            <a:prstGeom prst="straightConnector1">
              <a:avLst/>
            </a:prstGeom>
            <a:ln w="3175" cmpd="sng">
              <a:tailEnd type="arrow"/>
            </a:ln>
          </p:spPr>
          <p:style>
            <a:lnRef idx="2">
              <a:schemeClr val="dk1"/>
            </a:lnRef>
            <a:fillRef idx="0">
              <a:schemeClr val="dk1"/>
            </a:fillRef>
            <a:effectRef idx="1">
              <a:schemeClr val="dk1"/>
            </a:effectRef>
            <a:fontRef idx="minor">
              <a:schemeClr val="tx1"/>
            </a:fontRef>
          </p:style>
        </p:cxnSp>
        <p:cxnSp>
          <p:nvCxnSpPr>
            <p:cNvPr id="111" name="Straight Arrow Connector 110"/>
            <p:cNvCxnSpPr/>
            <p:nvPr/>
          </p:nvCxnSpPr>
          <p:spPr>
            <a:xfrm>
              <a:off x="6450172" y="3346331"/>
              <a:ext cx="0" cy="363524"/>
            </a:xfrm>
            <a:prstGeom prst="straightConnector1">
              <a:avLst/>
            </a:prstGeom>
            <a:ln w="3175" cmpd="sng">
              <a:tailEnd type="arrow"/>
            </a:ln>
          </p:spPr>
          <p:style>
            <a:lnRef idx="2">
              <a:schemeClr val="dk1"/>
            </a:lnRef>
            <a:fillRef idx="0">
              <a:schemeClr val="dk1"/>
            </a:fillRef>
            <a:effectRef idx="1">
              <a:schemeClr val="dk1"/>
            </a:effectRef>
            <a:fontRef idx="minor">
              <a:schemeClr val="tx1"/>
            </a:fontRef>
          </p:style>
        </p:cxnSp>
        <p:cxnSp>
          <p:nvCxnSpPr>
            <p:cNvPr id="112" name="Straight Arrow Connector 111"/>
            <p:cNvCxnSpPr/>
            <p:nvPr/>
          </p:nvCxnSpPr>
          <p:spPr>
            <a:xfrm>
              <a:off x="2662700" y="3708268"/>
              <a:ext cx="0" cy="419085"/>
            </a:xfrm>
            <a:prstGeom prst="straightConnector1">
              <a:avLst/>
            </a:prstGeom>
            <a:ln w="3175" cmpd="sng">
              <a:tailEnd type="arrow"/>
            </a:ln>
          </p:spPr>
          <p:style>
            <a:lnRef idx="2">
              <a:schemeClr val="dk1"/>
            </a:lnRef>
            <a:fillRef idx="0">
              <a:schemeClr val="dk1"/>
            </a:fillRef>
            <a:effectRef idx="1">
              <a:schemeClr val="dk1"/>
            </a:effectRef>
            <a:fontRef idx="minor">
              <a:schemeClr val="tx1"/>
            </a:fontRef>
          </p:style>
        </p:cxnSp>
        <p:grpSp>
          <p:nvGrpSpPr>
            <p:cNvPr id="39962" name="Group 112"/>
            <p:cNvGrpSpPr/>
            <p:nvPr/>
          </p:nvGrpSpPr>
          <p:grpSpPr bwMode="auto">
            <a:xfrm>
              <a:off x="502417" y="2592475"/>
              <a:ext cx="2142813" cy="765634"/>
              <a:chOff x="0" y="0"/>
              <a:chExt cx="2142813" cy="765634"/>
            </a:xfrm>
          </p:grpSpPr>
          <p:cxnSp>
            <p:nvCxnSpPr>
              <p:cNvPr id="114" name="Elbow Connector 113"/>
              <p:cNvCxnSpPr/>
              <p:nvPr/>
            </p:nvCxnSpPr>
            <p:spPr>
              <a:xfrm rot="16200000" flipH="1">
                <a:off x="1205793" y="-171968"/>
                <a:ext cx="761973" cy="1111897"/>
              </a:xfrm>
              <a:prstGeom prst="bentConnector3">
                <a:avLst>
                  <a:gd name="adj1" fmla="val 50000"/>
                </a:avLst>
              </a:prstGeom>
              <a:ln w="3175" cmpd="sng">
                <a:solidFill>
                  <a:srgbClr val="000000"/>
                </a:solidFill>
                <a:tailEnd type="arrow"/>
              </a:ln>
            </p:spPr>
            <p:style>
              <a:lnRef idx="2">
                <a:schemeClr val="dk1"/>
              </a:lnRef>
              <a:fillRef idx="0">
                <a:schemeClr val="dk1"/>
              </a:fillRef>
              <a:effectRef idx="1">
                <a:schemeClr val="dk1"/>
              </a:effectRef>
              <a:fontRef idx="minor">
                <a:schemeClr val="tx1"/>
              </a:fontRef>
            </p:style>
          </p:cxnSp>
          <p:cxnSp>
            <p:nvCxnSpPr>
              <p:cNvPr id="115" name="Elbow Connector 114"/>
              <p:cNvCxnSpPr/>
              <p:nvPr/>
            </p:nvCxnSpPr>
            <p:spPr>
              <a:xfrm rot="5400000">
                <a:off x="135445" y="-137104"/>
                <a:ext cx="761973" cy="1035820"/>
              </a:xfrm>
              <a:prstGeom prst="bentConnector3">
                <a:avLst>
                  <a:gd name="adj1" fmla="val 50000"/>
                </a:avLst>
              </a:prstGeom>
              <a:ln w="3175" cmpd="sng">
                <a:solidFill>
                  <a:srgbClr val="000000"/>
                </a:solidFill>
                <a:tailEnd type="arrow"/>
              </a:ln>
            </p:spPr>
            <p:style>
              <a:lnRef idx="2">
                <a:schemeClr val="dk1"/>
              </a:lnRef>
              <a:fillRef idx="0">
                <a:schemeClr val="dk1"/>
              </a:fillRef>
              <a:effectRef idx="1">
                <a:schemeClr val="dk1"/>
              </a:effectRef>
              <a:fontRef idx="minor">
                <a:schemeClr val="tx1"/>
              </a:fontRef>
            </p:style>
          </p:cxnSp>
        </p:grpSp>
      </p:grpSp>
      <p:sp>
        <p:nvSpPr>
          <p:cNvPr id="33" name="Rectangle 32"/>
          <p:cNvSpPr/>
          <p:nvPr/>
        </p:nvSpPr>
        <p:spPr>
          <a:xfrm>
            <a:off x="1524000" y="1"/>
            <a:ext cx="9144000" cy="1228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2">
                  <a:lumMod val="75000"/>
                </a:schemeClr>
              </a:solidFill>
            </a:endParaRPr>
          </a:p>
        </p:txBody>
      </p:sp>
      <p:sp>
        <p:nvSpPr>
          <p:cNvPr id="39940" name="Title 1"/>
          <p:cNvSpPr txBox="1"/>
          <p:nvPr/>
        </p:nvSpPr>
        <p:spPr bwMode="auto">
          <a:xfrm>
            <a:off x="1670447" y="212726"/>
            <a:ext cx="9565589" cy="623987"/>
          </a:xfrm>
          <a:prstGeom prst="rect">
            <a:avLst/>
          </a:prstGeom>
          <a:noFill/>
          <a:ln w="9525">
            <a:noFill/>
            <a:miter lim="800000"/>
          </a:ln>
        </p:spPr>
        <p:txBody>
          <a:bodyPr anchor="ctr"/>
          <a:lstStyle/>
          <a:p>
            <a:pPr algn="ctr">
              <a:lnSpc>
                <a:spcPct val="90000"/>
              </a:lnSpc>
            </a:pPr>
            <a:r>
              <a:rPr lang="en-US" sz="3200" b="1" dirty="0">
                <a:solidFill>
                  <a:schemeClr val="bg1"/>
                </a:solidFill>
                <a:latin typeface="Arial" panose="020B0604020202020204" pitchFamily="34" charset="0"/>
                <a:cs typeface="Arial" panose="020B0604020202020204" pitchFamily="34" charset="0"/>
              </a:rPr>
              <a:t> </a:t>
            </a:r>
            <a:r>
              <a:rPr lang="en-US" sz="3600" b="1" dirty="0" err="1">
                <a:solidFill>
                  <a:srgbClr val="FF0000"/>
                </a:solidFill>
                <a:latin typeface="+mj-lt"/>
                <a:cs typeface="Arial" panose="020B0604020202020204" pitchFamily="34" charset="0"/>
              </a:rPr>
              <a:t>Sơ</a:t>
            </a: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đồ</a:t>
            </a: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xét</a:t>
            </a: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nghiệm</a:t>
            </a: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phát</a:t>
            </a: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hiện</a:t>
            </a: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viêm</a:t>
            </a: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gan</a:t>
            </a:r>
            <a:r>
              <a:rPr lang="en-US" sz="3600" b="1" dirty="0">
                <a:solidFill>
                  <a:srgbClr val="FF0000"/>
                </a:solidFill>
                <a:latin typeface="+mj-lt"/>
                <a:cs typeface="Arial" panose="020B0604020202020204" pitchFamily="34" charset="0"/>
              </a:rPr>
              <a:t> vi </a:t>
            </a:r>
            <a:r>
              <a:rPr lang="en-US" sz="3600" b="1" dirty="0" err="1">
                <a:solidFill>
                  <a:srgbClr val="FF0000"/>
                </a:solidFill>
                <a:latin typeface="+mj-lt"/>
                <a:cs typeface="Arial" panose="020B0604020202020204" pitchFamily="34" charset="0"/>
              </a:rPr>
              <a:t>rút</a:t>
            </a:r>
            <a:r>
              <a:rPr lang="en-US" sz="3600" b="1" dirty="0">
                <a:solidFill>
                  <a:srgbClr val="FF0000"/>
                </a:solidFill>
                <a:latin typeface="+mj-lt"/>
                <a:cs typeface="Arial" panose="020B0604020202020204" pitchFamily="34" charset="0"/>
              </a:rPr>
              <a:t> B</a:t>
            </a:r>
          </a:p>
        </p:txBody>
      </p:sp>
      <p:sp>
        <p:nvSpPr>
          <p:cNvPr id="2" name="TextBox 1"/>
          <p:cNvSpPr txBox="1"/>
          <p:nvPr/>
        </p:nvSpPr>
        <p:spPr>
          <a:xfrm>
            <a:off x="4207878" y="6504045"/>
            <a:ext cx="6614696" cy="369332"/>
          </a:xfrm>
          <a:prstGeom prst="rect">
            <a:avLst/>
          </a:prstGeom>
          <a:noFill/>
        </p:spPr>
        <p:txBody>
          <a:bodyPr wrap="none" rtlCol="0">
            <a:spAutoFit/>
          </a:bodyPr>
          <a:lstStyle/>
          <a:p>
            <a:r>
              <a:rPr lang="en-AU" i="1" dirty="0"/>
              <a:t>*: </a:t>
            </a:r>
            <a:r>
              <a:rPr lang="en-AU" i="1" dirty="0" err="1"/>
              <a:t>Thể</a:t>
            </a:r>
            <a:r>
              <a:rPr lang="en-AU" i="1" dirty="0"/>
              <a:t> </a:t>
            </a:r>
            <a:r>
              <a:rPr lang="en-AU" i="1" dirty="0" err="1"/>
              <a:t>viêm</a:t>
            </a:r>
            <a:r>
              <a:rPr lang="en-AU" i="1" dirty="0"/>
              <a:t> </a:t>
            </a:r>
            <a:r>
              <a:rPr lang="en-AU" i="1" dirty="0" err="1"/>
              <a:t>gan</a:t>
            </a:r>
            <a:r>
              <a:rPr lang="en-AU" i="1" dirty="0"/>
              <a:t> vi </a:t>
            </a:r>
            <a:r>
              <a:rPr lang="en-AU" i="1" dirty="0" err="1"/>
              <a:t>rút</a:t>
            </a:r>
            <a:r>
              <a:rPr lang="en-AU" i="1" dirty="0"/>
              <a:t> B </a:t>
            </a:r>
            <a:r>
              <a:rPr lang="en-AU" i="1" dirty="0" err="1"/>
              <a:t>kín</a:t>
            </a:r>
            <a:r>
              <a:rPr lang="en-AU" i="1" dirty="0"/>
              <a:t> </a:t>
            </a:r>
            <a:r>
              <a:rPr lang="en-AU" i="1" dirty="0" err="1"/>
              <a:t>đáo</a:t>
            </a:r>
            <a:r>
              <a:rPr lang="en-AU" i="1" dirty="0"/>
              <a:t>: </a:t>
            </a:r>
            <a:r>
              <a:rPr lang="en-AU" i="1" dirty="0" err="1"/>
              <a:t>HBsAg</a:t>
            </a:r>
            <a:r>
              <a:rPr lang="en-AU" i="1" dirty="0"/>
              <a:t> (-); anti </a:t>
            </a:r>
            <a:r>
              <a:rPr lang="en-AU" i="1" dirty="0" err="1"/>
              <a:t>HBc</a:t>
            </a:r>
            <a:r>
              <a:rPr lang="en-AU" i="1" dirty="0"/>
              <a:t> (+); HBV DNA (+)</a:t>
            </a:r>
          </a:p>
        </p:txBody>
      </p:sp>
      <p:sp>
        <p:nvSpPr>
          <p:cNvPr id="3" name="Text Box 2"/>
          <p:cNvSpPr txBox="1"/>
          <p:nvPr/>
        </p:nvSpPr>
        <p:spPr>
          <a:xfrm>
            <a:off x="4736466" y="3728720"/>
            <a:ext cx="1707519" cy="369332"/>
          </a:xfrm>
          <a:prstGeom prst="rect">
            <a:avLst/>
          </a:prstGeom>
          <a:noFill/>
        </p:spPr>
        <p:txBody>
          <a:bodyPr wrap="none" rtlCol="0">
            <a:spAutoFit/>
          </a:bodyPr>
          <a:lstStyle/>
          <a:p>
            <a:r>
              <a:rPr lang="en-US"/>
              <a:t>anti-HBc IgM (+)</a:t>
            </a:r>
          </a:p>
        </p:txBody>
      </p:sp>
      <p:sp>
        <p:nvSpPr>
          <p:cNvPr id="4" name="Text Box 3"/>
          <p:cNvSpPr txBox="1"/>
          <p:nvPr/>
        </p:nvSpPr>
        <p:spPr>
          <a:xfrm>
            <a:off x="1524000" y="3742691"/>
            <a:ext cx="2531462" cy="646331"/>
          </a:xfrm>
          <a:prstGeom prst="rect">
            <a:avLst/>
          </a:prstGeom>
          <a:noFill/>
        </p:spPr>
        <p:txBody>
          <a:bodyPr wrap="none" rtlCol="0">
            <a:spAutoFit/>
          </a:bodyPr>
          <a:lstStyle/>
          <a:p>
            <a:r>
              <a:rPr lang="en-US"/>
              <a:t>HBsAg (+) &gt;6 tháng hoặc </a:t>
            </a:r>
          </a:p>
          <a:p>
            <a:r>
              <a:rPr lang="en-US"/>
              <a:t>anti-HBc IgM (-)</a:t>
            </a:r>
          </a:p>
        </p:txBody>
      </p:sp>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942109" y="-5859"/>
            <a:ext cx="10820400" cy="1066799"/>
            <a:chOff x="-581891" y="-76199"/>
            <a:chExt cx="10820400" cy="1066799"/>
          </a:xfrm>
          <a:solidFill>
            <a:schemeClr val="bg1"/>
          </a:solidFill>
        </p:grpSpPr>
        <p:sp>
          <p:nvSpPr>
            <p:cNvPr id="7" name="Title 1"/>
            <p:cNvSpPr txBox="1"/>
            <p:nvPr/>
          </p:nvSpPr>
          <p:spPr>
            <a:xfrm>
              <a:off x="-581891" y="-76199"/>
              <a:ext cx="10820400" cy="1064031"/>
            </a:xfrm>
            <a:prstGeom prst="rect">
              <a:avLst/>
            </a:prstGeom>
            <a:grpFill/>
            <a:ln>
              <a:noFill/>
            </a:ln>
          </p:spPr>
          <p:txBody>
            <a:bodyPr anchor="ctr">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defRPr/>
              </a:pPr>
              <a:r>
                <a:rPr lang="en-US" sz="3200" b="1" dirty="0" err="1">
                  <a:solidFill>
                    <a:srgbClr val="FF0000"/>
                  </a:solidFill>
                </a:rPr>
                <a:t>Các</a:t>
              </a:r>
              <a:r>
                <a:rPr lang="en-US" sz="3200" b="1" dirty="0">
                  <a:solidFill>
                    <a:srgbClr val="FF0000"/>
                  </a:solidFill>
                </a:rPr>
                <a:t> </a:t>
              </a:r>
              <a:r>
                <a:rPr lang="en-US" sz="3200" b="1" dirty="0" err="1">
                  <a:solidFill>
                    <a:srgbClr val="FF0000"/>
                  </a:solidFill>
                </a:rPr>
                <a:t>kỹ</a:t>
              </a:r>
              <a:r>
                <a:rPr lang="en-US" sz="3200" b="1" dirty="0">
                  <a:solidFill>
                    <a:srgbClr val="FF0000"/>
                  </a:solidFill>
                </a:rPr>
                <a:t> </a:t>
              </a:r>
              <a:r>
                <a:rPr lang="en-US" sz="3200" b="1" dirty="0" err="1">
                  <a:solidFill>
                    <a:srgbClr val="FF0000"/>
                  </a:solidFill>
                </a:rPr>
                <a:t>thuật</a:t>
              </a:r>
              <a:r>
                <a:rPr lang="en-US" sz="3200" b="1" dirty="0">
                  <a:solidFill>
                    <a:srgbClr val="FF0000"/>
                  </a:solidFill>
                </a:rPr>
                <a:t> </a:t>
              </a:r>
              <a:r>
                <a:rPr lang="en-US" sz="3200" b="1" dirty="0" err="1">
                  <a:solidFill>
                    <a:srgbClr val="FF0000"/>
                  </a:solidFill>
                </a:rPr>
                <a:t>xét</a:t>
              </a:r>
              <a:r>
                <a:rPr lang="en-US" sz="3200" b="1" dirty="0">
                  <a:solidFill>
                    <a:srgbClr val="FF0000"/>
                  </a:solidFill>
                </a:rPr>
                <a:t> </a:t>
              </a:r>
              <a:r>
                <a:rPr lang="en-US" sz="3200" b="1" dirty="0" err="1">
                  <a:solidFill>
                    <a:srgbClr val="FF0000"/>
                  </a:solidFill>
                </a:rPr>
                <a:t>nghiệm</a:t>
              </a:r>
              <a:r>
                <a:rPr lang="en-US" sz="3200" b="1" dirty="0">
                  <a:solidFill>
                    <a:srgbClr val="FF0000"/>
                  </a:solidFill>
                </a:rPr>
                <a:t> </a:t>
              </a:r>
              <a:r>
                <a:rPr lang="en-US" sz="3200" b="1" dirty="0" err="1">
                  <a:solidFill>
                    <a:srgbClr val="FF0000"/>
                  </a:solidFill>
                </a:rPr>
                <a:t>chẩn</a:t>
              </a:r>
              <a:r>
                <a:rPr lang="en-US" sz="3200" b="1" dirty="0">
                  <a:solidFill>
                    <a:srgbClr val="FF0000"/>
                  </a:solidFill>
                </a:rPr>
                <a:t> </a:t>
              </a:r>
              <a:r>
                <a:rPr lang="en-US" sz="3200" b="1" dirty="0" err="1">
                  <a:solidFill>
                    <a:srgbClr val="FF0000"/>
                  </a:solidFill>
                </a:rPr>
                <a:t>đoán</a:t>
              </a:r>
              <a:r>
                <a:rPr lang="en-US" sz="3200" b="1" dirty="0">
                  <a:solidFill>
                    <a:srgbClr val="FF0000"/>
                  </a:solidFill>
                </a:rPr>
                <a:t> </a:t>
              </a:r>
              <a:r>
                <a:rPr lang="en-US" sz="3200" b="1" dirty="0" err="1">
                  <a:solidFill>
                    <a:srgbClr val="FF0000"/>
                  </a:solidFill>
                </a:rPr>
                <a:t>nhiễm</a:t>
              </a:r>
              <a:r>
                <a:rPr lang="en-US" sz="3200" b="1" dirty="0">
                  <a:solidFill>
                    <a:srgbClr val="FF0000"/>
                  </a:solidFill>
                </a:rPr>
                <a:t> vi </a:t>
              </a:r>
              <a:r>
                <a:rPr lang="en-US" sz="3200" b="1" dirty="0" err="1">
                  <a:solidFill>
                    <a:srgbClr val="FF0000"/>
                  </a:solidFill>
                </a:rPr>
                <a:t>rút</a:t>
              </a:r>
              <a:r>
                <a:rPr lang="en-US" sz="3200" b="1" dirty="0">
                  <a:solidFill>
                    <a:srgbClr val="FF0000"/>
                  </a:solidFill>
                </a:rPr>
                <a:t> </a:t>
              </a:r>
              <a:r>
                <a:rPr lang="en-US" sz="3200" b="1" dirty="0" err="1">
                  <a:solidFill>
                    <a:srgbClr val="FF0000"/>
                  </a:solidFill>
                </a:rPr>
                <a:t>viêm</a:t>
              </a:r>
              <a:r>
                <a:rPr lang="en-US" sz="3200" b="1" dirty="0">
                  <a:solidFill>
                    <a:srgbClr val="FF0000"/>
                  </a:solidFill>
                </a:rPr>
                <a:t> </a:t>
              </a:r>
              <a:r>
                <a:rPr lang="en-US" sz="3200" b="1" dirty="0" err="1">
                  <a:solidFill>
                    <a:srgbClr val="FF0000"/>
                  </a:solidFill>
                </a:rPr>
                <a:t>gan</a:t>
              </a:r>
              <a:r>
                <a:rPr lang="en-US" sz="3200" b="1" dirty="0">
                  <a:solidFill>
                    <a:srgbClr val="FF0000"/>
                  </a:solidFill>
                </a:rPr>
                <a:t>  B</a:t>
              </a:r>
            </a:p>
          </p:txBody>
        </p:sp>
        <p:cxnSp>
          <p:nvCxnSpPr>
            <p:cNvPr id="8" name="Straight Connector 7"/>
            <p:cNvCxnSpPr/>
            <p:nvPr/>
          </p:nvCxnSpPr>
          <p:spPr>
            <a:xfrm>
              <a:off x="0" y="990600"/>
              <a:ext cx="9144000" cy="0"/>
            </a:xfrm>
            <a:prstGeom prst="line">
              <a:avLst/>
            </a:prstGeom>
            <a:grpFill/>
            <a:ln w="38100">
              <a:noFill/>
            </a:ln>
          </p:spPr>
          <p:style>
            <a:lnRef idx="1">
              <a:schemeClr val="accent1"/>
            </a:lnRef>
            <a:fillRef idx="0">
              <a:schemeClr val="accent1"/>
            </a:fillRef>
            <a:effectRef idx="0">
              <a:schemeClr val="accent1"/>
            </a:effectRef>
            <a:fontRef idx="minor">
              <a:schemeClr val="tx1"/>
            </a:fontRef>
          </p:style>
        </p:cxnSp>
      </p:grpSp>
      <p:graphicFrame>
        <p:nvGraphicFramePr>
          <p:cNvPr id="9" name="Content Placeholder 8"/>
          <p:cNvGraphicFramePr>
            <a:graphicFrameLocks noGrp="1"/>
          </p:cNvGraphicFramePr>
          <p:nvPr>
            <p:ph idx="1"/>
          </p:nvPr>
        </p:nvGraphicFramePr>
        <p:xfrm>
          <a:off x="1631505" y="1058172"/>
          <a:ext cx="8858373" cy="5419797"/>
        </p:xfrm>
        <a:graphic>
          <a:graphicData uri="http://schemas.openxmlformats.org/drawingml/2006/table">
            <a:tbl>
              <a:tblPr/>
              <a:tblGrid>
                <a:gridCol w="1838808">
                  <a:extLst>
                    <a:ext uri="{9D8B030D-6E8A-4147-A177-3AD203B41FA5}">
                      <a16:colId xmlns:a16="http://schemas.microsoft.com/office/drawing/2014/main" val="20000"/>
                    </a:ext>
                  </a:extLst>
                </a:gridCol>
                <a:gridCol w="2905985">
                  <a:extLst>
                    <a:ext uri="{9D8B030D-6E8A-4147-A177-3AD203B41FA5}">
                      <a16:colId xmlns:a16="http://schemas.microsoft.com/office/drawing/2014/main" val="20001"/>
                    </a:ext>
                  </a:extLst>
                </a:gridCol>
                <a:gridCol w="4113580">
                  <a:extLst>
                    <a:ext uri="{9D8B030D-6E8A-4147-A177-3AD203B41FA5}">
                      <a16:colId xmlns:a16="http://schemas.microsoft.com/office/drawing/2014/main" val="20002"/>
                    </a:ext>
                  </a:extLst>
                </a:gridCol>
              </a:tblGrid>
              <a:tr h="549439">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400" b="1" i="0" u="none" strike="noStrike" cap="none" normalizeH="0" baseline="0" dirty="0" err="1">
                          <a:ln>
                            <a:noFill/>
                          </a:ln>
                          <a:solidFill>
                            <a:srgbClr val="FFFFFF"/>
                          </a:solidFill>
                          <a:effectLst/>
                          <a:latin typeface="Calibri" panose="020F0502020204030204" pitchFamily="34" charset="0"/>
                          <a:ea typeface="MS PGothic" panose="020B0600070205080204" pitchFamily="34" charset="-128"/>
                        </a:rPr>
                        <a:t>Dấu</a:t>
                      </a:r>
                      <a:r>
                        <a:rPr kumimoji="0" lang="en-US" sz="2400" b="1" i="0" u="none" strike="noStrike" cap="none" normalizeH="0" baseline="0" dirty="0">
                          <a:ln>
                            <a:noFill/>
                          </a:ln>
                          <a:solidFill>
                            <a:srgbClr val="FFFFFF"/>
                          </a:solidFill>
                          <a:effectLst/>
                          <a:latin typeface="Calibri" panose="020F0502020204030204" pitchFamily="34" charset="0"/>
                          <a:ea typeface="MS PGothic" panose="020B0600070205080204" pitchFamily="34" charset="-128"/>
                        </a:rPr>
                        <a:t> </a:t>
                      </a:r>
                      <a:r>
                        <a:rPr kumimoji="0" lang="en-US" sz="2400" b="1" i="0" u="none" strike="noStrike" cap="none" normalizeH="0" baseline="0" dirty="0" err="1">
                          <a:ln>
                            <a:noFill/>
                          </a:ln>
                          <a:solidFill>
                            <a:srgbClr val="FFFFFF"/>
                          </a:solidFill>
                          <a:effectLst/>
                          <a:latin typeface="Calibri" panose="020F0502020204030204" pitchFamily="34" charset="0"/>
                          <a:ea typeface="MS PGothic" panose="020B0600070205080204" pitchFamily="34" charset="-128"/>
                        </a:rPr>
                        <a:t>ấn</a:t>
                      </a:r>
                      <a:endParaRPr kumimoji="0" lang="en-US" sz="2400" b="1" i="0" u="none" strike="noStrike" cap="none" normalizeH="0" baseline="0" dirty="0">
                        <a:ln>
                          <a:noFill/>
                        </a:ln>
                        <a:solidFill>
                          <a:srgbClr val="FFFFFF"/>
                        </a:solidFill>
                        <a:effectLst/>
                        <a:latin typeface="Calibri" panose="020F0502020204030204" pitchFamily="34" charset="0"/>
                        <a:ea typeface="MS PGothic" panose="020B0600070205080204" pitchFamily="34" charset="-128"/>
                      </a:endParaRPr>
                    </a:p>
                  </a:txBody>
                  <a:tcPr marL="68580" marR="68580" horzOverflow="overflow">
                    <a:lnL w="12700" cap="flat" cmpd="sng" algn="ctr">
                      <a:solidFill>
                        <a:srgbClr val="70AD47"/>
                      </a:solidFill>
                      <a:prstDash val="solid"/>
                      <a:round/>
                      <a:headEnd type="none" w="med" len="med"/>
                      <a:tailEnd type="none" w="med" len="med"/>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lnTlToBr>
                      <a:noFill/>
                    </a:lnTlToBr>
                    <a:lnBlToTr>
                      <a:noFill/>
                    </a:lnBlToTr>
                    <a:solidFill>
                      <a:srgbClr val="70AD4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400" b="1" i="0" u="none" strike="noStrike" cap="none" normalizeH="0" baseline="0" dirty="0">
                          <a:ln>
                            <a:noFill/>
                          </a:ln>
                          <a:solidFill>
                            <a:srgbClr val="FFFFFF"/>
                          </a:solidFill>
                          <a:effectLst/>
                          <a:latin typeface="Calibri" panose="020F0502020204030204" pitchFamily="34" charset="0"/>
                          <a:ea typeface="MS PGothic" panose="020B0600070205080204" pitchFamily="34" charset="-128"/>
                        </a:rPr>
                        <a:t>XN </a:t>
                      </a:r>
                      <a:r>
                        <a:rPr kumimoji="0" lang="en-US" sz="2400" b="1" i="0" u="none" strike="noStrike" cap="none" normalizeH="0" baseline="0" dirty="0" err="1">
                          <a:ln>
                            <a:noFill/>
                          </a:ln>
                          <a:solidFill>
                            <a:srgbClr val="FFFFFF"/>
                          </a:solidFill>
                          <a:effectLst/>
                          <a:latin typeface="Calibri" panose="020F0502020204030204" pitchFamily="34" charset="0"/>
                          <a:ea typeface="MS PGothic" panose="020B0600070205080204" pitchFamily="34" charset="-128"/>
                        </a:rPr>
                        <a:t>nhanh</a:t>
                      </a:r>
                      <a:endParaRPr kumimoji="0" lang="en-US" sz="2400" b="1" i="0" u="none" strike="noStrike" cap="none" normalizeH="0" baseline="0" dirty="0">
                        <a:ln>
                          <a:noFill/>
                        </a:ln>
                        <a:solidFill>
                          <a:srgbClr val="FFFFFF"/>
                        </a:solidFill>
                        <a:effectLst/>
                        <a:latin typeface="Calibri" panose="020F0502020204030204" pitchFamily="34" charset="0"/>
                        <a:ea typeface="MS PGothic" panose="020B0600070205080204" pitchFamily="34" charset="-128"/>
                      </a:endParaRPr>
                    </a:p>
                  </a:txBody>
                  <a:tcPr marL="68580" marR="68580" horzOverflow="overflow">
                    <a:lnL>
                      <a:noFill/>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lnTlToBr>
                      <a:noFill/>
                    </a:lnTlToBr>
                    <a:lnBlToTr>
                      <a:noFill/>
                    </a:lnBlToTr>
                    <a:solidFill>
                      <a:srgbClr val="70AD4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400" b="1" i="0" u="none" strike="noStrike" cap="none" normalizeH="0" baseline="0" dirty="0">
                          <a:ln>
                            <a:noFill/>
                          </a:ln>
                          <a:solidFill>
                            <a:srgbClr val="FFFFFF"/>
                          </a:solidFill>
                          <a:effectLst/>
                          <a:latin typeface="Calibri" panose="020F0502020204030204" pitchFamily="34" charset="0"/>
                          <a:ea typeface="MS PGothic" panose="020B0600070205080204" pitchFamily="34" charset="-128"/>
                        </a:rPr>
                        <a:t>XN </a:t>
                      </a:r>
                      <a:r>
                        <a:rPr kumimoji="0" lang="en-US" sz="2400" b="1" i="0" u="none" strike="noStrike" cap="none" normalizeH="0" baseline="0" dirty="0" err="1">
                          <a:ln>
                            <a:noFill/>
                          </a:ln>
                          <a:solidFill>
                            <a:srgbClr val="FFFFFF"/>
                          </a:solidFill>
                          <a:effectLst/>
                          <a:latin typeface="Calibri" panose="020F0502020204030204" pitchFamily="34" charset="0"/>
                          <a:ea typeface="MS PGothic" panose="020B0600070205080204" pitchFamily="34" charset="-128"/>
                        </a:rPr>
                        <a:t>tại</a:t>
                      </a:r>
                      <a:r>
                        <a:rPr kumimoji="0" lang="en-US" sz="2400" b="1" i="0" u="none" strike="noStrike" cap="none" normalizeH="0" baseline="0" dirty="0">
                          <a:ln>
                            <a:noFill/>
                          </a:ln>
                          <a:solidFill>
                            <a:srgbClr val="FFFFFF"/>
                          </a:solidFill>
                          <a:effectLst/>
                          <a:latin typeface="Calibri" panose="020F0502020204030204" pitchFamily="34" charset="0"/>
                          <a:ea typeface="MS PGothic" panose="020B0600070205080204" pitchFamily="34" charset="-128"/>
                        </a:rPr>
                        <a:t> </a:t>
                      </a:r>
                      <a:r>
                        <a:rPr kumimoji="0" lang="en-US" sz="2400" b="1" i="0" u="none" strike="noStrike" cap="none" normalizeH="0" baseline="0" dirty="0" err="1">
                          <a:ln>
                            <a:noFill/>
                          </a:ln>
                          <a:solidFill>
                            <a:srgbClr val="FFFFFF"/>
                          </a:solidFill>
                          <a:effectLst/>
                          <a:latin typeface="Calibri" panose="020F0502020204030204" pitchFamily="34" charset="0"/>
                          <a:ea typeface="MS PGothic" panose="020B0600070205080204" pitchFamily="34" charset="-128"/>
                        </a:rPr>
                        <a:t>phòng</a:t>
                      </a:r>
                      <a:r>
                        <a:rPr kumimoji="0" lang="en-US" sz="2400" b="1" i="0" u="none" strike="noStrike" cap="none" normalizeH="0" baseline="0" dirty="0">
                          <a:ln>
                            <a:noFill/>
                          </a:ln>
                          <a:solidFill>
                            <a:srgbClr val="FFFFFF"/>
                          </a:solidFill>
                          <a:effectLst/>
                          <a:latin typeface="Calibri" panose="020F0502020204030204" pitchFamily="34" charset="0"/>
                          <a:ea typeface="MS PGothic" panose="020B0600070205080204" pitchFamily="34" charset="-128"/>
                        </a:rPr>
                        <a:t> XN</a:t>
                      </a:r>
                    </a:p>
                  </a:txBody>
                  <a:tcPr marL="68580" marR="68580" horzOverflow="overflow">
                    <a:lnL>
                      <a:noFill/>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lnTlToBr>
                      <a:noFill/>
                    </a:lnTlToBr>
                    <a:lnBlToTr>
                      <a:noFill/>
                    </a:lnBlToTr>
                    <a:solidFill>
                      <a:srgbClr val="70AD47"/>
                    </a:solidFill>
                  </a:tcPr>
                </a:tc>
                <a:extLst>
                  <a:ext uri="{0D108BD9-81ED-4DB2-BD59-A6C34878D82A}">
                    <a16:rowId xmlns:a16="http://schemas.microsoft.com/office/drawing/2014/main" val="10000"/>
                  </a:ext>
                </a:extLst>
              </a:tr>
              <a:tr h="879102">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400" b="0" i="0" u="none" strike="noStrike" cap="none" normalizeH="0" baseline="0">
                          <a:ln>
                            <a:noFill/>
                          </a:ln>
                          <a:solidFill>
                            <a:srgbClr val="000000"/>
                          </a:solidFill>
                          <a:effectLst/>
                          <a:latin typeface="Calibri" panose="020F0502020204030204" pitchFamily="34" charset="0"/>
                          <a:ea typeface="MS PGothic" panose="020B0600070205080204" pitchFamily="34" charset="-128"/>
                        </a:rPr>
                        <a:t>HBsAg</a:t>
                      </a:r>
                    </a:p>
                  </a:txBody>
                  <a:tcPr marL="68580" marR="68580" horzOverflow="overflow">
                    <a:lnL w="12700" cap="flat" cmpd="sng" algn="ctr">
                      <a:solidFill>
                        <a:srgbClr val="70AD47"/>
                      </a:solidFill>
                      <a:prstDash val="solid"/>
                      <a:round/>
                      <a:headEnd type="none" w="med" len="med"/>
                      <a:tailEnd type="none" w="med" len="med"/>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lnTlToBr>
                      <a:noFill/>
                    </a:lnTlToBr>
                    <a:lnBlToTr>
                      <a:noFill/>
                    </a:lnBlToTr>
                    <a:solidFill>
                      <a:srgbClr val="EBF1E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400" b="0" i="0" u="none" strike="noStrike" cap="none" normalizeH="0" baseline="0" dirty="0" err="1">
                          <a:ln>
                            <a:noFill/>
                          </a:ln>
                          <a:solidFill>
                            <a:srgbClr val="000000"/>
                          </a:solidFill>
                          <a:effectLst/>
                          <a:latin typeface="Calibri" panose="020F0502020204030204" pitchFamily="34" charset="0"/>
                          <a:ea typeface="MS PGothic" panose="020B0600070205080204" pitchFamily="34" charset="-128"/>
                          <a:sym typeface="Zapf Dingbats" charset="2"/>
                        </a:rPr>
                        <a:t>Có</a:t>
                      </a:r>
                      <a:endParaRPr kumimoji="0" lang="en-US" sz="24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txBody>
                  <a:tcPr marL="68580" marR="68580" horzOverflow="overflow">
                    <a:lnL>
                      <a:noFill/>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lnTlToBr>
                      <a:noFill/>
                    </a:lnTlToBr>
                    <a:lnBlToTr>
                      <a:noFill/>
                    </a:lnBlToTr>
                    <a:solidFill>
                      <a:srgbClr val="EBF1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sz="24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sym typeface="Zapf Dingbats" charset="2"/>
                        </a:rPr>
                        <a:t>✓ </a:t>
                      </a:r>
                      <a:r>
                        <a:rPr lang="en-US" sz="1800" kern="1200" dirty="0">
                          <a:solidFill>
                            <a:schemeClr val="tx1"/>
                          </a:solidFill>
                          <a:effectLst/>
                          <a:latin typeface="+mn-lt"/>
                          <a:ea typeface="+mn-ea"/>
                          <a:cs typeface="+mn-cs"/>
                        </a:rPr>
                        <a:t>(ELISA, EIA, </a:t>
                      </a:r>
                      <a:r>
                        <a:rPr lang="en-US" sz="1800" kern="1200" dirty="0" err="1">
                          <a:solidFill>
                            <a:schemeClr val="tx1"/>
                          </a:solidFill>
                          <a:effectLst/>
                          <a:latin typeface="+mn-lt"/>
                          <a:ea typeface="+mn-ea"/>
                          <a:cs typeface="+mn-cs"/>
                        </a:rPr>
                        <a:t>hóa</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phát</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quang</a:t>
                      </a:r>
                      <a:r>
                        <a:rPr lang="en-US" sz="1800" kern="1200" dirty="0">
                          <a:solidFill>
                            <a:schemeClr val="tx1"/>
                          </a:solidFill>
                          <a:effectLst/>
                          <a:latin typeface="+mn-lt"/>
                          <a:ea typeface="+mn-ea"/>
                          <a:cs typeface="+mn-cs"/>
                        </a:rPr>
                        <a:t> (CLIA)/</a:t>
                      </a:r>
                      <a:r>
                        <a:rPr lang="en-US" sz="1800" kern="1200" dirty="0" err="1">
                          <a:solidFill>
                            <a:schemeClr val="tx1"/>
                          </a:solidFill>
                          <a:effectLst/>
                          <a:latin typeface="+mn-lt"/>
                          <a:ea typeface="+mn-ea"/>
                          <a:cs typeface="+mn-cs"/>
                        </a:rPr>
                        <a:t>điện</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hóa</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phát</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quang</a:t>
                      </a:r>
                      <a:r>
                        <a:rPr lang="en-US" sz="1800" kern="1200" dirty="0">
                          <a:solidFill>
                            <a:schemeClr val="tx1"/>
                          </a:solidFill>
                          <a:effectLst/>
                          <a:latin typeface="+mn-lt"/>
                          <a:ea typeface="+mn-ea"/>
                          <a:cs typeface="+mn-cs"/>
                        </a:rPr>
                        <a:t> (ELC) </a:t>
                      </a:r>
                      <a:endParaRPr kumimoji="0" lang="en-US" sz="24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txBody>
                  <a:tcPr marL="68580" marR="68580" horzOverflow="overflow">
                    <a:lnL>
                      <a:noFill/>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lnTlToBr>
                      <a:noFill/>
                    </a:lnTlToBr>
                    <a:lnBlToTr>
                      <a:noFill/>
                    </a:lnBlToTr>
                    <a:solidFill>
                      <a:srgbClr val="EBF1E9"/>
                    </a:solidFill>
                  </a:tcPr>
                </a:tc>
                <a:extLst>
                  <a:ext uri="{0D108BD9-81ED-4DB2-BD59-A6C34878D82A}">
                    <a16:rowId xmlns:a16="http://schemas.microsoft.com/office/drawing/2014/main" val="10001"/>
                  </a:ext>
                </a:extLst>
              </a:tr>
              <a:tr h="769214">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400" b="0" i="0" u="none" strike="noStrike" cap="none" normalizeH="0" baseline="0">
                          <a:ln>
                            <a:noFill/>
                          </a:ln>
                          <a:solidFill>
                            <a:srgbClr val="000000"/>
                          </a:solidFill>
                          <a:effectLst/>
                          <a:latin typeface="Calibri" panose="020F0502020204030204" pitchFamily="34" charset="0"/>
                          <a:ea typeface="MS PGothic" panose="020B0600070205080204" pitchFamily="34" charset="-128"/>
                        </a:rPr>
                        <a:t>Anti-HBs</a:t>
                      </a:r>
                    </a:p>
                  </a:txBody>
                  <a:tcPr marL="68580" marR="68580" horzOverflow="overflow">
                    <a:lnL w="12700" cap="flat" cmpd="sng" algn="ctr">
                      <a:solidFill>
                        <a:srgbClr val="70AD47"/>
                      </a:solidFill>
                      <a:prstDash val="solid"/>
                      <a:round/>
                      <a:headEnd type="none" w="med" len="med"/>
                      <a:tailEnd type="none" w="med" len="med"/>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400" b="0" i="0" u="none" strike="noStrike" cap="none" normalizeH="0" baseline="0" dirty="0" err="1">
                          <a:ln>
                            <a:noFill/>
                          </a:ln>
                          <a:solidFill>
                            <a:srgbClr val="000000"/>
                          </a:solidFill>
                          <a:effectLst/>
                          <a:latin typeface="Calibri" panose="020F0502020204030204" pitchFamily="34" charset="0"/>
                          <a:ea typeface="MS PGothic" panose="020B0600070205080204" pitchFamily="34" charset="-128"/>
                        </a:rPr>
                        <a:t>Chưa</a:t>
                      </a:r>
                      <a:r>
                        <a:rPr kumimoji="0" lang="en-US" sz="24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 </a:t>
                      </a:r>
                      <a:r>
                        <a:rPr kumimoji="0" lang="en-US" sz="2400" b="0" i="0" u="none" strike="noStrike" cap="none" normalizeH="0" baseline="0" dirty="0" err="1">
                          <a:ln>
                            <a:noFill/>
                          </a:ln>
                          <a:solidFill>
                            <a:srgbClr val="000000"/>
                          </a:solidFill>
                          <a:effectLst/>
                          <a:latin typeface="Calibri" panose="020F0502020204030204" pitchFamily="34" charset="0"/>
                          <a:ea typeface="MS PGothic" panose="020B0600070205080204" pitchFamily="34" charset="-128"/>
                        </a:rPr>
                        <a:t>có</a:t>
                      </a:r>
                      <a:endParaRPr kumimoji="0" lang="en-US" sz="24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txBody>
                  <a:tcPr marL="68580" marR="68580" horzOverflow="overflow">
                    <a:lnL>
                      <a:noFill/>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lnTlToBr>
                      <a:noFill/>
                    </a:lnTlToBr>
                    <a:lnBlToTr>
                      <a:noFill/>
                    </a:lnBlToTr>
                    <a:solidFill>
                      <a:schemeClr val="bg1"/>
                    </a:solidFill>
                  </a:tcPr>
                </a:tc>
                <a:tc>
                  <a:txBody>
                    <a:bodyPr/>
                    <a:lstStyle/>
                    <a:p>
                      <a:pPr marL="285750" marR="0" lvl="0" indent="-285750" algn="l" defTabSz="914400" rtl="0" eaLnBrk="1" fontAlgn="base" latinLnBrk="0" hangingPunct="1">
                        <a:lnSpc>
                          <a:spcPct val="100000"/>
                        </a:lnSpc>
                        <a:spcBef>
                          <a:spcPct val="0"/>
                        </a:spcBef>
                        <a:spcAft>
                          <a:spcPct val="0"/>
                        </a:spcAft>
                        <a:buClrTx/>
                        <a:buSzTx/>
                        <a:buFont typeface="Zapf Dingbats" charset="2"/>
                        <a:buChar char="✓"/>
                      </a:pPr>
                      <a:r>
                        <a:rPr lang="en-US" sz="1800" kern="1200" dirty="0">
                          <a:solidFill>
                            <a:schemeClr val="tx1"/>
                          </a:solidFill>
                          <a:effectLst/>
                          <a:latin typeface="+mn-lt"/>
                          <a:ea typeface="+mn-ea"/>
                          <a:cs typeface="+mn-cs"/>
                        </a:rPr>
                        <a:t>(ELISA, EIA, </a:t>
                      </a:r>
                      <a:r>
                        <a:rPr lang="en-US" sz="1800" kern="1200" dirty="0" err="1">
                          <a:solidFill>
                            <a:schemeClr val="tx1"/>
                          </a:solidFill>
                          <a:effectLst/>
                          <a:latin typeface="+mn-lt"/>
                          <a:ea typeface="+mn-ea"/>
                          <a:cs typeface="+mn-cs"/>
                        </a:rPr>
                        <a:t>hóa</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phát</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quang</a:t>
                      </a:r>
                      <a:r>
                        <a:rPr lang="en-US" sz="1800" kern="1200" dirty="0">
                          <a:solidFill>
                            <a:schemeClr val="tx1"/>
                          </a:solidFill>
                          <a:effectLst/>
                          <a:latin typeface="+mn-lt"/>
                          <a:ea typeface="+mn-ea"/>
                          <a:cs typeface="+mn-cs"/>
                        </a:rPr>
                        <a:t> (CLIA)/</a:t>
                      </a:r>
                      <a:r>
                        <a:rPr lang="en-US" sz="1800" kern="1200" dirty="0" err="1">
                          <a:solidFill>
                            <a:schemeClr val="tx1"/>
                          </a:solidFill>
                          <a:effectLst/>
                          <a:latin typeface="+mn-lt"/>
                          <a:ea typeface="+mn-ea"/>
                          <a:cs typeface="+mn-cs"/>
                        </a:rPr>
                        <a:t>điện</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hóa</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phát</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quang</a:t>
                      </a:r>
                      <a:r>
                        <a:rPr lang="en-US" sz="1800" kern="1200" dirty="0">
                          <a:solidFill>
                            <a:schemeClr val="tx1"/>
                          </a:solidFill>
                          <a:effectLst/>
                          <a:latin typeface="+mn-lt"/>
                          <a:ea typeface="+mn-ea"/>
                          <a:cs typeface="+mn-cs"/>
                        </a:rPr>
                        <a:t> (ELC) </a:t>
                      </a:r>
                      <a:endParaRPr kumimoji="0" lang="en-US" sz="24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txBody>
                  <a:tcPr marL="68580" marR="68580" horzOverflow="overflow">
                    <a:lnL>
                      <a:noFill/>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769214">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400" b="0" i="0" u="none" strike="noStrike" cap="none" normalizeH="0" baseline="0">
                          <a:ln>
                            <a:noFill/>
                          </a:ln>
                          <a:solidFill>
                            <a:srgbClr val="000000"/>
                          </a:solidFill>
                          <a:effectLst/>
                          <a:latin typeface="Calibri" panose="020F0502020204030204" pitchFamily="34" charset="0"/>
                          <a:ea typeface="MS PGothic" panose="020B0600070205080204" pitchFamily="34" charset="-128"/>
                        </a:rPr>
                        <a:t>Anti-HBc</a:t>
                      </a:r>
                    </a:p>
                  </a:txBody>
                  <a:tcPr marL="68580" marR="68580" horzOverflow="overflow">
                    <a:lnL w="12700" cap="flat" cmpd="sng" algn="ctr">
                      <a:solidFill>
                        <a:srgbClr val="70AD47"/>
                      </a:solidFill>
                      <a:prstDash val="solid"/>
                      <a:round/>
                      <a:headEnd type="none" w="med" len="med"/>
                      <a:tailEnd type="none" w="med" len="med"/>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lnTlToBr>
                      <a:noFill/>
                    </a:lnTlToBr>
                    <a:lnBlToTr>
                      <a:noFill/>
                    </a:lnBlToTr>
                    <a:solidFill>
                      <a:srgbClr val="EBF1E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400" b="0" i="0" u="none" strike="noStrike" cap="none" normalizeH="0" baseline="0">
                          <a:ln>
                            <a:noFill/>
                          </a:ln>
                          <a:solidFill>
                            <a:srgbClr val="000000"/>
                          </a:solidFill>
                          <a:effectLst/>
                          <a:latin typeface="Calibri" panose="020F0502020204030204" pitchFamily="34" charset="0"/>
                          <a:ea typeface="MS PGothic" panose="020B0600070205080204" pitchFamily="34" charset="-128"/>
                        </a:rPr>
                        <a:t>Chưa có</a:t>
                      </a:r>
                      <a:endParaRPr kumimoji="0" lang="en-US" sz="24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txBody>
                  <a:tcPr marL="68580" marR="68580" horzOverflow="overflow">
                    <a:lnL>
                      <a:noFill/>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lnTlToBr>
                      <a:noFill/>
                    </a:lnTlToBr>
                    <a:lnBlToTr>
                      <a:noFill/>
                    </a:lnBlToTr>
                    <a:solidFill>
                      <a:srgbClr val="EBF1E9"/>
                    </a:solidFill>
                  </a:tcPr>
                </a:tc>
                <a:tc>
                  <a:txBody>
                    <a:bodyPr/>
                    <a:lstStyle/>
                    <a:p>
                      <a:pPr marL="285750" marR="0" lvl="0" indent="-285750" algn="l" defTabSz="914400" rtl="0" eaLnBrk="1" fontAlgn="base" latinLnBrk="0" hangingPunct="1">
                        <a:lnSpc>
                          <a:spcPct val="100000"/>
                        </a:lnSpc>
                        <a:spcBef>
                          <a:spcPct val="0"/>
                        </a:spcBef>
                        <a:spcAft>
                          <a:spcPct val="0"/>
                        </a:spcAft>
                        <a:buClrTx/>
                        <a:buSzTx/>
                        <a:buFont typeface="Zapf Dingbats" charset="2"/>
                        <a:buChar char="✓"/>
                      </a:pPr>
                      <a:r>
                        <a:rPr lang="en-US" sz="1800" kern="1200" dirty="0">
                          <a:solidFill>
                            <a:schemeClr val="tx1"/>
                          </a:solidFill>
                          <a:effectLst/>
                          <a:latin typeface="+mn-lt"/>
                          <a:ea typeface="+mn-ea"/>
                          <a:cs typeface="+mn-cs"/>
                        </a:rPr>
                        <a:t>(ELISA, EIA, </a:t>
                      </a:r>
                      <a:r>
                        <a:rPr lang="en-US" sz="1800" kern="1200" dirty="0" err="1">
                          <a:solidFill>
                            <a:schemeClr val="tx1"/>
                          </a:solidFill>
                          <a:effectLst/>
                          <a:latin typeface="+mn-lt"/>
                          <a:ea typeface="+mn-ea"/>
                          <a:cs typeface="+mn-cs"/>
                        </a:rPr>
                        <a:t>hóa</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phát</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quang</a:t>
                      </a:r>
                      <a:r>
                        <a:rPr lang="en-US" sz="1800" kern="1200" dirty="0">
                          <a:solidFill>
                            <a:schemeClr val="tx1"/>
                          </a:solidFill>
                          <a:effectLst/>
                          <a:latin typeface="+mn-lt"/>
                          <a:ea typeface="+mn-ea"/>
                          <a:cs typeface="+mn-cs"/>
                        </a:rPr>
                        <a:t> (CLIA)/</a:t>
                      </a:r>
                      <a:r>
                        <a:rPr lang="en-US" sz="1800" kern="1200" dirty="0" err="1">
                          <a:solidFill>
                            <a:schemeClr val="tx1"/>
                          </a:solidFill>
                          <a:effectLst/>
                          <a:latin typeface="+mn-lt"/>
                          <a:ea typeface="+mn-ea"/>
                          <a:cs typeface="+mn-cs"/>
                        </a:rPr>
                        <a:t>điện</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hóa</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phát</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quang</a:t>
                      </a:r>
                      <a:r>
                        <a:rPr lang="en-US" sz="1800" kern="1200" dirty="0">
                          <a:solidFill>
                            <a:schemeClr val="tx1"/>
                          </a:solidFill>
                          <a:effectLst/>
                          <a:latin typeface="+mn-lt"/>
                          <a:ea typeface="+mn-ea"/>
                          <a:cs typeface="+mn-cs"/>
                        </a:rPr>
                        <a:t> (ELC) </a:t>
                      </a:r>
                      <a:endParaRPr kumimoji="0" lang="en-US" sz="24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txBody>
                  <a:tcPr marL="68580" marR="68580" horzOverflow="overflow">
                    <a:lnL>
                      <a:noFill/>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lnTlToBr>
                      <a:noFill/>
                    </a:lnTlToBr>
                    <a:lnBlToTr>
                      <a:noFill/>
                    </a:lnBlToTr>
                    <a:solidFill>
                      <a:srgbClr val="EBF1E9"/>
                    </a:solidFill>
                  </a:tcPr>
                </a:tc>
                <a:extLst>
                  <a:ext uri="{0D108BD9-81ED-4DB2-BD59-A6C34878D82A}">
                    <a16:rowId xmlns:a16="http://schemas.microsoft.com/office/drawing/2014/main" val="10003"/>
                  </a:ext>
                </a:extLst>
              </a:tr>
              <a:tr h="769214">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400" b="0" i="0" u="none" strike="noStrike" cap="none" normalizeH="0" baseline="0">
                          <a:ln>
                            <a:noFill/>
                          </a:ln>
                          <a:solidFill>
                            <a:srgbClr val="000000"/>
                          </a:solidFill>
                          <a:effectLst/>
                          <a:latin typeface="Calibri" panose="020F0502020204030204" pitchFamily="34" charset="0"/>
                          <a:ea typeface="MS PGothic" panose="020B0600070205080204" pitchFamily="34" charset="-128"/>
                        </a:rPr>
                        <a:t>HBeAg</a:t>
                      </a:r>
                    </a:p>
                  </a:txBody>
                  <a:tcPr marL="68580" marR="68580" horzOverflow="overflow">
                    <a:lnL w="12700" cap="flat" cmpd="sng" algn="ctr">
                      <a:solidFill>
                        <a:srgbClr val="70AD47"/>
                      </a:solidFill>
                      <a:prstDash val="solid"/>
                      <a:round/>
                      <a:headEnd type="none" w="med" len="med"/>
                      <a:tailEnd type="none" w="med" len="med"/>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400" b="0" i="0" u="none" strike="noStrike" cap="none" normalizeH="0" baseline="0">
                          <a:ln>
                            <a:noFill/>
                          </a:ln>
                          <a:solidFill>
                            <a:srgbClr val="000000"/>
                          </a:solidFill>
                          <a:effectLst/>
                          <a:latin typeface="Calibri" panose="020F0502020204030204" pitchFamily="34" charset="0"/>
                          <a:ea typeface="MS PGothic" panose="020B0600070205080204" pitchFamily="34" charset="-128"/>
                        </a:rPr>
                        <a:t>Có</a:t>
                      </a:r>
                      <a:endParaRPr kumimoji="0" lang="en-US" sz="24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txBody>
                  <a:tcPr marL="68580" marR="68580" horzOverflow="overflow">
                    <a:lnL>
                      <a:noFill/>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lnTlToBr>
                      <a:noFill/>
                    </a:lnTlToBr>
                    <a:lnBlToTr>
                      <a:noFill/>
                    </a:lnBlToTr>
                    <a:solidFill>
                      <a:schemeClr val="bg1"/>
                    </a:solidFill>
                  </a:tcPr>
                </a:tc>
                <a:tc>
                  <a:txBody>
                    <a:bodyPr/>
                    <a:lstStyle/>
                    <a:p>
                      <a:pPr marL="285750" marR="0" lvl="0" indent="-285750" algn="l" defTabSz="914400" rtl="0" eaLnBrk="1" fontAlgn="base" latinLnBrk="0" hangingPunct="1">
                        <a:lnSpc>
                          <a:spcPct val="100000"/>
                        </a:lnSpc>
                        <a:spcBef>
                          <a:spcPct val="0"/>
                        </a:spcBef>
                        <a:spcAft>
                          <a:spcPct val="0"/>
                        </a:spcAft>
                        <a:buClrTx/>
                        <a:buSzTx/>
                        <a:buFont typeface="Zapf Dingbats" charset="2"/>
                        <a:buChar char="✓"/>
                      </a:pPr>
                      <a:r>
                        <a:rPr lang="en-US" sz="1800" kern="1200" dirty="0">
                          <a:solidFill>
                            <a:schemeClr val="tx1"/>
                          </a:solidFill>
                          <a:effectLst/>
                          <a:latin typeface="+mn-lt"/>
                          <a:ea typeface="+mn-ea"/>
                          <a:cs typeface="+mn-cs"/>
                        </a:rPr>
                        <a:t>(ELISA, EIA, </a:t>
                      </a:r>
                      <a:r>
                        <a:rPr lang="en-US" sz="1800" kern="1200" dirty="0" err="1">
                          <a:solidFill>
                            <a:schemeClr val="tx1"/>
                          </a:solidFill>
                          <a:effectLst/>
                          <a:latin typeface="+mn-lt"/>
                          <a:ea typeface="+mn-ea"/>
                          <a:cs typeface="+mn-cs"/>
                        </a:rPr>
                        <a:t>hóa</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phát</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quang</a:t>
                      </a:r>
                      <a:r>
                        <a:rPr lang="en-US" sz="1800" kern="1200" dirty="0">
                          <a:solidFill>
                            <a:schemeClr val="tx1"/>
                          </a:solidFill>
                          <a:effectLst/>
                          <a:latin typeface="+mn-lt"/>
                          <a:ea typeface="+mn-ea"/>
                          <a:cs typeface="+mn-cs"/>
                        </a:rPr>
                        <a:t> (CLIA)/</a:t>
                      </a:r>
                      <a:r>
                        <a:rPr lang="en-US" sz="1800" kern="1200" dirty="0" err="1">
                          <a:solidFill>
                            <a:schemeClr val="tx1"/>
                          </a:solidFill>
                          <a:effectLst/>
                          <a:latin typeface="+mn-lt"/>
                          <a:ea typeface="+mn-ea"/>
                          <a:cs typeface="+mn-cs"/>
                        </a:rPr>
                        <a:t>điện</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hóa</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phát</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quang</a:t>
                      </a:r>
                      <a:r>
                        <a:rPr lang="en-US" sz="1800" kern="1200" dirty="0">
                          <a:solidFill>
                            <a:schemeClr val="tx1"/>
                          </a:solidFill>
                          <a:effectLst/>
                          <a:latin typeface="+mn-lt"/>
                          <a:ea typeface="+mn-ea"/>
                          <a:cs typeface="+mn-cs"/>
                        </a:rPr>
                        <a:t> (ELC) </a:t>
                      </a:r>
                      <a:endParaRPr kumimoji="0" lang="en-US" sz="24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txBody>
                  <a:tcPr marL="68580" marR="68580" horzOverflow="overflow">
                    <a:lnL>
                      <a:noFill/>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769214">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400" b="0" i="0" u="none" strike="noStrike" cap="none" normalizeH="0" baseline="0">
                          <a:ln>
                            <a:noFill/>
                          </a:ln>
                          <a:solidFill>
                            <a:srgbClr val="000000"/>
                          </a:solidFill>
                          <a:effectLst/>
                          <a:latin typeface="Calibri" panose="020F0502020204030204" pitchFamily="34" charset="0"/>
                          <a:ea typeface="MS PGothic" panose="020B0600070205080204" pitchFamily="34" charset="-128"/>
                        </a:rPr>
                        <a:t>Anti-HBe</a:t>
                      </a:r>
                    </a:p>
                  </a:txBody>
                  <a:tcPr marL="68580" marR="68580" horzOverflow="overflow">
                    <a:lnL w="12700" cap="flat" cmpd="sng" algn="ctr">
                      <a:solidFill>
                        <a:srgbClr val="70AD47"/>
                      </a:solidFill>
                      <a:prstDash val="solid"/>
                      <a:round/>
                      <a:headEnd type="none" w="med" len="med"/>
                      <a:tailEnd type="none" w="med" len="med"/>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lnTlToBr>
                      <a:noFill/>
                    </a:lnTlToBr>
                    <a:lnBlToTr>
                      <a:noFill/>
                    </a:lnBlToTr>
                    <a:solidFill>
                      <a:srgbClr val="EBF1E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400" b="0" i="0" u="none" strike="noStrike" cap="none" normalizeH="0" baseline="0">
                          <a:ln>
                            <a:noFill/>
                          </a:ln>
                          <a:solidFill>
                            <a:srgbClr val="000000"/>
                          </a:solidFill>
                          <a:effectLst/>
                          <a:latin typeface="Calibri" panose="020F0502020204030204" pitchFamily="34" charset="0"/>
                          <a:ea typeface="MS PGothic" panose="020B0600070205080204" pitchFamily="34" charset="-128"/>
                        </a:rPr>
                        <a:t>Chưa có</a:t>
                      </a:r>
                      <a:endParaRPr kumimoji="0" lang="en-US" sz="24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txBody>
                  <a:tcPr marL="68580" marR="68580" horzOverflow="overflow">
                    <a:lnL>
                      <a:noFill/>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lnTlToBr>
                      <a:noFill/>
                    </a:lnTlToBr>
                    <a:lnBlToTr>
                      <a:noFill/>
                    </a:lnBlToTr>
                    <a:solidFill>
                      <a:srgbClr val="EBF1E9"/>
                    </a:solidFill>
                  </a:tcPr>
                </a:tc>
                <a:tc>
                  <a:txBody>
                    <a:bodyPr/>
                    <a:lstStyle/>
                    <a:p>
                      <a:pPr marL="285750" marR="0" lvl="0" indent="-285750" algn="l" defTabSz="914400" rtl="0" eaLnBrk="1" fontAlgn="base" latinLnBrk="0" hangingPunct="1">
                        <a:lnSpc>
                          <a:spcPct val="100000"/>
                        </a:lnSpc>
                        <a:spcBef>
                          <a:spcPct val="0"/>
                        </a:spcBef>
                        <a:spcAft>
                          <a:spcPct val="0"/>
                        </a:spcAft>
                        <a:buClrTx/>
                        <a:buSzTx/>
                        <a:buFont typeface="Zapf Dingbats" charset="2"/>
                        <a:buChar char="✓"/>
                      </a:pPr>
                      <a:r>
                        <a:rPr lang="en-US" sz="1800" kern="1200" dirty="0">
                          <a:solidFill>
                            <a:schemeClr val="tx1"/>
                          </a:solidFill>
                          <a:effectLst/>
                          <a:latin typeface="+mn-lt"/>
                          <a:ea typeface="+mn-ea"/>
                          <a:cs typeface="+mn-cs"/>
                        </a:rPr>
                        <a:t>(ELISA, EIA, </a:t>
                      </a:r>
                      <a:r>
                        <a:rPr lang="en-US" sz="1800" kern="1200" dirty="0" err="1">
                          <a:solidFill>
                            <a:schemeClr val="tx1"/>
                          </a:solidFill>
                          <a:effectLst/>
                          <a:latin typeface="+mn-lt"/>
                          <a:ea typeface="+mn-ea"/>
                          <a:cs typeface="+mn-cs"/>
                        </a:rPr>
                        <a:t>hóa</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phát</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quang</a:t>
                      </a:r>
                      <a:r>
                        <a:rPr lang="en-US" sz="1800" kern="1200" dirty="0">
                          <a:solidFill>
                            <a:schemeClr val="tx1"/>
                          </a:solidFill>
                          <a:effectLst/>
                          <a:latin typeface="+mn-lt"/>
                          <a:ea typeface="+mn-ea"/>
                          <a:cs typeface="+mn-cs"/>
                        </a:rPr>
                        <a:t> (CLIA)/</a:t>
                      </a:r>
                      <a:r>
                        <a:rPr lang="en-US" sz="1800" kern="1200" dirty="0" err="1">
                          <a:solidFill>
                            <a:schemeClr val="tx1"/>
                          </a:solidFill>
                          <a:effectLst/>
                          <a:latin typeface="+mn-lt"/>
                          <a:ea typeface="+mn-ea"/>
                          <a:cs typeface="+mn-cs"/>
                        </a:rPr>
                        <a:t>điện</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hóa</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phát</a:t>
                      </a:r>
                      <a:r>
                        <a:rPr lang="en-US" sz="1800" kern="1200" dirty="0">
                          <a:solidFill>
                            <a:schemeClr val="tx1"/>
                          </a:solidFill>
                          <a:effectLst/>
                          <a:latin typeface="+mn-lt"/>
                          <a:ea typeface="+mn-ea"/>
                          <a:cs typeface="+mn-cs"/>
                        </a:rPr>
                        <a:t> </a:t>
                      </a:r>
                      <a:r>
                        <a:rPr lang="en-US" sz="1800" kern="1200" dirty="0" err="1">
                          <a:solidFill>
                            <a:schemeClr val="tx1"/>
                          </a:solidFill>
                          <a:effectLst/>
                          <a:latin typeface="+mn-lt"/>
                          <a:ea typeface="+mn-ea"/>
                          <a:cs typeface="+mn-cs"/>
                        </a:rPr>
                        <a:t>quang</a:t>
                      </a:r>
                      <a:r>
                        <a:rPr lang="en-US" sz="1800" kern="1200" dirty="0">
                          <a:solidFill>
                            <a:schemeClr val="tx1"/>
                          </a:solidFill>
                          <a:effectLst/>
                          <a:latin typeface="+mn-lt"/>
                          <a:ea typeface="+mn-ea"/>
                          <a:cs typeface="+mn-cs"/>
                        </a:rPr>
                        <a:t> (ELC) </a:t>
                      </a:r>
                      <a:endParaRPr kumimoji="0" lang="en-US" sz="24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txBody>
                  <a:tcPr marL="68580" marR="68580" horzOverflow="overflow">
                    <a:lnL>
                      <a:noFill/>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lnTlToBr>
                      <a:noFill/>
                    </a:lnTlToBr>
                    <a:lnBlToTr>
                      <a:noFill/>
                    </a:lnBlToTr>
                    <a:solidFill>
                      <a:srgbClr val="EBF1E9"/>
                    </a:solidFill>
                  </a:tcPr>
                </a:tc>
                <a:extLst>
                  <a:ext uri="{0D108BD9-81ED-4DB2-BD59-A6C34878D82A}">
                    <a16:rowId xmlns:a16="http://schemas.microsoft.com/office/drawing/2014/main" val="10005"/>
                  </a:ext>
                </a:extLst>
              </a:tr>
              <a:tr h="549439">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4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HBV DNA</a:t>
                      </a:r>
                    </a:p>
                  </a:txBody>
                  <a:tcPr marL="68580" marR="68580" horzOverflow="overflow">
                    <a:lnL w="12700" cap="flat" cmpd="sng" algn="ctr">
                      <a:solidFill>
                        <a:srgbClr val="70AD47"/>
                      </a:solidFill>
                      <a:prstDash val="solid"/>
                      <a:round/>
                      <a:headEnd type="none" w="med" len="med"/>
                      <a:tailEnd type="none" w="med" len="med"/>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400" b="0" i="0" u="none" strike="noStrike" cap="none" normalizeH="0" baseline="0">
                          <a:ln>
                            <a:noFill/>
                          </a:ln>
                          <a:solidFill>
                            <a:srgbClr val="000000"/>
                          </a:solidFill>
                          <a:effectLst/>
                          <a:latin typeface="Calibri" panose="020F0502020204030204" pitchFamily="34" charset="0"/>
                          <a:ea typeface="MS PGothic" panose="020B0600070205080204" pitchFamily="34" charset="-128"/>
                        </a:rPr>
                        <a:t>Chưa có</a:t>
                      </a:r>
                      <a:endParaRPr kumimoji="0" lang="en-US" sz="24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txBody>
                  <a:tcPr marL="68580" marR="68580" horzOverflow="overflow">
                    <a:lnL>
                      <a:noFill/>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lnTlToBr>
                      <a:noFill/>
                    </a:lnTlToBr>
                    <a:lnBlToTr>
                      <a:noFill/>
                    </a:lnBlToTr>
                    <a:solidFill>
                      <a:schemeClr val="bg1"/>
                    </a:solidFill>
                  </a:tcPr>
                </a:tc>
                <a:tc>
                  <a:txBody>
                    <a:bodyPr/>
                    <a:lstStyle/>
                    <a:p>
                      <a:pPr marL="285750" marR="0" lvl="0" indent="-285750" algn="l" defTabSz="914400" rtl="0" eaLnBrk="1" fontAlgn="base" latinLnBrk="0" hangingPunct="1">
                        <a:lnSpc>
                          <a:spcPct val="100000"/>
                        </a:lnSpc>
                        <a:spcBef>
                          <a:spcPct val="0"/>
                        </a:spcBef>
                        <a:spcAft>
                          <a:spcPct val="0"/>
                        </a:spcAft>
                        <a:buClrTx/>
                        <a:buSzTx/>
                        <a:buFont typeface="Zapf Dingbats" charset="2"/>
                        <a:buChar char="✓"/>
                      </a:pPr>
                      <a:r>
                        <a:rPr lang="en-US" sz="1800" kern="1200" dirty="0">
                          <a:solidFill>
                            <a:schemeClr val="tx1"/>
                          </a:solidFill>
                          <a:effectLst/>
                          <a:latin typeface="+mn-lt"/>
                          <a:ea typeface="+mn-ea"/>
                          <a:cs typeface="+mn-cs"/>
                        </a:rPr>
                        <a:t>Nucleic Acid Testing (PCR)</a:t>
                      </a:r>
                    </a:p>
                    <a:p>
                      <a:pPr marL="285750" marR="0" lvl="0" indent="-285750" algn="l" defTabSz="914400" rtl="0" eaLnBrk="1" fontAlgn="base" latinLnBrk="0" hangingPunct="1">
                        <a:lnSpc>
                          <a:spcPct val="100000"/>
                        </a:lnSpc>
                        <a:spcBef>
                          <a:spcPct val="0"/>
                        </a:spcBef>
                        <a:spcAft>
                          <a:spcPct val="0"/>
                        </a:spcAft>
                        <a:buClrTx/>
                        <a:buSzTx/>
                        <a:buFont typeface="Zapf Dingbats" charset="2"/>
                        <a:buChar char="✓"/>
                      </a:pPr>
                      <a:r>
                        <a:rPr lang="en-US" sz="1800" kern="1200" dirty="0" err="1">
                          <a:solidFill>
                            <a:schemeClr val="tx1"/>
                          </a:solidFill>
                          <a:effectLst/>
                          <a:latin typeface="+mn-lt"/>
                          <a:ea typeface="+mn-ea"/>
                          <a:cs typeface="+mn-cs"/>
                        </a:rPr>
                        <a:t>Đánh</a:t>
                      </a:r>
                      <a:r>
                        <a:rPr lang="en-US" sz="1800" kern="1200" baseline="0" dirty="0">
                          <a:solidFill>
                            <a:schemeClr val="tx1"/>
                          </a:solidFill>
                          <a:effectLst/>
                          <a:latin typeface="+mn-lt"/>
                          <a:ea typeface="+mn-ea"/>
                          <a:cs typeface="+mn-cs"/>
                        </a:rPr>
                        <a:t> </a:t>
                      </a:r>
                      <a:r>
                        <a:rPr lang="en-US" sz="1800" kern="1200" baseline="0" dirty="0" err="1">
                          <a:solidFill>
                            <a:schemeClr val="tx1"/>
                          </a:solidFill>
                          <a:effectLst/>
                          <a:latin typeface="+mn-lt"/>
                          <a:ea typeface="+mn-ea"/>
                          <a:cs typeface="+mn-cs"/>
                        </a:rPr>
                        <a:t>giá</a:t>
                      </a:r>
                      <a:r>
                        <a:rPr lang="en-US" sz="1800" kern="1200" baseline="0" dirty="0">
                          <a:solidFill>
                            <a:schemeClr val="tx1"/>
                          </a:solidFill>
                          <a:effectLst/>
                          <a:latin typeface="+mn-lt"/>
                          <a:ea typeface="+mn-ea"/>
                          <a:cs typeface="+mn-cs"/>
                        </a:rPr>
                        <a:t> </a:t>
                      </a:r>
                      <a:r>
                        <a:rPr lang="en-US" sz="1800" kern="1200" baseline="0" dirty="0" err="1">
                          <a:solidFill>
                            <a:schemeClr val="tx1"/>
                          </a:solidFill>
                          <a:effectLst/>
                          <a:latin typeface="+mn-lt"/>
                          <a:ea typeface="+mn-ea"/>
                          <a:cs typeface="+mn-cs"/>
                        </a:rPr>
                        <a:t>chỉ</a:t>
                      </a:r>
                      <a:r>
                        <a:rPr lang="en-US" sz="1800" kern="1200" baseline="0" dirty="0">
                          <a:solidFill>
                            <a:schemeClr val="tx1"/>
                          </a:solidFill>
                          <a:effectLst/>
                          <a:latin typeface="+mn-lt"/>
                          <a:ea typeface="+mn-ea"/>
                          <a:cs typeface="+mn-cs"/>
                        </a:rPr>
                        <a:t> </a:t>
                      </a:r>
                      <a:r>
                        <a:rPr lang="en-US" sz="1800" kern="1200" baseline="0" dirty="0" err="1">
                          <a:solidFill>
                            <a:schemeClr val="tx1"/>
                          </a:solidFill>
                          <a:effectLst/>
                          <a:latin typeface="+mn-lt"/>
                          <a:ea typeface="+mn-ea"/>
                          <a:cs typeface="+mn-cs"/>
                        </a:rPr>
                        <a:t>định</a:t>
                      </a:r>
                      <a:r>
                        <a:rPr lang="en-US" sz="1800" kern="1200" baseline="0" dirty="0">
                          <a:solidFill>
                            <a:schemeClr val="tx1"/>
                          </a:solidFill>
                          <a:effectLst/>
                          <a:latin typeface="+mn-lt"/>
                          <a:ea typeface="+mn-ea"/>
                          <a:cs typeface="+mn-cs"/>
                        </a:rPr>
                        <a:t> </a:t>
                      </a:r>
                      <a:r>
                        <a:rPr lang="en-US" sz="1800" kern="1200" baseline="0" dirty="0" err="1">
                          <a:solidFill>
                            <a:schemeClr val="tx1"/>
                          </a:solidFill>
                          <a:effectLst/>
                          <a:latin typeface="+mn-lt"/>
                          <a:ea typeface="+mn-ea"/>
                          <a:cs typeface="+mn-cs"/>
                        </a:rPr>
                        <a:t>điều</a:t>
                      </a:r>
                      <a:r>
                        <a:rPr lang="en-US" sz="1800" kern="1200" baseline="0" dirty="0">
                          <a:solidFill>
                            <a:schemeClr val="tx1"/>
                          </a:solidFill>
                          <a:effectLst/>
                          <a:latin typeface="+mn-lt"/>
                          <a:ea typeface="+mn-ea"/>
                          <a:cs typeface="+mn-cs"/>
                        </a:rPr>
                        <a:t> </a:t>
                      </a:r>
                      <a:r>
                        <a:rPr lang="en-US" sz="1800" kern="1200" baseline="0" dirty="0" err="1">
                          <a:solidFill>
                            <a:schemeClr val="tx1"/>
                          </a:solidFill>
                          <a:effectLst/>
                          <a:latin typeface="+mn-lt"/>
                          <a:ea typeface="+mn-ea"/>
                          <a:cs typeface="+mn-cs"/>
                        </a:rPr>
                        <a:t>trị</a:t>
                      </a:r>
                      <a:r>
                        <a:rPr lang="en-US" sz="1800" kern="1200" baseline="0" dirty="0">
                          <a:solidFill>
                            <a:schemeClr val="tx1"/>
                          </a:solidFill>
                          <a:effectLst/>
                          <a:latin typeface="+mn-lt"/>
                          <a:ea typeface="+mn-ea"/>
                          <a:cs typeface="+mn-cs"/>
                        </a:rPr>
                        <a:t> </a:t>
                      </a:r>
                      <a:r>
                        <a:rPr lang="en-US" sz="1800" kern="1200" baseline="0" dirty="0" err="1">
                          <a:solidFill>
                            <a:schemeClr val="tx1"/>
                          </a:solidFill>
                          <a:effectLst/>
                          <a:latin typeface="+mn-lt"/>
                          <a:ea typeface="+mn-ea"/>
                          <a:cs typeface="+mn-cs"/>
                        </a:rPr>
                        <a:t>và</a:t>
                      </a:r>
                      <a:r>
                        <a:rPr lang="en-US" sz="1800" kern="1200" baseline="0" dirty="0">
                          <a:solidFill>
                            <a:schemeClr val="tx1"/>
                          </a:solidFill>
                          <a:effectLst/>
                          <a:latin typeface="+mn-lt"/>
                          <a:ea typeface="+mn-ea"/>
                          <a:cs typeface="+mn-cs"/>
                        </a:rPr>
                        <a:t> </a:t>
                      </a:r>
                      <a:r>
                        <a:rPr lang="en-US" sz="1800" kern="1200" baseline="0" dirty="0" err="1">
                          <a:solidFill>
                            <a:schemeClr val="tx1"/>
                          </a:solidFill>
                          <a:effectLst/>
                          <a:latin typeface="+mn-lt"/>
                          <a:ea typeface="+mn-ea"/>
                          <a:cs typeface="+mn-cs"/>
                        </a:rPr>
                        <a:t>theo</a:t>
                      </a:r>
                      <a:r>
                        <a:rPr lang="en-US" sz="1800" kern="1200" baseline="0" dirty="0">
                          <a:solidFill>
                            <a:schemeClr val="tx1"/>
                          </a:solidFill>
                          <a:effectLst/>
                          <a:latin typeface="+mn-lt"/>
                          <a:ea typeface="+mn-ea"/>
                          <a:cs typeface="+mn-cs"/>
                        </a:rPr>
                        <a:t> </a:t>
                      </a:r>
                      <a:r>
                        <a:rPr lang="en-US" sz="1800" kern="1200" baseline="0" dirty="0" err="1">
                          <a:solidFill>
                            <a:schemeClr val="tx1"/>
                          </a:solidFill>
                          <a:effectLst/>
                          <a:latin typeface="+mn-lt"/>
                          <a:ea typeface="+mn-ea"/>
                          <a:cs typeface="+mn-cs"/>
                        </a:rPr>
                        <a:t>dõi</a:t>
                      </a:r>
                      <a:r>
                        <a:rPr lang="en-US" sz="1800" kern="1200" baseline="0" dirty="0">
                          <a:solidFill>
                            <a:schemeClr val="tx1"/>
                          </a:solidFill>
                          <a:effectLst/>
                          <a:latin typeface="+mn-lt"/>
                          <a:ea typeface="+mn-ea"/>
                          <a:cs typeface="+mn-cs"/>
                        </a:rPr>
                        <a:t> </a:t>
                      </a:r>
                      <a:r>
                        <a:rPr lang="en-US" sz="1800" kern="1200" baseline="0" dirty="0" err="1">
                          <a:solidFill>
                            <a:schemeClr val="tx1"/>
                          </a:solidFill>
                          <a:effectLst/>
                          <a:latin typeface="+mn-lt"/>
                          <a:ea typeface="+mn-ea"/>
                          <a:cs typeface="+mn-cs"/>
                        </a:rPr>
                        <a:t>điều</a:t>
                      </a:r>
                      <a:r>
                        <a:rPr lang="en-US" sz="1800" kern="1200" baseline="0" dirty="0">
                          <a:solidFill>
                            <a:schemeClr val="tx1"/>
                          </a:solidFill>
                          <a:effectLst/>
                          <a:latin typeface="+mn-lt"/>
                          <a:ea typeface="+mn-ea"/>
                          <a:cs typeface="+mn-cs"/>
                        </a:rPr>
                        <a:t> </a:t>
                      </a:r>
                      <a:r>
                        <a:rPr lang="en-US" sz="1800" kern="1200" baseline="0" dirty="0" err="1">
                          <a:solidFill>
                            <a:schemeClr val="tx1"/>
                          </a:solidFill>
                          <a:effectLst/>
                          <a:latin typeface="+mn-lt"/>
                          <a:ea typeface="+mn-ea"/>
                          <a:cs typeface="+mn-cs"/>
                        </a:rPr>
                        <a:t>trị</a:t>
                      </a:r>
                      <a:endParaRPr lang="en-US" sz="1800" kern="1200" baseline="0" dirty="0">
                        <a:solidFill>
                          <a:schemeClr val="tx1"/>
                        </a:solidFill>
                        <a:effectLst/>
                        <a:latin typeface="+mn-lt"/>
                        <a:ea typeface="+mn-ea"/>
                        <a:cs typeface="+mn-cs"/>
                      </a:endParaRPr>
                    </a:p>
                  </a:txBody>
                  <a:tcPr marL="68580" marR="68580" horzOverflow="overflow">
                    <a:lnL>
                      <a:noFill/>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9441" y="274638"/>
            <a:ext cx="7271359" cy="850106"/>
          </a:xfrm>
        </p:spPr>
        <p:txBody>
          <a:bodyPr>
            <a:normAutofit/>
          </a:bodyPr>
          <a:lstStyle/>
          <a:p>
            <a:r>
              <a:rPr lang="en-AU" sz="3600" b="1" dirty="0" err="1">
                <a:ea typeface="+mn-ea"/>
                <a:cs typeface="Arial" panose="020B0604020202020204" pitchFamily="34" charset="0"/>
              </a:rPr>
              <a:t>Đánh</a:t>
            </a:r>
            <a:r>
              <a:rPr lang="en-AU" sz="3600" b="1" dirty="0">
                <a:ea typeface="+mn-ea"/>
                <a:cs typeface="Arial" panose="020B0604020202020204" pitchFamily="34" charset="0"/>
              </a:rPr>
              <a:t> </a:t>
            </a:r>
            <a:r>
              <a:rPr lang="en-AU" sz="3600" b="1" dirty="0" err="1">
                <a:ea typeface="+mn-ea"/>
                <a:cs typeface="Arial" panose="020B0604020202020204" pitchFamily="34" charset="0"/>
              </a:rPr>
              <a:t>giá</a:t>
            </a:r>
            <a:r>
              <a:rPr lang="en-AU" sz="3600" b="1" dirty="0">
                <a:ea typeface="+mn-ea"/>
                <a:cs typeface="Arial" panose="020B0604020202020204" pitchFamily="34" charset="0"/>
              </a:rPr>
              <a:t> </a:t>
            </a:r>
            <a:r>
              <a:rPr lang="en-AU" sz="3600" b="1" dirty="0" err="1">
                <a:ea typeface="+mn-ea"/>
                <a:cs typeface="Arial" panose="020B0604020202020204" pitchFamily="34" charset="0"/>
              </a:rPr>
              <a:t>lâm</a:t>
            </a:r>
            <a:r>
              <a:rPr lang="en-AU" sz="3600" b="1" dirty="0">
                <a:ea typeface="+mn-ea"/>
                <a:cs typeface="Arial" panose="020B0604020202020204" pitchFamily="34" charset="0"/>
              </a:rPr>
              <a:t> </a:t>
            </a:r>
            <a:r>
              <a:rPr lang="en-AU" sz="3600" b="1" dirty="0" err="1">
                <a:ea typeface="+mn-ea"/>
                <a:cs typeface="Arial" panose="020B0604020202020204" pitchFamily="34" charset="0"/>
              </a:rPr>
              <a:t>sàng</a:t>
            </a:r>
            <a:endParaRPr lang="en-AU" sz="3600" b="1" dirty="0">
              <a:ea typeface="+mn-ea"/>
              <a:cs typeface="Arial" panose="020B0604020202020204" pitchFamily="34" charset="0"/>
            </a:endParaRPr>
          </a:p>
        </p:txBody>
      </p:sp>
      <p:sp>
        <p:nvSpPr>
          <p:cNvPr id="3" name="Text Placeholder 2"/>
          <p:cNvSpPr>
            <a:spLocks noGrp="1"/>
          </p:cNvSpPr>
          <p:nvPr>
            <p:ph type="body" idx="1"/>
          </p:nvPr>
        </p:nvSpPr>
        <p:spPr>
          <a:xfrm>
            <a:off x="1847528" y="1340768"/>
            <a:ext cx="4040188" cy="639762"/>
          </a:xfrm>
        </p:spPr>
        <p:txBody>
          <a:bodyPr>
            <a:normAutofit fontScale="92500" lnSpcReduction="10000"/>
          </a:bodyPr>
          <a:lstStyle/>
          <a:p>
            <a:r>
              <a:rPr lang="en-AU" dirty="0" err="1"/>
              <a:t>Các</a:t>
            </a:r>
            <a:r>
              <a:rPr lang="en-AU" dirty="0"/>
              <a:t> Triệu </a:t>
            </a:r>
            <a:r>
              <a:rPr lang="en-AU" dirty="0" err="1"/>
              <a:t>chứng</a:t>
            </a:r>
            <a:r>
              <a:rPr lang="en-AU" dirty="0"/>
              <a:t> </a:t>
            </a:r>
            <a:r>
              <a:rPr lang="en-AU" dirty="0" err="1"/>
              <a:t>thường</a:t>
            </a:r>
            <a:r>
              <a:rPr lang="en-AU" dirty="0"/>
              <a:t> </a:t>
            </a:r>
            <a:r>
              <a:rPr lang="en-AU" dirty="0" err="1"/>
              <a:t>gặp</a:t>
            </a:r>
            <a:r>
              <a:rPr lang="en-AU" dirty="0"/>
              <a:t> </a:t>
            </a:r>
            <a:r>
              <a:rPr lang="en-AU" dirty="0" err="1"/>
              <a:t>trong</a:t>
            </a:r>
            <a:r>
              <a:rPr lang="en-AU" dirty="0"/>
              <a:t> </a:t>
            </a:r>
            <a:r>
              <a:rPr lang="en-AU" dirty="0" err="1"/>
              <a:t>viêm</a:t>
            </a:r>
            <a:r>
              <a:rPr lang="en-AU" dirty="0"/>
              <a:t> </a:t>
            </a:r>
            <a:r>
              <a:rPr lang="en-AU" dirty="0" err="1"/>
              <a:t>gan</a:t>
            </a:r>
            <a:r>
              <a:rPr lang="en-AU" dirty="0"/>
              <a:t> B, C </a:t>
            </a:r>
            <a:r>
              <a:rPr lang="en-AU" dirty="0" err="1"/>
              <a:t>chưa</a:t>
            </a:r>
            <a:r>
              <a:rPr lang="en-AU" dirty="0"/>
              <a:t> </a:t>
            </a:r>
            <a:r>
              <a:rPr lang="en-AU" dirty="0" err="1"/>
              <a:t>xơ</a:t>
            </a:r>
            <a:r>
              <a:rPr lang="en-AU" dirty="0"/>
              <a:t> </a:t>
            </a:r>
            <a:r>
              <a:rPr lang="en-AU" dirty="0" err="1"/>
              <a:t>gan</a:t>
            </a:r>
            <a:endParaRPr lang="en-AU" dirty="0"/>
          </a:p>
        </p:txBody>
      </p:sp>
      <p:sp>
        <p:nvSpPr>
          <p:cNvPr id="4" name="Content Placeholder 3"/>
          <p:cNvSpPr>
            <a:spLocks noGrp="1"/>
          </p:cNvSpPr>
          <p:nvPr>
            <p:ph sz="half" idx="2"/>
          </p:nvPr>
        </p:nvSpPr>
        <p:spPr>
          <a:xfrm>
            <a:off x="1919536" y="2204864"/>
            <a:ext cx="3824164" cy="3951288"/>
          </a:xfrm>
        </p:spPr>
        <p:txBody>
          <a:bodyPr>
            <a:normAutofit fontScale="77500" lnSpcReduction="20000"/>
          </a:bodyPr>
          <a:lstStyle/>
          <a:p>
            <a:r>
              <a:rPr lang="en-AU" sz="2000" dirty="0" err="1">
                <a:latin typeface="+mj-lt"/>
              </a:rPr>
              <a:t>Mệt</a:t>
            </a:r>
            <a:r>
              <a:rPr lang="en-AU" sz="2000" dirty="0">
                <a:latin typeface="+mj-lt"/>
              </a:rPr>
              <a:t> </a:t>
            </a:r>
            <a:r>
              <a:rPr lang="en-AU" sz="2000" dirty="0" err="1">
                <a:latin typeface="+mj-lt"/>
              </a:rPr>
              <a:t>mỏi</a:t>
            </a:r>
            <a:endParaRPr lang="en-AU" sz="2000" dirty="0">
              <a:latin typeface="+mj-lt"/>
            </a:endParaRPr>
          </a:p>
          <a:p>
            <a:r>
              <a:rPr lang="en-AU" sz="2000" dirty="0">
                <a:latin typeface="+mj-lt"/>
              </a:rPr>
              <a:t>Lo </a:t>
            </a:r>
            <a:r>
              <a:rPr lang="en-AU" sz="2000" dirty="0" err="1">
                <a:latin typeface="+mj-lt"/>
              </a:rPr>
              <a:t>lắng</a:t>
            </a:r>
            <a:endParaRPr lang="en-AU" sz="2000" dirty="0">
              <a:latin typeface="+mj-lt"/>
            </a:endParaRPr>
          </a:p>
          <a:p>
            <a:r>
              <a:rPr lang="en-AU" sz="2000" dirty="0" err="1">
                <a:latin typeface="+mj-lt"/>
              </a:rPr>
              <a:t>Rối</a:t>
            </a:r>
            <a:r>
              <a:rPr lang="en-AU" sz="2000" dirty="0">
                <a:latin typeface="+mj-lt"/>
              </a:rPr>
              <a:t> </a:t>
            </a:r>
            <a:r>
              <a:rPr lang="en-AU" sz="2000" dirty="0" err="1">
                <a:latin typeface="+mj-lt"/>
              </a:rPr>
              <a:t>loạn</a:t>
            </a:r>
            <a:r>
              <a:rPr lang="en-AU" sz="2000" dirty="0">
                <a:latin typeface="+mj-lt"/>
              </a:rPr>
              <a:t> </a:t>
            </a:r>
            <a:r>
              <a:rPr lang="en-AU" sz="2000" dirty="0" err="1">
                <a:latin typeface="+mj-lt"/>
              </a:rPr>
              <a:t>cảm</a:t>
            </a:r>
            <a:r>
              <a:rPr lang="en-AU" sz="2000" dirty="0">
                <a:latin typeface="+mj-lt"/>
              </a:rPr>
              <a:t> </a:t>
            </a:r>
            <a:r>
              <a:rPr lang="en-AU" sz="2000" dirty="0" err="1">
                <a:latin typeface="+mj-lt"/>
              </a:rPr>
              <a:t>giác</a:t>
            </a:r>
            <a:r>
              <a:rPr lang="en-AU" sz="2000" dirty="0">
                <a:latin typeface="+mj-lt"/>
              </a:rPr>
              <a:t> </a:t>
            </a:r>
            <a:r>
              <a:rPr lang="en-AU" sz="2000" dirty="0" err="1">
                <a:latin typeface="+mj-lt"/>
              </a:rPr>
              <a:t>thèm</a:t>
            </a:r>
            <a:r>
              <a:rPr lang="en-AU" sz="2000" dirty="0">
                <a:latin typeface="+mj-lt"/>
              </a:rPr>
              <a:t> </a:t>
            </a:r>
            <a:r>
              <a:rPr lang="en-AU" sz="2000" dirty="0" err="1">
                <a:latin typeface="+mj-lt"/>
              </a:rPr>
              <a:t>ăn</a:t>
            </a:r>
            <a:endParaRPr lang="en-AU" sz="2000" dirty="0">
              <a:latin typeface="+mj-lt"/>
            </a:endParaRPr>
          </a:p>
          <a:p>
            <a:r>
              <a:rPr lang="en-AU" sz="2000" dirty="0" err="1">
                <a:latin typeface="+mj-lt"/>
              </a:rPr>
              <a:t>Khó</a:t>
            </a:r>
            <a:r>
              <a:rPr lang="en-AU" sz="2000" dirty="0">
                <a:latin typeface="+mj-lt"/>
              </a:rPr>
              <a:t> </a:t>
            </a:r>
            <a:r>
              <a:rPr lang="en-AU" sz="2000" dirty="0" err="1">
                <a:latin typeface="+mj-lt"/>
              </a:rPr>
              <a:t>chịu</a:t>
            </a:r>
            <a:r>
              <a:rPr lang="en-AU" sz="2000" dirty="0">
                <a:latin typeface="+mj-lt"/>
              </a:rPr>
              <a:t> </a:t>
            </a:r>
            <a:r>
              <a:rPr lang="en-AU" sz="2000" dirty="0" err="1">
                <a:latin typeface="+mj-lt"/>
              </a:rPr>
              <a:t>vùng</a:t>
            </a:r>
            <a:r>
              <a:rPr lang="en-AU" sz="2000" dirty="0">
                <a:latin typeface="+mj-lt"/>
              </a:rPr>
              <a:t> </a:t>
            </a:r>
            <a:r>
              <a:rPr lang="en-AU" sz="2000" dirty="0" err="1">
                <a:latin typeface="+mj-lt"/>
              </a:rPr>
              <a:t>bụng</a:t>
            </a:r>
            <a:endParaRPr lang="en-AU" sz="2000" dirty="0">
              <a:latin typeface="+mj-lt"/>
            </a:endParaRPr>
          </a:p>
          <a:p>
            <a:r>
              <a:rPr lang="en-AU" sz="2000" dirty="0" err="1">
                <a:latin typeface="+mj-lt"/>
              </a:rPr>
              <a:t>Đau</a:t>
            </a:r>
            <a:r>
              <a:rPr lang="en-AU" sz="2000" dirty="0">
                <a:latin typeface="+mj-lt"/>
              </a:rPr>
              <a:t> </a:t>
            </a:r>
            <a:r>
              <a:rPr lang="en-AU" sz="2000" dirty="0" err="1">
                <a:latin typeface="+mj-lt"/>
              </a:rPr>
              <a:t>bụng</a:t>
            </a:r>
            <a:endParaRPr lang="en-AU" sz="2000" dirty="0">
              <a:latin typeface="+mj-lt"/>
            </a:endParaRPr>
          </a:p>
          <a:p>
            <a:r>
              <a:rPr lang="en-AU" sz="2000" dirty="0" err="1">
                <a:latin typeface="+mj-lt"/>
              </a:rPr>
              <a:t>Đau</a:t>
            </a:r>
            <a:r>
              <a:rPr lang="en-AU" sz="2000" dirty="0">
                <a:latin typeface="+mj-lt"/>
              </a:rPr>
              <a:t> </a:t>
            </a:r>
            <a:r>
              <a:rPr lang="en-AU" sz="2000" dirty="0" err="1">
                <a:latin typeface="+mj-lt"/>
              </a:rPr>
              <a:t>cơ</a:t>
            </a:r>
            <a:endParaRPr lang="en-AU" sz="2000" dirty="0">
              <a:latin typeface="+mj-lt"/>
            </a:endParaRPr>
          </a:p>
        </p:txBody>
      </p:sp>
      <p:sp>
        <p:nvSpPr>
          <p:cNvPr id="5" name="Text Placeholder 4"/>
          <p:cNvSpPr>
            <a:spLocks noGrp="1"/>
          </p:cNvSpPr>
          <p:nvPr>
            <p:ph type="body" sz="quarter" idx="3"/>
          </p:nvPr>
        </p:nvSpPr>
        <p:spPr>
          <a:xfrm>
            <a:off x="6240017" y="1340768"/>
            <a:ext cx="4041775" cy="639762"/>
          </a:xfrm>
        </p:spPr>
        <p:txBody>
          <a:bodyPr>
            <a:normAutofit fontScale="92500" lnSpcReduction="10000"/>
          </a:bodyPr>
          <a:lstStyle/>
          <a:p>
            <a:r>
              <a:rPr lang="en-AU" dirty="0" err="1"/>
              <a:t>Các</a:t>
            </a:r>
            <a:r>
              <a:rPr lang="en-AU" dirty="0"/>
              <a:t> Triệu </a:t>
            </a:r>
            <a:r>
              <a:rPr lang="en-AU" dirty="0" err="1"/>
              <a:t>chứng</a:t>
            </a:r>
            <a:r>
              <a:rPr lang="en-AU" dirty="0"/>
              <a:t> </a:t>
            </a:r>
            <a:r>
              <a:rPr lang="en-AU" dirty="0" err="1"/>
              <a:t>thường</a:t>
            </a:r>
            <a:r>
              <a:rPr lang="en-AU" dirty="0"/>
              <a:t> </a:t>
            </a:r>
            <a:r>
              <a:rPr lang="en-AU" dirty="0" err="1"/>
              <a:t>gặp</a:t>
            </a:r>
            <a:r>
              <a:rPr lang="en-AU" dirty="0"/>
              <a:t> </a:t>
            </a:r>
            <a:r>
              <a:rPr lang="en-AU" dirty="0" err="1"/>
              <a:t>trong</a:t>
            </a:r>
            <a:r>
              <a:rPr lang="en-AU" dirty="0"/>
              <a:t> </a:t>
            </a:r>
            <a:r>
              <a:rPr lang="en-AU" dirty="0" err="1"/>
              <a:t>viêm</a:t>
            </a:r>
            <a:r>
              <a:rPr lang="en-AU" dirty="0"/>
              <a:t> </a:t>
            </a:r>
            <a:r>
              <a:rPr lang="en-AU" dirty="0" err="1"/>
              <a:t>gan</a:t>
            </a:r>
            <a:r>
              <a:rPr lang="en-AU" dirty="0"/>
              <a:t> B,C  </a:t>
            </a:r>
            <a:r>
              <a:rPr lang="en-AU" dirty="0" err="1"/>
              <a:t>xơ</a:t>
            </a:r>
            <a:r>
              <a:rPr lang="en-AU" dirty="0"/>
              <a:t> </a:t>
            </a:r>
            <a:r>
              <a:rPr lang="en-AU" dirty="0" err="1"/>
              <a:t>gan</a:t>
            </a:r>
            <a:endParaRPr lang="en-AU" dirty="0"/>
          </a:p>
        </p:txBody>
      </p:sp>
      <p:sp>
        <p:nvSpPr>
          <p:cNvPr id="6" name="Content Placeholder 5"/>
          <p:cNvSpPr>
            <a:spLocks noGrp="1"/>
          </p:cNvSpPr>
          <p:nvPr>
            <p:ph sz="quarter" idx="4"/>
          </p:nvPr>
        </p:nvSpPr>
        <p:spPr>
          <a:xfrm>
            <a:off x="6172200" y="2196554"/>
            <a:ext cx="5183188" cy="4386808"/>
          </a:xfrm>
        </p:spPr>
        <p:txBody>
          <a:bodyPr>
            <a:normAutofit fontScale="77500" lnSpcReduction="20000"/>
          </a:bodyPr>
          <a:lstStyle/>
          <a:p>
            <a:r>
              <a:rPr lang="en-AU" dirty="0" err="1"/>
              <a:t>Ốm</a:t>
            </a:r>
            <a:r>
              <a:rPr lang="en-AU" dirty="0"/>
              <a:t> </a:t>
            </a:r>
            <a:r>
              <a:rPr lang="en-AU" dirty="0" err="1"/>
              <a:t>yếu</a:t>
            </a:r>
            <a:endParaRPr lang="en-AU" dirty="0"/>
          </a:p>
          <a:p>
            <a:r>
              <a:rPr lang="en-AU" dirty="0" err="1"/>
              <a:t>Mệt</a:t>
            </a:r>
            <a:r>
              <a:rPr lang="en-AU" dirty="0"/>
              <a:t> </a:t>
            </a:r>
            <a:r>
              <a:rPr lang="en-AU" dirty="0" err="1"/>
              <a:t>mỏi</a:t>
            </a:r>
            <a:endParaRPr lang="en-AU" dirty="0"/>
          </a:p>
          <a:p>
            <a:r>
              <a:rPr lang="en-AU" dirty="0" err="1"/>
              <a:t>Sụt</a:t>
            </a:r>
            <a:r>
              <a:rPr lang="en-AU" dirty="0"/>
              <a:t> </a:t>
            </a:r>
            <a:r>
              <a:rPr lang="en-AU" dirty="0" err="1"/>
              <a:t>cân</a:t>
            </a:r>
            <a:endParaRPr lang="en-AU" dirty="0"/>
          </a:p>
          <a:p>
            <a:r>
              <a:rPr lang="en-AU" dirty="0" err="1"/>
              <a:t>Chán</a:t>
            </a:r>
            <a:r>
              <a:rPr lang="en-AU" dirty="0"/>
              <a:t> </a:t>
            </a:r>
            <a:r>
              <a:rPr lang="en-AU" dirty="0" err="1"/>
              <a:t>ăn</a:t>
            </a:r>
            <a:r>
              <a:rPr lang="en-AU" dirty="0"/>
              <a:t>, </a:t>
            </a:r>
            <a:r>
              <a:rPr lang="en-AU" dirty="0" err="1"/>
              <a:t>buồn</a:t>
            </a:r>
            <a:r>
              <a:rPr lang="en-AU" dirty="0"/>
              <a:t> </a:t>
            </a:r>
            <a:r>
              <a:rPr lang="en-AU" sz="2600" dirty="0" err="1"/>
              <a:t>nôn</a:t>
            </a:r>
            <a:r>
              <a:rPr lang="en-AU" dirty="0"/>
              <a:t>, </a:t>
            </a:r>
          </a:p>
          <a:p>
            <a:r>
              <a:rPr lang="en-AU" dirty="0" err="1"/>
              <a:t>Đau</a:t>
            </a:r>
            <a:r>
              <a:rPr lang="en-AU" dirty="0"/>
              <a:t> </a:t>
            </a:r>
            <a:r>
              <a:rPr lang="en-AU" dirty="0" err="1"/>
              <a:t>bụng</a:t>
            </a:r>
            <a:endParaRPr lang="en-AU" dirty="0"/>
          </a:p>
          <a:p>
            <a:r>
              <a:rPr lang="en-AU" dirty="0" err="1"/>
              <a:t>Gan</a:t>
            </a:r>
            <a:r>
              <a:rPr lang="en-AU" dirty="0"/>
              <a:t> to, </a:t>
            </a:r>
            <a:r>
              <a:rPr lang="en-AU" dirty="0" err="1"/>
              <a:t>lách</a:t>
            </a:r>
            <a:r>
              <a:rPr lang="en-AU" dirty="0"/>
              <a:t> to</a:t>
            </a:r>
          </a:p>
          <a:p>
            <a:r>
              <a:rPr lang="en-AU" dirty="0"/>
              <a:t>Sao </a:t>
            </a:r>
            <a:r>
              <a:rPr lang="en-AU" dirty="0" err="1"/>
              <a:t>mạch</a:t>
            </a:r>
            <a:endParaRPr lang="en-AU" dirty="0"/>
          </a:p>
          <a:p>
            <a:r>
              <a:rPr lang="en-AU" dirty="0"/>
              <a:t>Ban </a:t>
            </a:r>
            <a:r>
              <a:rPr lang="en-AU" dirty="0" err="1"/>
              <a:t>đỏ</a:t>
            </a:r>
            <a:r>
              <a:rPr lang="en-AU" dirty="0"/>
              <a:t> </a:t>
            </a:r>
            <a:r>
              <a:rPr lang="en-AU" dirty="0" err="1"/>
              <a:t>gan</a:t>
            </a:r>
            <a:r>
              <a:rPr lang="en-AU" dirty="0"/>
              <a:t> </a:t>
            </a:r>
            <a:r>
              <a:rPr lang="en-AU" dirty="0" err="1"/>
              <a:t>bàn</a:t>
            </a:r>
            <a:r>
              <a:rPr lang="en-AU" dirty="0"/>
              <a:t> </a:t>
            </a:r>
            <a:r>
              <a:rPr lang="en-AU" dirty="0" err="1"/>
              <a:t>tay</a:t>
            </a:r>
            <a:endParaRPr lang="en-AU" dirty="0"/>
          </a:p>
          <a:p>
            <a:r>
              <a:rPr lang="en-AU" dirty="0" err="1"/>
              <a:t>Vàng</a:t>
            </a:r>
            <a:r>
              <a:rPr lang="en-AU" dirty="0"/>
              <a:t> </a:t>
            </a:r>
            <a:r>
              <a:rPr lang="en-AU" dirty="0" err="1"/>
              <a:t>da</a:t>
            </a:r>
            <a:endParaRPr lang="en-AU" dirty="0"/>
          </a:p>
          <a:p>
            <a:r>
              <a:rPr lang="en-AU" dirty="0" err="1"/>
              <a:t>Cổ</a:t>
            </a:r>
            <a:r>
              <a:rPr lang="en-AU" dirty="0"/>
              <a:t> </a:t>
            </a:r>
            <a:r>
              <a:rPr lang="en-AU" dirty="0" err="1"/>
              <a:t>chướng</a:t>
            </a:r>
            <a:endParaRPr lang="en-AU" dirty="0"/>
          </a:p>
          <a:p>
            <a:r>
              <a:rPr lang="en-AU" dirty="0" err="1"/>
              <a:t>Nôn</a:t>
            </a:r>
            <a:r>
              <a:rPr lang="en-AU" dirty="0"/>
              <a:t> </a:t>
            </a:r>
            <a:r>
              <a:rPr lang="en-AU" dirty="0" err="1"/>
              <a:t>ra</a:t>
            </a:r>
            <a:r>
              <a:rPr lang="en-AU" dirty="0"/>
              <a:t> </a:t>
            </a:r>
            <a:r>
              <a:rPr lang="en-AU" dirty="0" err="1"/>
              <a:t>máu</a:t>
            </a:r>
            <a:r>
              <a:rPr lang="en-AU" dirty="0"/>
              <a:t>, </a:t>
            </a:r>
            <a:r>
              <a:rPr lang="en-AU" dirty="0" err="1"/>
              <a:t>phân</a:t>
            </a:r>
            <a:r>
              <a:rPr lang="en-AU" dirty="0"/>
              <a:t> </a:t>
            </a:r>
            <a:r>
              <a:rPr lang="en-AU" dirty="0" err="1"/>
              <a:t>đen</a:t>
            </a:r>
            <a:r>
              <a:rPr lang="en-AU" dirty="0"/>
              <a:t>,</a:t>
            </a:r>
          </a:p>
          <a:p>
            <a:r>
              <a:rPr lang="en-AU" dirty="0" err="1"/>
              <a:t>Bệnh</a:t>
            </a:r>
            <a:r>
              <a:rPr lang="en-AU" dirty="0"/>
              <a:t> </a:t>
            </a:r>
            <a:r>
              <a:rPr lang="en-AU" dirty="0" err="1"/>
              <a:t>não</a:t>
            </a:r>
            <a:r>
              <a:rPr lang="en-AU" dirty="0"/>
              <a:t> </a:t>
            </a:r>
            <a:r>
              <a:rPr lang="en-AU" dirty="0" err="1"/>
              <a:t>gan</a:t>
            </a:r>
            <a:endParaRPr lang="en-A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8310" y="0"/>
            <a:ext cx="8949690" cy="1143000"/>
          </a:xfrm>
        </p:spPr>
        <p:txBody>
          <a:bodyPr>
            <a:normAutofit/>
          </a:bodyPr>
          <a:lstStyle/>
          <a:p>
            <a:r>
              <a:rPr lang="en-AU" sz="2800" b="1" dirty="0" err="1">
                <a:latin typeface="Arial" panose="020B0604020202020204" pitchFamily="34" charset="0"/>
                <a:ea typeface="+mn-ea"/>
                <a:cs typeface="Arial" panose="020B0604020202020204" pitchFamily="34" charset="0"/>
              </a:rPr>
              <a:t>Một</a:t>
            </a:r>
            <a:r>
              <a:rPr lang="en-AU" sz="2800" b="1" dirty="0">
                <a:latin typeface="Arial" panose="020B0604020202020204" pitchFamily="34" charset="0"/>
                <a:ea typeface="+mn-ea"/>
                <a:cs typeface="Arial" panose="020B0604020202020204" pitchFamily="34" charset="0"/>
              </a:rPr>
              <a:t> </a:t>
            </a:r>
            <a:r>
              <a:rPr lang="en-AU" sz="2800" b="1" dirty="0" err="1">
                <a:latin typeface="Arial" panose="020B0604020202020204" pitchFamily="34" charset="0"/>
                <a:ea typeface="+mn-ea"/>
                <a:cs typeface="Arial" panose="020B0604020202020204" pitchFamily="34" charset="0"/>
              </a:rPr>
              <a:t>số</a:t>
            </a:r>
            <a:r>
              <a:rPr lang="en-AU" sz="2800" b="1" dirty="0">
                <a:latin typeface="Arial" panose="020B0604020202020204" pitchFamily="34" charset="0"/>
                <a:ea typeface="+mn-ea"/>
                <a:cs typeface="Arial" panose="020B0604020202020204" pitchFamily="34" charset="0"/>
              </a:rPr>
              <a:t> </a:t>
            </a:r>
            <a:r>
              <a:rPr lang="en-AU" sz="2800" b="1" dirty="0" err="1">
                <a:latin typeface="Arial" panose="020B0604020202020204" pitchFamily="34" charset="0"/>
                <a:ea typeface="+mn-ea"/>
                <a:cs typeface="Arial" panose="020B0604020202020204" pitchFamily="34" charset="0"/>
              </a:rPr>
              <a:t>hình</a:t>
            </a:r>
            <a:r>
              <a:rPr lang="en-AU" sz="2800" b="1" dirty="0">
                <a:latin typeface="Arial" panose="020B0604020202020204" pitchFamily="34" charset="0"/>
                <a:ea typeface="+mn-ea"/>
                <a:cs typeface="Arial" panose="020B0604020202020204" pitchFamily="34" charset="0"/>
              </a:rPr>
              <a:t> </a:t>
            </a:r>
            <a:r>
              <a:rPr lang="en-AU" sz="2800" b="1" dirty="0" err="1">
                <a:latin typeface="Arial" panose="020B0604020202020204" pitchFamily="34" charset="0"/>
                <a:ea typeface="+mn-ea"/>
                <a:cs typeface="Arial" panose="020B0604020202020204" pitchFamily="34" charset="0"/>
              </a:rPr>
              <a:t>ảnh</a:t>
            </a:r>
            <a:r>
              <a:rPr lang="en-AU" sz="2800" b="1" dirty="0">
                <a:latin typeface="Arial" panose="020B0604020202020204" pitchFamily="34" charset="0"/>
                <a:ea typeface="+mn-ea"/>
                <a:cs typeface="Arial" panose="020B0604020202020204" pitchFamily="34" charset="0"/>
              </a:rPr>
              <a:t> </a:t>
            </a:r>
            <a:r>
              <a:rPr lang="en-AU" sz="2800" b="1" dirty="0" err="1">
                <a:latin typeface="Arial" panose="020B0604020202020204" pitchFamily="34" charset="0"/>
                <a:ea typeface="+mn-ea"/>
                <a:cs typeface="Arial" panose="020B0604020202020204" pitchFamily="34" charset="0"/>
              </a:rPr>
              <a:t>của</a:t>
            </a:r>
            <a:r>
              <a:rPr lang="en-AU" sz="2800" b="1" dirty="0">
                <a:latin typeface="Arial" panose="020B0604020202020204" pitchFamily="34" charset="0"/>
                <a:ea typeface="+mn-ea"/>
                <a:cs typeface="Arial" panose="020B0604020202020204" pitchFamily="34" charset="0"/>
              </a:rPr>
              <a:t> </a:t>
            </a:r>
            <a:r>
              <a:rPr lang="en-AU" sz="2800" b="1" dirty="0" err="1">
                <a:latin typeface="Arial" panose="020B0604020202020204" pitchFamily="34" charset="0"/>
                <a:ea typeface="+mn-ea"/>
                <a:cs typeface="Arial" panose="020B0604020202020204" pitchFamily="34" charset="0"/>
              </a:rPr>
              <a:t>xơ</a:t>
            </a:r>
            <a:r>
              <a:rPr lang="en-AU" sz="2800" b="1" dirty="0">
                <a:latin typeface="Arial" panose="020B0604020202020204" pitchFamily="34" charset="0"/>
                <a:ea typeface="+mn-ea"/>
                <a:cs typeface="Arial" panose="020B0604020202020204" pitchFamily="34" charset="0"/>
              </a:rPr>
              <a:t> </a:t>
            </a:r>
            <a:r>
              <a:rPr lang="en-AU" sz="2800" b="1" dirty="0" err="1">
                <a:latin typeface="Arial" panose="020B0604020202020204" pitchFamily="34" charset="0"/>
                <a:ea typeface="+mn-ea"/>
                <a:cs typeface="Arial" panose="020B0604020202020204" pitchFamily="34" charset="0"/>
              </a:rPr>
              <a:t>gan</a:t>
            </a:r>
            <a:r>
              <a:rPr lang="en-AU" sz="2800" b="1" dirty="0">
                <a:latin typeface="Arial" panose="020B0604020202020204" pitchFamily="34" charset="0"/>
                <a:ea typeface="+mn-ea"/>
                <a:cs typeface="Arial" panose="020B0604020202020204" pitchFamily="34" charset="0"/>
              </a:rPr>
              <a:t> </a:t>
            </a:r>
            <a:r>
              <a:rPr lang="en-AU" sz="2800" b="1" dirty="0" err="1">
                <a:latin typeface="Arial" panose="020B0604020202020204" pitchFamily="34" charset="0"/>
                <a:ea typeface="+mn-ea"/>
                <a:cs typeface="Arial" panose="020B0604020202020204" pitchFamily="34" charset="0"/>
              </a:rPr>
              <a:t>mất</a:t>
            </a:r>
            <a:r>
              <a:rPr lang="en-AU" sz="2800" b="1" dirty="0">
                <a:latin typeface="Arial" panose="020B0604020202020204" pitchFamily="34" charset="0"/>
                <a:ea typeface="+mn-ea"/>
                <a:cs typeface="Arial" panose="020B0604020202020204" pitchFamily="34" charset="0"/>
              </a:rPr>
              <a:t> </a:t>
            </a:r>
            <a:r>
              <a:rPr lang="en-AU" sz="2800" b="1" dirty="0" err="1">
                <a:latin typeface="Arial" panose="020B0604020202020204" pitchFamily="34" charset="0"/>
                <a:ea typeface="+mn-ea"/>
                <a:cs typeface="Arial" panose="020B0604020202020204" pitchFamily="34" charset="0"/>
              </a:rPr>
              <a:t>bù</a:t>
            </a:r>
            <a:endParaRPr lang="en-AU" sz="2800" b="1" dirty="0">
              <a:latin typeface="Arial" panose="020B0604020202020204" pitchFamily="34" charset="0"/>
              <a:ea typeface="+mn-ea"/>
              <a:cs typeface="Arial" panose="020B0604020202020204" pitchFamily="34" charset="0"/>
            </a:endParaRPr>
          </a:p>
        </p:txBody>
      </p:sp>
      <p:pic>
        <p:nvPicPr>
          <p:cNvPr id="9" name="Picture 2" descr="http://healthh.com/wp-content/uploads/2014/05/spider-angioma-pictures-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0" y="1196752"/>
            <a:ext cx="2843808" cy="158417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healthool.com/wp-content/uploads/2013/10/caput-medusae-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24192" y="1124744"/>
            <a:ext cx="2843808" cy="158417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healthh.com/wp-content/uploads/2014/05/palmar-erythema-pictures-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52184" y="3933057"/>
            <a:ext cx="2915816" cy="162284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www.huidziekten.nl/afbeeldingen/nagelafwijkingen/Terrys-nails-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24000" y="3861048"/>
            <a:ext cx="2771800" cy="158417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ttp://www.lindahuangmd.com/plastic-surgeon/wp-content/uploads/2014/06/B-Gyneco-Side-B.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87888" y="2348880"/>
            <a:ext cx="1800200" cy="187220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1718000" y="2852937"/>
            <a:ext cx="1676874" cy="954107"/>
          </a:xfrm>
          <a:prstGeom prst="rect">
            <a:avLst/>
          </a:prstGeom>
          <a:noFill/>
        </p:spPr>
        <p:txBody>
          <a:bodyPr wrap="square" rtlCol="0">
            <a:spAutoFit/>
          </a:bodyPr>
          <a:lstStyle/>
          <a:p>
            <a:r>
              <a:rPr lang="en-US" sz="2800" b="1" dirty="0">
                <a:cs typeface="Arial" panose="020B0604020202020204" pitchFamily="34" charset="0"/>
              </a:rPr>
              <a:t>Sao </a:t>
            </a:r>
            <a:r>
              <a:rPr lang="en-US" sz="2800" b="1" dirty="0" err="1">
                <a:cs typeface="Arial" panose="020B0604020202020204" pitchFamily="34" charset="0"/>
              </a:rPr>
              <a:t>mạch</a:t>
            </a:r>
            <a:endParaRPr lang="en-US" sz="2800" b="1" dirty="0">
              <a:cs typeface="Arial" panose="020B0604020202020204" pitchFamily="34" charset="0"/>
            </a:endParaRPr>
          </a:p>
          <a:p>
            <a:endParaRPr lang="en-AU" sz="2800" dirty="0"/>
          </a:p>
        </p:txBody>
      </p:sp>
      <p:sp>
        <p:nvSpPr>
          <p:cNvPr id="17" name="TextBox 16"/>
          <p:cNvSpPr txBox="1"/>
          <p:nvPr/>
        </p:nvSpPr>
        <p:spPr>
          <a:xfrm>
            <a:off x="8407798" y="2780929"/>
            <a:ext cx="1879387" cy="954107"/>
          </a:xfrm>
          <a:prstGeom prst="rect">
            <a:avLst/>
          </a:prstGeom>
          <a:noFill/>
        </p:spPr>
        <p:txBody>
          <a:bodyPr wrap="square" rtlCol="0">
            <a:spAutoFit/>
          </a:bodyPr>
          <a:lstStyle/>
          <a:p>
            <a:pPr marL="0" lvl="2"/>
            <a:r>
              <a:rPr lang="en-US" sz="2800" b="1" dirty="0" err="1">
                <a:cs typeface="Arial" panose="020B0604020202020204" pitchFamily="34" charset="0"/>
              </a:rPr>
              <a:t>Cổ</a:t>
            </a:r>
            <a:r>
              <a:rPr lang="en-US" sz="2800" b="1" dirty="0">
                <a:cs typeface="Arial" panose="020B0604020202020204" pitchFamily="34" charset="0"/>
              </a:rPr>
              <a:t> </a:t>
            </a:r>
            <a:r>
              <a:rPr lang="en-US" sz="2800" b="1" dirty="0" err="1">
                <a:cs typeface="Arial" panose="020B0604020202020204" pitchFamily="34" charset="0"/>
              </a:rPr>
              <a:t>chướng</a:t>
            </a:r>
            <a:endParaRPr lang="en-US" sz="2800" b="1" dirty="0">
              <a:cs typeface="Arial" panose="020B0604020202020204" pitchFamily="34" charset="0"/>
            </a:endParaRPr>
          </a:p>
          <a:p>
            <a:endParaRPr lang="en-AU" sz="2800" dirty="0"/>
          </a:p>
        </p:txBody>
      </p:sp>
      <p:sp>
        <p:nvSpPr>
          <p:cNvPr id="18" name="TextBox 17"/>
          <p:cNvSpPr txBox="1"/>
          <p:nvPr/>
        </p:nvSpPr>
        <p:spPr>
          <a:xfrm>
            <a:off x="1688996" y="5733257"/>
            <a:ext cx="2522448" cy="954107"/>
          </a:xfrm>
          <a:prstGeom prst="rect">
            <a:avLst/>
          </a:prstGeom>
          <a:noFill/>
        </p:spPr>
        <p:txBody>
          <a:bodyPr wrap="square" rtlCol="0">
            <a:spAutoFit/>
          </a:bodyPr>
          <a:lstStyle/>
          <a:p>
            <a:r>
              <a:rPr lang="en-US" sz="2800" b="1" dirty="0" err="1">
                <a:cs typeface="Arial" panose="020B0604020202020204" pitchFamily="34" charset="0"/>
              </a:rPr>
              <a:t>Móng</a:t>
            </a:r>
            <a:r>
              <a:rPr lang="en-US" sz="2800" b="1" dirty="0">
                <a:cs typeface="Arial" panose="020B0604020202020204" pitchFamily="34" charset="0"/>
              </a:rPr>
              <a:t> </a:t>
            </a:r>
            <a:r>
              <a:rPr lang="en-US" sz="2800" b="1" dirty="0" err="1">
                <a:cs typeface="Arial" panose="020B0604020202020204" pitchFamily="34" charset="0"/>
              </a:rPr>
              <a:t>tay</a:t>
            </a:r>
            <a:r>
              <a:rPr lang="en-US" sz="2800" b="1" dirty="0">
                <a:cs typeface="Arial" panose="020B0604020202020204" pitchFamily="34" charset="0"/>
              </a:rPr>
              <a:t> Terry</a:t>
            </a:r>
            <a:endParaRPr lang="en-US" sz="2800" b="1" dirty="0">
              <a:solidFill>
                <a:schemeClr val="tx1">
                  <a:lumMod val="50000"/>
                  <a:lumOff val="50000"/>
                </a:schemeClr>
              </a:solidFill>
              <a:cs typeface="Arial" panose="020B0604020202020204" pitchFamily="34" charset="0"/>
            </a:endParaRPr>
          </a:p>
          <a:p>
            <a:endParaRPr lang="en-AU" sz="2800" dirty="0"/>
          </a:p>
        </p:txBody>
      </p:sp>
      <p:sp>
        <p:nvSpPr>
          <p:cNvPr id="19" name="TextBox 18"/>
          <p:cNvSpPr txBox="1"/>
          <p:nvPr/>
        </p:nvSpPr>
        <p:spPr>
          <a:xfrm>
            <a:off x="8476402" y="5733257"/>
            <a:ext cx="1978586" cy="954107"/>
          </a:xfrm>
          <a:prstGeom prst="rect">
            <a:avLst/>
          </a:prstGeom>
          <a:noFill/>
        </p:spPr>
        <p:txBody>
          <a:bodyPr wrap="square" rtlCol="0">
            <a:spAutoFit/>
          </a:bodyPr>
          <a:lstStyle/>
          <a:p>
            <a:pPr marL="0" lvl="2"/>
            <a:r>
              <a:rPr lang="en-US" sz="2800" b="1" dirty="0" err="1">
                <a:cs typeface="Arial" panose="020B0604020202020204" pitchFamily="34" charset="0"/>
              </a:rPr>
              <a:t>Bàn</a:t>
            </a:r>
            <a:r>
              <a:rPr lang="en-US" sz="2800" b="1" dirty="0">
                <a:cs typeface="Arial" panose="020B0604020202020204" pitchFamily="34" charset="0"/>
              </a:rPr>
              <a:t> </a:t>
            </a:r>
            <a:r>
              <a:rPr lang="en-US" sz="2800" b="1" dirty="0" err="1">
                <a:cs typeface="Arial" panose="020B0604020202020204" pitchFamily="34" charset="0"/>
              </a:rPr>
              <a:t>tay</a:t>
            </a:r>
            <a:r>
              <a:rPr lang="en-US" sz="2800" b="1" dirty="0">
                <a:cs typeface="Arial" panose="020B0604020202020204" pitchFamily="34" charset="0"/>
              </a:rPr>
              <a:t> son</a:t>
            </a:r>
          </a:p>
          <a:p>
            <a:endParaRPr lang="en-AU" sz="2800" dirty="0"/>
          </a:p>
        </p:txBody>
      </p:sp>
      <p:sp>
        <p:nvSpPr>
          <p:cNvPr id="20" name="TextBox 19"/>
          <p:cNvSpPr txBox="1"/>
          <p:nvPr/>
        </p:nvSpPr>
        <p:spPr>
          <a:xfrm>
            <a:off x="5231904" y="4581129"/>
            <a:ext cx="2099230" cy="954107"/>
          </a:xfrm>
          <a:prstGeom prst="rect">
            <a:avLst/>
          </a:prstGeom>
          <a:noFill/>
        </p:spPr>
        <p:txBody>
          <a:bodyPr wrap="square" rtlCol="0">
            <a:spAutoFit/>
          </a:bodyPr>
          <a:lstStyle/>
          <a:p>
            <a:pPr marL="0" lvl="2"/>
            <a:r>
              <a:rPr lang="en-US" sz="2800" b="1" dirty="0" err="1">
                <a:cs typeface="Arial" panose="020B0604020202020204" pitchFamily="34" charset="0"/>
              </a:rPr>
              <a:t>Vú</a:t>
            </a:r>
            <a:r>
              <a:rPr lang="en-US" sz="2800" b="1" dirty="0">
                <a:cs typeface="Arial" panose="020B0604020202020204" pitchFamily="34" charset="0"/>
              </a:rPr>
              <a:t> to ở </a:t>
            </a:r>
            <a:r>
              <a:rPr lang="en-US" sz="2800" b="1" dirty="0" err="1">
                <a:cs typeface="Arial" panose="020B0604020202020204" pitchFamily="34" charset="0"/>
              </a:rPr>
              <a:t>nam</a:t>
            </a:r>
            <a:endParaRPr lang="en-US" sz="2800" b="1" dirty="0">
              <a:cs typeface="Arial" panose="020B0604020202020204" pitchFamily="34" charset="0"/>
            </a:endParaRPr>
          </a:p>
          <a:p>
            <a:endParaRPr lang="en-AU" sz="2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0116" y="404496"/>
            <a:ext cx="8246745" cy="850265"/>
          </a:xfrm>
        </p:spPr>
        <p:txBody>
          <a:bodyPr vert="horz" lIns="91440" tIns="45720" rIns="91440" bIns="45720" rtlCol="0" anchor="ctr">
            <a:normAutofit/>
          </a:bodyPr>
          <a:lstStyle/>
          <a:p>
            <a:r>
              <a:rPr lang="en-AU" sz="2800" b="1" dirty="0" err="1">
                <a:latin typeface="Arial" panose="020B0604020202020204" pitchFamily="34" charset="0"/>
                <a:ea typeface="+mn-ea"/>
                <a:cs typeface="Arial" panose="020B0604020202020204" pitchFamily="34" charset="0"/>
              </a:rPr>
              <a:t>Các</a:t>
            </a:r>
            <a:r>
              <a:rPr lang="en-AU" sz="2800" b="1" dirty="0">
                <a:latin typeface="Arial" panose="020B0604020202020204" pitchFamily="34" charset="0"/>
                <a:ea typeface="+mn-ea"/>
                <a:cs typeface="Arial" panose="020B0604020202020204" pitchFamily="34" charset="0"/>
              </a:rPr>
              <a:t> </a:t>
            </a:r>
            <a:r>
              <a:rPr lang="en-AU" sz="2800" b="1" dirty="0" err="1">
                <a:latin typeface="Arial" panose="020B0604020202020204" pitchFamily="34" charset="0"/>
                <a:ea typeface="+mn-ea"/>
                <a:cs typeface="Arial" panose="020B0604020202020204" pitchFamily="34" charset="0"/>
              </a:rPr>
              <a:t>xét</a:t>
            </a:r>
            <a:r>
              <a:rPr lang="en-AU" sz="2800" b="1" dirty="0">
                <a:latin typeface="Arial" panose="020B0604020202020204" pitchFamily="34" charset="0"/>
                <a:ea typeface="+mn-ea"/>
                <a:cs typeface="Arial" panose="020B0604020202020204" pitchFamily="34" charset="0"/>
              </a:rPr>
              <a:t> </a:t>
            </a:r>
            <a:r>
              <a:rPr lang="en-AU" sz="2800" b="1" dirty="0" err="1">
                <a:latin typeface="Arial" panose="020B0604020202020204" pitchFamily="34" charset="0"/>
                <a:ea typeface="+mn-ea"/>
                <a:cs typeface="Arial" panose="020B0604020202020204" pitchFamily="34" charset="0"/>
              </a:rPr>
              <a:t>nghiệm</a:t>
            </a:r>
            <a:r>
              <a:rPr lang="en-AU" sz="2800" b="1" dirty="0">
                <a:latin typeface="Arial" panose="020B0604020202020204" pitchFamily="34" charset="0"/>
                <a:ea typeface="+mn-ea"/>
                <a:cs typeface="Arial" panose="020B0604020202020204" pitchFamily="34" charset="0"/>
              </a:rPr>
              <a:t> </a:t>
            </a:r>
            <a:r>
              <a:rPr lang="en-AU" sz="2800" b="1" dirty="0" err="1">
                <a:latin typeface="Arial" panose="020B0604020202020204" pitchFamily="34" charset="0"/>
                <a:ea typeface="+mn-ea"/>
                <a:cs typeface="Arial" panose="020B0604020202020204" pitchFamily="34" charset="0"/>
              </a:rPr>
              <a:t>cơ</a:t>
            </a:r>
            <a:r>
              <a:rPr lang="en-AU" sz="2800" b="1" dirty="0">
                <a:latin typeface="Arial" panose="020B0604020202020204" pitchFamily="34" charset="0"/>
                <a:ea typeface="+mn-ea"/>
                <a:cs typeface="Arial" panose="020B0604020202020204" pitchFamily="34" charset="0"/>
              </a:rPr>
              <a:t> </a:t>
            </a:r>
            <a:r>
              <a:rPr lang="en-AU" sz="2800" b="1" dirty="0" err="1">
                <a:latin typeface="Arial" panose="020B0604020202020204" pitchFamily="34" charset="0"/>
                <a:ea typeface="+mn-ea"/>
                <a:cs typeface="Arial" panose="020B0604020202020204" pitchFamily="34" charset="0"/>
              </a:rPr>
              <a:t>bản</a:t>
            </a:r>
            <a:r>
              <a:rPr lang="en-AU" sz="2800" b="1" dirty="0">
                <a:latin typeface="Arial" panose="020B0604020202020204" pitchFamily="34" charset="0"/>
                <a:ea typeface="+mn-ea"/>
                <a:cs typeface="Arial" panose="020B0604020202020204" pitchFamily="34" charset="0"/>
              </a:rPr>
              <a:t> </a:t>
            </a:r>
            <a:r>
              <a:rPr lang="en-AU" sz="2800" b="1" dirty="0" err="1">
                <a:latin typeface="Arial" panose="020B0604020202020204" pitchFamily="34" charset="0"/>
                <a:ea typeface="+mn-ea"/>
                <a:cs typeface="Arial" panose="020B0604020202020204" pitchFamily="34" charset="0"/>
              </a:rPr>
              <a:t>đánh</a:t>
            </a:r>
            <a:r>
              <a:rPr lang="en-AU" sz="2800" b="1" dirty="0">
                <a:latin typeface="Arial" panose="020B0604020202020204" pitchFamily="34" charset="0"/>
                <a:ea typeface="+mn-ea"/>
                <a:cs typeface="Arial" panose="020B0604020202020204" pitchFamily="34" charset="0"/>
              </a:rPr>
              <a:t> </a:t>
            </a:r>
            <a:r>
              <a:rPr lang="en-AU" sz="2800" b="1" dirty="0" err="1">
                <a:latin typeface="Arial" panose="020B0604020202020204" pitchFamily="34" charset="0"/>
                <a:ea typeface="+mn-ea"/>
                <a:cs typeface="Arial" panose="020B0604020202020204" pitchFamily="34" charset="0"/>
              </a:rPr>
              <a:t>giá</a:t>
            </a:r>
            <a:r>
              <a:rPr lang="en-AU" sz="2800" b="1" dirty="0">
                <a:latin typeface="Arial" panose="020B0604020202020204" pitchFamily="34" charset="0"/>
                <a:ea typeface="+mn-ea"/>
                <a:cs typeface="Arial" panose="020B0604020202020204" pitchFamily="34" charset="0"/>
              </a:rPr>
              <a:t> </a:t>
            </a:r>
            <a:r>
              <a:rPr lang="en-AU" sz="2800" b="1" dirty="0" err="1">
                <a:latin typeface="Arial" panose="020B0604020202020204" pitchFamily="34" charset="0"/>
                <a:ea typeface="+mn-ea"/>
                <a:cs typeface="Arial" panose="020B0604020202020204" pitchFamily="34" charset="0"/>
              </a:rPr>
              <a:t>bệnh</a:t>
            </a:r>
            <a:r>
              <a:rPr lang="en-AU" sz="2800" b="1" dirty="0">
                <a:latin typeface="Arial" panose="020B0604020202020204" pitchFamily="34" charset="0"/>
                <a:ea typeface="+mn-ea"/>
                <a:cs typeface="Arial" panose="020B0604020202020204" pitchFamily="34" charset="0"/>
              </a:rPr>
              <a:t> </a:t>
            </a:r>
            <a:r>
              <a:rPr lang="en-AU" sz="2800" b="1" dirty="0" err="1">
                <a:latin typeface="Arial" panose="020B0604020202020204" pitchFamily="34" charset="0"/>
                <a:ea typeface="+mn-ea"/>
                <a:cs typeface="Arial" panose="020B0604020202020204" pitchFamily="34" charset="0"/>
              </a:rPr>
              <a:t>gan</a:t>
            </a:r>
            <a:endParaRPr lang="en-AU" sz="2800" b="1" dirty="0">
              <a:latin typeface="Arial" panose="020B0604020202020204" pitchFamily="34" charset="0"/>
              <a:ea typeface="+mn-ea"/>
              <a:cs typeface="Arial" panose="020B0604020202020204" pitchFamily="34" charset="0"/>
            </a:endParaRPr>
          </a:p>
        </p:txBody>
      </p:sp>
      <p:sp>
        <p:nvSpPr>
          <p:cNvPr id="4" name="Content Placeholder 3"/>
          <p:cNvSpPr>
            <a:spLocks noGrp="1"/>
          </p:cNvSpPr>
          <p:nvPr>
            <p:ph sz="half" idx="2"/>
          </p:nvPr>
        </p:nvSpPr>
        <p:spPr>
          <a:xfrm>
            <a:off x="2351584" y="1628800"/>
            <a:ext cx="8732052" cy="4675018"/>
          </a:xfrm>
        </p:spPr>
        <p:txBody>
          <a:bodyPr>
            <a:normAutofit lnSpcReduction="10000"/>
          </a:bodyPr>
          <a:lstStyle/>
          <a:p>
            <a:pPr>
              <a:lnSpc>
                <a:spcPct val="150000"/>
              </a:lnSpc>
            </a:pPr>
            <a:r>
              <a:rPr lang="en-AU" sz="3200" dirty="0" err="1"/>
              <a:t>Có</a:t>
            </a:r>
            <a:r>
              <a:rPr lang="en-AU" sz="3200" dirty="0"/>
              <a:t> </a:t>
            </a:r>
            <a:r>
              <a:rPr lang="en-AU" sz="3200" dirty="0" err="1"/>
              <a:t>tổn</a:t>
            </a:r>
            <a:r>
              <a:rPr lang="en-AU" sz="3200" dirty="0"/>
              <a:t> </a:t>
            </a:r>
            <a:r>
              <a:rPr lang="en-AU" sz="3200" dirty="0" err="1"/>
              <a:t>thương</a:t>
            </a:r>
            <a:r>
              <a:rPr lang="en-AU" sz="3200" dirty="0"/>
              <a:t> </a:t>
            </a:r>
            <a:r>
              <a:rPr lang="en-AU" sz="3200" dirty="0" err="1"/>
              <a:t>gan</a:t>
            </a:r>
            <a:r>
              <a:rPr lang="en-AU" sz="3200" dirty="0"/>
              <a:t>: ALT/AST</a:t>
            </a:r>
          </a:p>
          <a:p>
            <a:pPr>
              <a:lnSpc>
                <a:spcPct val="150000"/>
              </a:lnSpc>
            </a:pPr>
            <a:r>
              <a:rPr lang="en-AU" sz="3200" dirty="0" err="1"/>
              <a:t>Công</a:t>
            </a:r>
            <a:r>
              <a:rPr lang="en-AU" sz="3200" dirty="0"/>
              <a:t> </a:t>
            </a:r>
            <a:r>
              <a:rPr lang="en-AU" sz="3200" dirty="0" err="1"/>
              <a:t>thức</a:t>
            </a:r>
            <a:r>
              <a:rPr lang="en-AU" sz="3200" dirty="0"/>
              <a:t> </a:t>
            </a:r>
            <a:r>
              <a:rPr lang="en-AU" sz="3200" dirty="0" err="1"/>
              <a:t>máu</a:t>
            </a:r>
            <a:r>
              <a:rPr lang="en-AU" sz="3200" dirty="0"/>
              <a:t>/</a:t>
            </a:r>
            <a:r>
              <a:rPr lang="en-AU" sz="3200" dirty="0" err="1"/>
              <a:t>Tiểu</a:t>
            </a:r>
            <a:r>
              <a:rPr lang="en-AU" sz="3200" dirty="0"/>
              <a:t> </a:t>
            </a:r>
            <a:r>
              <a:rPr lang="en-AU" sz="3200" dirty="0" err="1"/>
              <a:t>cầu</a:t>
            </a:r>
            <a:endParaRPr lang="en-AU" sz="3200" dirty="0"/>
          </a:p>
          <a:p>
            <a:pPr lvl="0"/>
            <a:r>
              <a:rPr lang="en-AU" sz="3200" dirty="0" err="1"/>
              <a:t>Chức</a:t>
            </a:r>
            <a:r>
              <a:rPr lang="en-AU" sz="3200" dirty="0"/>
              <a:t> </a:t>
            </a:r>
            <a:r>
              <a:rPr lang="en-AU" sz="3200" dirty="0" err="1"/>
              <a:t>năng</a:t>
            </a:r>
            <a:r>
              <a:rPr lang="en-AU" sz="3200" dirty="0"/>
              <a:t> </a:t>
            </a:r>
            <a:r>
              <a:rPr lang="en-AU" sz="3200" dirty="0" err="1"/>
              <a:t>gan</a:t>
            </a:r>
            <a:r>
              <a:rPr lang="en-AU" sz="3200" dirty="0"/>
              <a:t>:  INR, </a:t>
            </a:r>
            <a:r>
              <a:rPr lang="en-AU" sz="3200" dirty="0" err="1"/>
              <a:t>tỷ</a:t>
            </a:r>
            <a:r>
              <a:rPr lang="en-AU" sz="3200" dirty="0"/>
              <a:t> </a:t>
            </a:r>
            <a:r>
              <a:rPr lang="en-AU" sz="3200" dirty="0" err="1"/>
              <a:t>lệ</a:t>
            </a:r>
            <a:r>
              <a:rPr lang="en-AU" sz="3200" dirty="0"/>
              <a:t> prothrombin, bilirubin,</a:t>
            </a:r>
            <a:r>
              <a:rPr lang="en-US" altLang="ja-JP" sz="3200" dirty="0"/>
              <a:t>albumin, alkaline phosphatase (ALP)</a:t>
            </a:r>
            <a:r>
              <a:rPr lang="en-AU" sz="3200" dirty="0"/>
              <a:t>…, </a:t>
            </a:r>
            <a:r>
              <a:rPr lang="en-AU" sz="3200" dirty="0" err="1"/>
              <a:t>nếu</a:t>
            </a:r>
            <a:r>
              <a:rPr lang="en-AU" sz="3200" dirty="0"/>
              <a:t> </a:t>
            </a:r>
            <a:r>
              <a:rPr lang="en-AU" sz="3200" dirty="0" err="1"/>
              <a:t>có</a:t>
            </a:r>
            <a:r>
              <a:rPr lang="en-AU" sz="3200" dirty="0"/>
              <a:t> </a:t>
            </a:r>
            <a:r>
              <a:rPr lang="en-AU" sz="3200" dirty="0" err="1"/>
              <a:t>điều</a:t>
            </a:r>
            <a:r>
              <a:rPr lang="en-AU" sz="3200" dirty="0"/>
              <a:t> </a:t>
            </a:r>
            <a:r>
              <a:rPr lang="en-AU" sz="3200" dirty="0" err="1"/>
              <a:t>kiện</a:t>
            </a:r>
            <a:endParaRPr lang="en-AU" sz="3200" dirty="0"/>
          </a:p>
          <a:p>
            <a:pPr lvl="0"/>
            <a:r>
              <a:rPr lang="en-AU" sz="3200" dirty="0" err="1"/>
              <a:t>Các</a:t>
            </a:r>
            <a:r>
              <a:rPr lang="en-AU" sz="3200" dirty="0"/>
              <a:t> </a:t>
            </a:r>
            <a:r>
              <a:rPr lang="en-AU" sz="3200" dirty="0" err="1"/>
              <a:t>xét</a:t>
            </a:r>
            <a:r>
              <a:rPr lang="en-AU" sz="3200" dirty="0"/>
              <a:t> </a:t>
            </a:r>
            <a:r>
              <a:rPr lang="en-AU" sz="3200" dirty="0" err="1"/>
              <a:t>nghiệm</a:t>
            </a:r>
            <a:r>
              <a:rPr lang="en-AU" sz="3200" dirty="0"/>
              <a:t> </a:t>
            </a:r>
            <a:r>
              <a:rPr lang="en-AU" sz="3200" dirty="0" err="1"/>
              <a:t>khác</a:t>
            </a:r>
            <a:r>
              <a:rPr lang="en-AU" sz="3200" dirty="0"/>
              <a:t>: </a:t>
            </a:r>
            <a:r>
              <a:rPr lang="en-AU" sz="3200" dirty="0" err="1"/>
              <a:t>creatinin</a:t>
            </a:r>
            <a:r>
              <a:rPr lang="en-AU" sz="3200" dirty="0"/>
              <a:t>, </a:t>
            </a:r>
            <a:r>
              <a:rPr lang="en-AU" sz="3200" dirty="0" err="1"/>
              <a:t>đường</a:t>
            </a:r>
            <a:r>
              <a:rPr lang="en-AU" sz="3200" dirty="0"/>
              <a:t> </a:t>
            </a:r>
            <a:r>
              <a:rPr lang="en-AU" sz="3200" dirty="0" err="1"/>
              <a:t>máu</a:t>
            </a:r>
            <a:r>
              <a:rPr lang="en-AU" sz="3200" dirty="0"/>
              <a:t>, </a:t>
            </a:r>
            <a:r>
              <a:rPr lang="en-AU" sz="3200" dirty="0" err="1"/>
              <a:t>mỡ</a:t>
            </a:r>
            <a:r>
              <a:rPr lang="en-AU" sz="3200" dirty="0"/>
              <a:t> </a:t>
            </a:r>
            <a:r>
              <a:rPr lang="en-AU" sz="3200" dirty="0" err="1"/>
              <a:t>máu</a:t>
            </a:r>
            <a:r>
              <a:rPr lang="en-AU" sz="3200" dirty="0"/>
              <a:t>,.…</a:t>
            </a:r>
          </a:p>
          <a:p>
            <a:pPr lvl="0"/>
            <a:r>
              <a:rPr lang="en-AU" sz="3200" dirty="0" err="1"/>
              <a:t>Siêu</a:t>
            </a:r>
            <a:r>
              <a:rPr lang="en-AU" sz="3200" dirty="0"/>
              <a:t> </a:t>
            </a:r>
            <a:r>
              <a:rPr lang="en-AU" sz="3200" dirty="0" err="1"/>
              <a:t>âm</a:t>
            </a:r>
            <a:r>
              <a:rPr lang="en-AU" sz="3200" dirty="0"/>
              <a:t> ổ </a:t>
            </a:r>
            <a:r>
              <a:rPr lang="en-AU" sz="3200" dirty="0" err="1"/>
              <a:t>bụng</a:t>
            </a:r>
            <a:r>
              <a:rPr lang="en-AU" sz="3200" dirty="0"/>
              <a:t>, Alpha FP</a:t>
            </a:r>
          </a:p>
          <a:p>
            <a:pPr lvl="0"/>
            <a:endParaRPr lang="en-A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6601" y="476672"/>
            <a:ext cx="7391400" cy="750888"/>
          </a:xfrm>
        </p:spPr>
        <p:txBody>
          <a:bodyPr vert="horz" lIns="91440" tIns="45720" rIns="91440" bIns="45720" rtlCol="0" anchor="ctr">
            <a:noAutofit/>
          </a:bodyPr>
          <a:lstStyle/>
          <a:p>
            <a:r>
              <a:rPr lang="en-AU" sz="3600" b="1" dirty="0" err="1"/>
              <a:t>Đánh</a:t>
            </a:r>
            <a:r>
              <a:rPr lang="en-AU" sz="3600" b="1" dirty="0"/>
              <a:t> </a:t>
            </a:r>
            <a:r>
              <a:rPr lang="en-AU" sz="3600" b="1" dirty="0" err="1"/>
              <a:t>giá</a:t>
            </a:r>
            <a:r>
              <a:rPr lang="en-AU" sz="3600" b="1" dirty="0"/>
              <a:t> </a:t>
            </a:r>
            <a:r>
              <a:rPr lang="en-AU" sz="3600" b="1" dirty="0" err="1"/>
              <a:t>xơ</a:t>
            </a:r>
            <a:r>
              <a:rPr lang="en-AU" sz="3600" b="1" dirty="0"/>
              <a:t> </a:t>
            </a:r>
            <a:r>
              <a:rPr lang="en-AU" sz="3600" b="1" dirty="0" err="1"/>
              <a:t>hóa</a:t>
            </a:r>
            <a:r>
              <a:rPr lang="en-AU" sz="3600" b="1" dirty="0"/>
              <a:t> </a:t>
            </a:r>
            <a:r>
              <a:rPr lang="en-AU" sz="3600" b="1" dirty="0" err="1"/>
              <a:t>gan</a:t>
            </a:r>
            <a:r>
              <a:rPr lang="en-AU" sz="3600" b="1" dirty="0"/>
              <a:t> </a:t>
            </a:r>
            <a:r>
              <a:rPr lang="en-AU" sz="3600" b="1" dirty="0" err="1"/>
              <a:t>không</a:t>
            </a:r>
            <a:r>
              <a:rPr lang="en-AU" sz="3600" b="1" dirty="0"/>
              <a:t> </a:t>
            </a:r>
            <a:r>
              <a:rPr lang="en-AU" sz="3600" b="1" dirty="0" err="1"/>
              <a:t>xâm</a:t>
            </a:r>
            <a:r>
              <a:rPr lang="en-AU" sz="3600" b="1" dirty="0"/>
              <a:t> </a:t>
            </a:r>
            <a:r>
              <a:rPr lang="en-AU" sz="3600" b="1" dirty="0" err="1"/>
              <a:t>lấn</a:t>
            </a:r>
            <a:endParaRPr lang="en-AU" sz="3600" b="1" dirty="0"/>
          </a:p>
        </p:txBody>
      </p:sp>
      <p:graphicFrame>
        <p:nvGraphicFramePr>
          <p:cNvPr id="4" name="Table Placeholder 3"/>
          <p:cNvGraphicFramePr>
            <a:graphicFrameLocks noGrp="1"/>
          </p:cNvGraphicFramePr>
          <p:nvPr>
            <p:ph type="tbl" idx="1"/>
          </p:nvPr>
        </p:nvGraphicFramePr>
        <p:xfrm>
          <a:off x="1524000" y="1700808"/>
          <a:ext cx="8229600" cy="4104456"/>
        </p:xfrm>
        <a:graphic>
          <a:graphicData uri="http://schemas.openxmlformats.org/drawingml/2006/table">
            <a:tbl>
              <a:tblPr firstRow="1" bandRow="1">
                <a:tableStyleId>{5C22544A-7EE6-4342-B048-85BDC9FD1C3A}</a:tableStyleId>
              </a:tblPr>
              <a:tblGrid>
                <a:gridCol w="1440160">
                  <a:extLst>
                    <a:ext uri="{9D8B030D-6E8A-4147-A177-3AD203B41FA5}">
                      <a16:colId xmlns:a16="http://schemas.microsoft.com/office/drawing/2014/main" val="20000"/>
                    </a:ext>
                  </a:extLst>
                </a:gridCol>
                <a:gridCol w="2674640">
                  <a:extLst>
                    <a:ext uri="{9D8B030D-6E8A-4147-A177-3AD203B41FA5}">
                      <a16:colId xmlns:a16="http://schemas.microsoft.com/office/drawing/2014/main" val="20001"/>
                    </a:ext>
                  </a:extLst>
                </a:gridCol>
                <a:gridCol w="2797968">
                  <a:extLst>
                    <a:ext uri="{9D8B030D-6E8A-4147-A177-3AD203B41FA5}">
                      <a16:colId xmlns:a16="http://schemas.microsoft.com/office/drawing/2014/main" val="20002"/>
                    </a:ext>
                  </a:extLst>
                </a:gridCol>
                <a:gridCol w="1316832">
                  <a:extLst>
                    <a:ext uri="{9D8B030D-6E8A-4147-A177-3AD203B41FA5}">
                      <a16:colId xmlns:a16="http://schemas.microsoft.com/office/drawing/2014/main" val="20003"/>
                    </a:ext>
                  </a:extLst>
                </a:gridCol>
              </a:tblGrid>
              <a:tr h="474091">
                <a:tc>
                  <a:txBody>
                    <a:bodyPr/>
                    <a:lstStyle/>
                    <a:p>
                      <a:pPr algn="ctr"/>
                      <a:r>
                        <a:rPr lang="en-AU" dirty="0">
                          <a:latin typeface="Arial" panose="020B0604020202020204" pitchFamily="34" charset="0"/>
                          <a:cs typeface="Arial" panose="020B0604020202020204" pitchFamily="34" charset="0"/>
                        </a:rPr>
                        <a:t>Test</a:t>
                      </a:r>
                    </a:p>
                  </a:txBody>
                  <a:tcPr/>
                </a:tc>
                <a:tc>
                  <a:txBody>
                    <a:bodyPr/>
                    <a:lstStyle/>
                    <a:p>
                      <a:pPr algn="ctr"/>
                      <a:r>
                        <a:rPr lang="en-AU" dirty="0" err="1">
                          <a:latin typeface="Arial" panose="020B0604020202020204" pitchFamily="34" charset="0"/>
                          <a:cs typeface="Arial" panose="020B0604020202020204" pitchFamily="34" charset="0"/>
                        </a:rPr>
                        <a:t>Thành</a:t>
                      </a:r>
                      <a:r>
                        <a:rPr lang="en-AU" baseline="0" dirty="0">
                          <a:latin typeface="Arial" panose="020B0604020202020204" pitchFamily="34" charset="0"/>
                          <a:cs typeface="Arial" panose="020B0604020202020204" pitchFamily="34" charset="0"/>
                        </a:rPr>
                        <a:t> </a:t>
                      </a:r>
                      <a:r>
                        <a:rPr lang="en-AU" baseline="0" dirty="0" err="1">
                          <a:latin typeface="Arial" panose="020B0604020202020204" pitchFamily="34" charset="0"/>
                          <a:cs typeface="Arial" panose="020B0604020202020204" pitchFamily="34" charset="0"/>
                        </a:rPr>
                        <a:t>phần</a:t>
                      </a:r>
                      <a:endParaRPr lang="en-AU" dirty="0">
                        <a:latin typeface="Arial" panose="020B0604020202020204" pitchFamily="34" charset="0"/>
                        <a:cs typeface="Arial" panose="020B0604020202020204" pitchFamily="34" charset="0"/>
                      </a:endParaRPr>
                    </a:p>
                  </a:txBody>
                  <a:tcPr/>
                </a:tc>
                <a:tc>
                  <a:txBody>
                    <a:bodyPr/>
                    <a:lstStyle/>
                    <a:p>
                      <a:pPr algn="ctr"/>
                      <a:r>
                        <a:rPr lang="en-AU" dirty="0" err="1">
                          <a:latin typeface="Arial" panose="020B0604020202020204" pitchFamily="34" charset="0"/>
                          <a:cs typeface="Arial" panose="020B0604020202020204" pitchFamily="34" charset="0"/>
                        </a:rPr>
                        <a:t>Yêu</a:t>
                      </a:r>
                      <a:r>
                        <a:rPr lang="en-AU" baseline="0" dirty="0">
                          <a:latin typeface="Arial" panose="020B0604020202020204" pitchFamily="34" charset="0"/>
                          <a:cs typeface="Arial" panose="020B0604020202020204" pitchFamily="34" charset="0"/>
                        </a:rPr>
                        <a:t> </a:t>
                      </a:r>
                      <a:r>
                        <a:rPr lang="en-AU" baseline="0" dirty="0" err="1">
                          <a:latin typeface="Arial" panose="020B0604020202020204" pitchFamily="34" charset="0"/>
                          <a:cs typeface="Arial" panose="020B0604020202020204" pitchFamily="34" charset="0"/>
                        </a:rPr>
                        <a:t>cầu</a:t>
                      </a:r>
                      <a:endParaRPr lang="en-AU" dirty="0">
                        <a:latin typeface="Arial" panose="020B0604020202020204" pitchFamily="34" charset="0"/>
                        <a:cs typeface="Arial" panose="020B0604020202020204" pitchFamily="34" charset="0"/>
                      </a:endParaRPr>
                    </a:p>
                  </a:txBody>
                  <a:tcPr/>
                </a:tc>
                <a:tc>
                  <a:txBody>
                    <a:bodyPr/>
                    <a:lstStyle/>
                    <a:p>
                      <a:pPr algn="ctr"/>
                      <a:r>
                        <a:rPr lang="en-AU" dirty="0">
                          <a:latin typeface="Arial" panose="020B0604020202020204" pitchFamily="34" charset="0"/>
                          <a:cs typeface="Arial" panose="020B0604020202020204" pitchFamily="34" charset="0"/>
                        </a:rPr>
                        <a:t>Chi </a:t>
                      </a:r>
                      <a:r>
                        <a:rPr lang="en-AU" dirty="0" err="1">
                          <a:latin typeface="Arial" panose="020B0604020202020204" pitchFamily="34" charset="0"/>
                          <a:cs typeface="Arial" panose="020B0604020202020204" pitchFamily="34" charset="0"/>
                        </a:rPr>
                        <a:t>phí</a:t>
                      </a:r>
                      <a:endParaRPr lang="en-AU"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818293">
                <a:tc>
                  <a:txBody>
                    <a:bodyPr/>
                    <a:lstStyle/>
                    <a:p>
                      <a:r>
                        <a:rPr lang="en-AU" b="1" dirty="0">
                          <a:latin typeface="Arial" panose="020B0604020202020204" pitchFamily="34" charset="0"/>
                          <a:cs typeface="Arial" panose="020B0604020202020204" pitchFamily="34" charset="0"/>
                        </a:rPr>
                        <a:t>APRI</a:t>
                      </a:r>
                    </a:p>
                  </a:txBody>
                  <a:tcPr/>
                </a:tc>
                <a:tc>
                  <a:txBody>
                    <a:bodyPr/>
                    <a:lstStyle/>
                    <a:p>
                      <a:r>
                        <a:rPr lang="en-AU" b="1" dirty="0">
                          <a:latin typeface="Arial" panose="020B0604020202020204" pitchFamily="34" charset="0"/>
                          <a:cs typeface="Arial" panose="020B0604020202020204" pitchFamily="34" charset="0"/>
                        </a:rPr>
                        <a:t>AST,</a:t>
                      </a:r>
                      <a:r>
                        <a:rPr lang="en-AU" b="1" baseline="0" dirty="0">
                          <a:latin typeface="Arial" panose="020B0604020202020204" pitchFamily="34" charset="0"/>
                          <a:cs typeface="Arial" panose="020B0604020202020204" pitchFamily="34" charset="0"/>
                        </a:rPr>
                        <a:t> </a:t>
                      </a:r>
                      <a:r>
                        <a:rPr lang="en-AU" b="1" baseline="0" dirty="0" err="1">
                          <a:latin typeface="Arial" panose="020B0604020202020204" pitchFamily="34" charset="0"/>
                          <a:cs typeface="Arial" panose="020B0604020202020204" pitchFamily="34" charset="0"/>
                        </a:rPr>
                        <a:t>tiểu</a:t>
                      </a:r>
                      <a:r>
                        <a:rPr lang="en-AU" b="1" baseline="0" dirty="0">
                          <a:latin typeface="Arial" panose="020B0604020202020204" pitchFamily="34" charset="0"/>
                          <a:cs typeface="Arial" panose="020B0604020202020204" pitchFamily="34" charset="0"/>
                        </a:rPr>
                        <a:t> </a:t>
                      </a:r>
                      <a:r>
                        <a:rPr lang="en-AU" b="1" baseline="0" dirty="0" err="1">
                          <a:latin typeface="Arial" panose="020B0604020202020204" pitchFamily="34" charset="0"/>
                          <a:cs typeface="Arial" panose="020B0604020202020204" pitchFamily="34" charset="0"/>
                        </a:rPr>
                        <a:t>cầu</a:t>
                      </a:r>
                      <a:endParaRPr lang="en-AU" b="1" dirty="0">
                        <a:latin typeface="Arial" panose="020B0604020202020204" pitchFamily="34" charset="0"/>
                        <a:cs typeface="Arial" panose="020B0604020202020204" pitchFamily="34" charset="0"/>
                      </a:endParaRPr>
                    </a:p>
                  </a:txBody>
                  <a:tcPr/>
                </a:tc>
                <a:tc>
                  <a:txBody>
                    <a:bodyPr/>
                    <a:lstStyle/>
                    <a:p>
                      <a:r>
                        <a:rPr lang="en-AU" b="1" dirty="0" err="1">
                          <a:latin typeface="Arial" panose="020B0604020202020204" pitchFamily="34" charset="0"/>
                          <a:cs typeface="Arial" panose="020B0604020202020204" pitchFamily="34" charset="0"/>
                        </a:rPr>
                        <a:t>Huyết</a:t>
                      </a:r>
                      <a:r>
                        <a:rPr lang="en-AU" b="1" baseline="0" dirty="0">
                          <a:latin typeface="Arial" panose="020B0604020202020204" pitchFamily="34" charset="0"/>
                          <a:cs typeface="Arial" panose="020B0604020202020204" pitchFamily="34" charset="0"/>
                        </a:rPr>
                        <a:t> thanh </a:t>
                      </a:r>
                      <a:r>
                        <a:rPr lang="en-AU" b="1" baseline="0" dirty="0" err="1">
                          <a:latin typeface="Arial" panose="020B0604020202020204" pitchFamily="34" charset="0"/>
                          <a:cs typeface="Arial" panose="020B0604020202020204" pitchFamily="34" charset="0"/>
                        </a:rPr>
                        <a:t>đơn</a:t>
                      </a:r>
                      <a:r>
                        <a:rPr lang="en-AU" b="1" baseline="0" dirty="0">
                          <a:latin typeface="Arial" panose="020B0604020202020204" pitchFamily="34" charset="0"/>
                          <a:cs typeface="Arial" panose="020B0604020202020204" pitchFamily="34" charset="0"/>
                        </a:rPr>
                        <a:t> </a:t>
                      </a:r>
                      <a:r>
                        <a:rPr lang="en-AU" b="1" baseline="0" dirty="0" err="1">
                          <a:latin typeface="Arial" panose="020B0604020202020204" pitchFamily="34" charset="0"/>
                          <a:cs typeface="Arial" panose="020B0604020202020204" pitchFamily="34" charset="0"/>
                        </a:rPr>
                        <a:t>giản</a:t>
                      </a:r>
                      <a:r>
                        <a:rPr lang="en-AU" b="1" baseline="0" dirty="0">
                          <a:latin typeface="Arial" panose="020B0604020202020204" pitchFamily="34" charset="0"/>
                          <a:cs typeface="Arial" panose="020B0604020202020204" pitchFamily="34" charset="0"/>
                        </a:rPr>
                        <a:t> </a:t>
                      </a:r>
                      <a:r>
                        <a:rPr lang="en-AU" b="1" baseline="0" dirty="0" err="1">
                          <a:latin typeface="Arial" panose="020B0604020202020204" pitchFamily="34" charset="0"/>
                          <a:cs typeface="Arial" panose="020B0604020202020204" pitchFamily="34" charset="0"/>
                        </a:rPr>
                        <a:t>và</a:t>
                      </a:r>
                      <a:r>
                        <a:rPr lang="en-AU" b="1" baseline="0" dirty="0">
                          <a:latin typeface="Arial" panose="020B0604020202020204" pitchFamily="34" charset="0"/>
                          <a:cs typeface="Arial" panose="020B0604020202020204" pitchFamily="34" charset="0"/>
                        </a:rPr>
                        <a:t> XN </a:t>
                      </a:r>
                      <a:r>
                        <a:rPr lang="en-AU" b="1" baseline="0" dirty="0" err="1">
                          <a:latin typeface="Arial" panose="020B0604020202020204" pitchFamily="34" charset="0"/>
                          <a:cs typeface="Arial" panose="020B0604020202020204" pitchFamily="34" charset="0"/>
                        </a:rPr>
                        <a:t>huyết</a:t>
                      </a:r>
                      <a:r>
                        <a:rPr lang="en-AU" b="1" baseline="0" dirty="0">
                          <a:latin typeface="Arial" panose="020B0604020202020204" pitchFamily="34" charset="0"/>
                          <a:cs typeface="Arial" panose="020B0604020202020204" pitchFamily="34" charset="0"/>
                        </a:rPr>
                        <a:t> </a:t>
                      </a:r>
                      <a:r>
                        <a:rPr lang="en-AU" b="1" baseline="0" dirty="0" err="1">
                          <a:latin typeface="Arial" panose="020B0604020202020204" pitchFamily="34" charset="0"/>
                          <a:cs typeface="Arial" panose="020B0604020202020204" pitchFamily="34" charset="0"/>
                        </a:rPr>
                        <a:t>học</a:t>
                      </a:r>
                      <a:r>
                        <a:rPr lang="en-AU" b="1" baseline="0" dirty="0">
                          <a:latin typeface="Arial" panose="020B0604020202020204" pitchFamily="34" charset="0"/>
                          <a:cs typeface="Arial" panose="020B0604020202020204" pitchFamily="34" charset="0"/>
                        </a:rPr>
                        <a:t> </a:t>
                      </a:r>
                      <a:endParaRPr lang="en-AU" b="1" dirty="0">
                        <a:latin typeface="Arial" panose="020B0604020202020204" pitchFamily="34" charset="0"/>
                        <a:cs typeface="Arial" panose="020B0604020202020204" pitchFamily="34" charset="0"/>
                      </a:endParaRPr>
                    </a:p>
                  </a:txBody>
                  <a:tcPr/>
                </a:tc>
                <a:tc>
                  <a:txBody>
                    <a:bodyPr/>
                    <a:lstStyle/>
                    <a:p>
                      <a:r>
                        <a:rPr lang="en-AU" b="1"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10001"/>
                  </a:ext>
                </a:extLst>
              </a:tr>
              <a:tr h="818293">
                <a:tc>
                  <a:txBody>
                    <a:bodyPr/>
                    <a:lstStyle/>
                    <a:p>
                      <a:r>
                        <a:rPr lang="en-AU" dirty="0">
                          <a:latin typeface="Arial" panose="020B0604020202020204" pitchFamily="34" charset="0"/>
                          <a:cs typeface="Arial" panose="020B0604020202020204" pitchFamily="34" charset="0"/>
                        </a:rPr>
                        <a:t>FIB-4</a:t>
                      </a:r>
                    </a:p>
                  </a:txBody>
                  <a:tcPr/>
                </a:tc>
                <a:tc>
                  <a:txBody>
                    <a:bodyPr/>
                    <a:lstStyle/>
                    <a:p>
                      <a:r>
                        <a:rPr lang="en-AU" dirty="0" err="1">
                          <a:latin typeface="Arial" panose="020B0604020202020204" pitchFamily="34" charset="0"/>
                          <a:cs typeface="Arial" panose="020B0604020202020204" pitchFamily="34" charset="0"/>
                        </a:rPr>
                        <a:t>Tuổi</a:t>
                      </a:r>
                      <a:r>
                        <a:rPr lang="en-AU" dirty="0">
                          <a:latin typeface="Arial" panose="020B0604020202020204" pitchFamily="34" charset="0"/>
                          <a:cs typeface="Arial" panose="020B0604020202020204" pitchFamily="34" charset="0"/>
                        </a:rPr>
                        <a:t>,</a:t>
                      </a:r>
                      <a:r>
                        <a:rPr lang="en-AU" baseline="0" dirty="0">
                          <a:latin typeface="Arial" panose="020B0604020202020204" pitchFamily="34" charset="0"/>
                          <a:cs typeface="Arial" panose="020B0604020202020204" pitchFamily="34" charset="0"/>
                        </a:rPr>
                        <a:t> AST, ALT, </a:t>
                      </a:r>
                      <a:r>
                        <a:rPr lang="en-AU" baseline="0" dirty="0" err="1">
                          <a:latin typeface="Arial" panose="020B0604020202020204" pitchFamily="34" charset="0"/>
                          <a:cs typeface="Arial" panose="020B0604020202020204" pitchFamily="34" charset="0"/>
                        </a:rPr>
                        <a:t>tiểu</a:t>
                      </a:r>
                      <a:r>
                        <a:rPr lang="en-AU" baseline="0" dirty="0">
                          <a:latin typeface="Arial" panose="020B0604020202020204" pitchFamily="34" charset="0"/>
                          <a:cs typeface="Arial" panose="020B0604020202020204" pitchFamily="34" charset="0"/>
                        </a:rPr>
                        <a:t> </a:t>
                      </a:r>
                      <a:r>
                        <a:rPr lang="en-AU" baseline="0" dirty="0" err="1">
                          <a:latin typeface="Arial" panose="020B0604020202020204" pitchFamily="34" charset="0"/>
                          <a:cs typeface="Arial" panose="020B0604020202020204" pitchFamily="34" charset="0"/>
                        </a:rPr>
                        <a:t>cầu</a:t>
                      </a:r>
                      <a:endParaRPr lang="en-AU" dirty="0">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AU" dirty="0" err="1">
                          <a:latin typeface="Arial" panose="020B0604020202020204" pitchFamily="34" charset="0"/>
                          <a:cs typeface="Arial" panose="020B0604020202020204" pitchFamily="34" charset="0"/>
                        </a:rPr>
                        <a:t>Huyết</a:t>
                      </a:r>
                      <a:r>
                        <a:rPr lang="en-AU" baseline="0" dirty="0">
                          <a:latin typeface="Arial" panose="020B0604020202020204" pitchFamily="34" charset="0"/>
                          <a:cs typeface="Arial" panose="020B0604020202020204" pitchFamily="34" charset="0"/>
                        </a:rPr>
                        <a:t> thanh </a:t>
                      </a:r>
                      <a:r>
                        <a:rPr lang="en-AU" baseline="0" dirty="0" err="1">
                          <a:latin typeface="Arial" panose="020B0604020202020204" pitchFamily="34" charset="0"/>
                          <a:cs typeface="Arial" panose="020B0604020202020204" pitchFamily="34" charset="0"/>
                        </a:rPr>
                        <a:t>đơn</a:t>
                      </a:r>
                      <a:r>
                        <a:rPr lang="en-AU" baseline="0" dirty="0">
                          <a:latin typeface="Arial" panose="020B0604020202020204" pitchFamily="34" charset="0"/>
                          <a:cs typeface="Arial" panose="020B0604020202020204" pitchFamily="34" charset="0"/>
                        </a:rPr>
                        <a:t> </a:t>
                      </a:r>
                      <a:r>
                        <a:rPr lang="en-AU" baseline="0" dirty="0" err="1">
                          <a:latin typeface="Arial" panose="020B0604020202020204" pitchFamily="34" charset="0"/>
                          <a:cs typeface="Arial" panose="020B0604020202020204" pitchFamily="34" charset="0"/>
                        </a:rPr>
                        <a:t>giản</a:t>
                      </a:r>
                      <a:r>
                        <a:rPr lang="en-AU" baseline="0" dirty="0">
                          <a:latin typeface="Arial" panose="020B0604020202020204" pitchFamily="34" charset="0"/>
                          <a:cs typeface="Arial" panose="020B0604020202020204" pitchFamily="34" charset="0"/>
                        </a:rPr>
                        <a:t> </a:t>
                      </a:r>
                      <a:r>
                        <a:rPr lang="en-AU" baseline="0" dirty="0" err="1">
                          <a:latin typeface="Arial" panose="020B0604020202020204" pitchFamily="34" charset="0"/>
                          <a:cs typeface="Arial" panose="020B0604020202020204" pitchFamily="34" charset="0"/>
                        </a:rPr>
                        <a:t>và</a:t>
                      </a:r>
                      <a:r>
                        <a:rPr lang="en-AU" baseline="0" dirty="0">
                          <a:latin typeface="Arial" panose="020B0604020202020204" pitchFamily="34" charset="0"/>
                          <a:cs typeface="Arial" panose="020B0604020202020204" pitchFamily="34" charset="0"/>
                        </a:rPr>
                        <a:t> XN </a:t>
                      </a:r>
                      <a:r>
                        <a:rPr lang="en-AU" baseline="0" dirty="0" err="1">
                          <a:latin typeface="Arial" panose="020B0604020202020204" pitchFamily="34" charset="0"/>
                          <a:cs typeface="Arial" panose="020B0604020202020204" pitchFamily="34" charset="0"/>
                        </a:rPr>
                        <a:t>huyết</a:t>
                      </a:r>
                      <a:r>
                        <a:rPr lang="en-AU" baseline="0" dirty="0">
                          <a:latin typeface="Arial" panose="020B0604020202020204" pitchFamily="34" charset="0"/>
                          <a:cs typeface="Arial" panose="020B0604020202020204" pitchFamily="34" charset="0"/>
                        </a:rPr>
                        <a:t> </a:t>
                      </a:r>
                      <a:r>
                        <a:rPr lang="en-AU" baseline="0" dirty="0" err="1">
                          <a:latin typeface="Arial" panose="020B0604020202020204" pitchFamily="34" charset="0"/>
                          <a:cs typeface="Arial" panose="020B0604020202020204" pitchFamily="34" charset="0"/>
                        </a:rPr>
                        <a:t>học</a:t>
                      </a:r>
                      <a:r>
                        <a:rPr lang="en-AU" baseline="0" dirty="0">
                          <a:latin typeface="Arial" panose="020B0604020202020204" pitchFamily="34" charset="0"/>
                          <a:cs typeface="Arial" panose="020B0604020202020204" pitchFamily="34" charset="0"/>
                        </a:rPr>
                        <a:t> </a:t>
                      </a:r>
                      <a:endParaRPr lang="en-AU" dirty="0">
                        <a:latin typeface="Arial" panose="020B0604020202020204" pitchFamily="34" charset="0"/>
                        <a:cs typeface="Arial" panose="020B0604020202020204" pitchFamily="34" charset="0"/>
                      </a:endParaRPr>
                    </a:p>
                  </a:txBody>
                  <a:tcPr/>
                </a:tc>
                <a:tc>
                  <a:txBody>
                    <a:bodyPr/>
                    <a:lstStyle/>
                    <a:p>
                      <a:r>
                        <a:rPr lang="en-AU"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10002"/>
                  </a:ext>
                </a:extLst>
              </a:tr>
              <a:tr h="1519688">
                <a:tc>
                  <a:txBody>
                    <a:bodyPr/>
                    <a:lstStyle/>
                    <a:p>
                      <a:r>
                        <a:rPr lang="en-AU" dirty="0">
                          <a:latin typeface="Arial" panose="020B0604020202020204" pitchFamily="34" charset="0"/>
                          <a:cs typeface="Arial" panose="020B0604020202020204" pitchFamily="34" charset="0"/>
                        </a:rPr>
                        <a:t>Fibro test</a:t>
                      </a:r>
                    </a:p>
                  </a:txBody>
                  <a:tcPr/>
                </a:tc>
                <a:tc>
                  <a:txBody>
                    <a:bodyPr/>
                    <a:lstStyle/>
                    <a:p>
                      <a:r>
                        <a:rPr lang="en-AU" dirty="0" err="1">
                          <a:latin typeface="Arial" panose="020B0604020202020204" pitchFamily="34" charset="0"/>
                          <a:cs typeface="Arial" panose="020B0604020202020204" pitchFamily="34" charset="0"/>
                        </a:rPr>
                        <a:t>gGT</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haptoglobil</a:t>
                      </a:r>
                      <a:r>
                        <a:rPr lang="en-AU" dirty="0">
                          <a:latin typeface="Arial" panose="020B0604020202020204" pitchFamily="34" charset="0"/>
                          <a:cs typeface="Arial" panose="020B0604020202020204" pitchFamily="34" charset="0"/>
                        </a:rPr>
                        <a:t>,</a:t>
                      </a:r>
                      <a:r>
                        <a:rPr lang="en-AU" baseline="0" dirty="0">
                          <a:latin typeface="Arial" panose="020B0604020202020204" pitchFamily="34" charset="0"/>
                          <a:cs typeface="Arial" panose="020B0604020202020204" pitchFamily="34" charset="0"/>
                        </a:rPr>
                        <a:t> </a:t>
                      </a:r>
                      <a:r>
                        <a:rPr lang="en-AU" baseline="0" dirty="0" err="1">
                          <a:latin typeface="Arial" panose="020B0604020202020204" pitchFamily="34" charset="0"/>
                          <a:cs typeface="Arial" panose="020B0604020202020204" pitchFamily="34" charset="0"/>
                        </a:rPr>
                        <a:t>bilirubin</a:t>
                      </a:r>
                      <a:r>
                        <a:rPr lang="en-AU" baseline="0" dirty="0">
                          <a:latin typeface="Arial" panose="020B0604020202020204" pitchFamily="34" charset="0"/>
                          <a:cs typeface="Arial" panose="020B0604020202020204" pitchFamily="34" charset="0"/>
                        </a:rPr>
                        <a:t>, A1- </a:t>
                      </a:r>
                      <a:r>
                        <a:rPr lang="en-AU" baseline="0" dirty="0" err="1">
                          <a:latin typeface="Arial" panose="020B0604020202020204" pitchFamily="34" charset="0"/>
                          <a:cs typeface="Arial" panose="020B0604020202020204" pitchFamily="34" charset="0"/>
                        </a:rPr>
                        <a:t>apolipoprotein</a:t>
                      </a:r>
                      <a:r>
                        <a:rPr lang="en-AU" baseline="0" dirty="0">
                          <a:latin typeface="Arial" panose="020B0604020202020204" pitchFamily="34" charset="0"/>
                          <a:cs typeface="Arial" panose="020B0604020202020204" pitchFamily="34" charset="0"/>
                        </a:rPr>
                        <a:t>, alpha 2- macroglobulin</a:t>
                      </a:r>
                      <a:endParaRPr lang="en-AU" dirty="0">
                        <a:latin typeface="Arial" panose="020B0604020202020204" pitchFamily="34" charset="0"/>
                        <a:cs typeface="Arial" panose="020B0604020202020204" pitchFamily="34" charset="0"/>
                      </a:endParaRPr>
                    </a:p>
                  </a:txBody>
                  <a:tcPr/>
                </a:tc>
                <a:tc>
                  <a:txBody>
                    <a:bodyPr/>
                    <a:lstStyle/>
                    <a:p>
                      <a:r>
                        <a:rPr lang="en-AU" dirty="0">
                          <a:latin typeface="Arial" panose="020B0604020202020204" pitchFamily="34" charset="0"/>
                          <a:cs typeface="Arial" panose="020B0604020202020204" pitchFamily="34" charset="0"/>
                        </a:rPr>
                        <a:t>XN </a:t>
                      </a:r>
                      <a:r>
                        <a:rPr lang="en-AU" dirty="0" err="1">
                          <a:latin typeface="Arial" panose="020B0604020202020204" pitchFamily="34" charset="0"/>
                          <a:cs typeface="Arial" panose="020B0604020202020204" pitchFamily="34" charset="0"/>
                        </a:rPr>
                        <a:t>chuyên</a:t>
                      </a:r>
                      <a:r>
                        <a:rPr lang="en-AU" baseline="0" dirty="0">
                          <a:latin typeface="Arial" panose="020B0604020202020204" pitchFamily="34" charset="0"/>
                          <a:cs typeface="Arial" panose="020B0604020202020204" pitchFamily="34" charset="0"/>
                        </a:rPr>
                        <a:t> </a:t>
                      </a:r>
                      <a:r>
                        <a:rPr lang="en-AU" baseline="0" dirty="0" err="1">
                          <a:latin typeface="Arial" panose="020B0604020202020204" pitchFamily="34" charset="0"/>
                          <a:cs typeface="Arial" panose="020B0604020202020204" pitchFamily="34" charset="0"/>
                        </a:rPr>
                        <a:t>sâu</a:t>
                      </a:r>
                      <a:endParaRPr lang="en-AU" dirty="0">
                        <a:latin typeface="Arial" panose="020B0604020202020204" pitchFamily="34" charset="0"/>
                        <a:cs typeface="Arial" panose="020B0604020202020204" pitchFamily="34" charset="0"/>
                      </a:endParaRPr>
                    </a:p>
                  </a:txBody>
                  <a:tcPr/>
                </a:tc>
                <a:tc>
                  <a:txBody>
                    <a:bodyPr/>
                    <a:lstStyle/>
                    <a:p>
                      <a:r>
                        <a:rPr lang="en-AU"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10003"/>
                  </a:ext>
                </a:extLst>
              </a:tr>
              <a:tr h="474091">
                <a:tc>
                  <a:txBody>
                    <a:bodyPr/>
                    <a:lstStyle/>
                    <a:p>
                      <a:r>
                        <a:rPr lang="en-AU" b="1" dirty="0" err="1">
                          <a:latin typeface="Arial" panose="020B0604020202020204" pitchFamily="34" charset="0"/>
                          <a:cs typeface="Arial" panose="020B0604020202020204" pitchFamily="34" charset="0"/>
                        </a:rPr>
                        <a:t>Fibroscan</a:t>
                      </a:r>
                      <a:r>
                        <a:rPr lang="en-AU" b="1" dirty="0">
                          <a:latin typeface="Arial" panose="020B0604020202020204" pitchFamily="34" charset="0"/>
                          <a:cs typeface="Arial" panose="020B0604020202020204" pitchFamily="34" charset="0"/>
                        </a:rPr>
                        <a:t> </a:t>
                      </a:r>
                    </a:p>
                  </a:txBody>
                  <a:tcPr/>
                </a:tc>
                <a:tc>
                  <a:txBody>
                    <a:bodyPr/>
                    <a:lstStyle/>
                    <a:p>
                      <a:r>
                        <a:rPr lang="en-AU" b="1" dirty="0" err="1">
                          <a:latin typeface="Arial" panose="020B0604020202020204" pitchFamily="34" charset="0"/>
                          <a:cs typeface="Arial" panose="020B0604020202020204" pitchFamily="34" charset="0"/>
                        </a:rPr>
                        <a:t>Đo</a:t>
                      </a:r>
                      <a:r>
                        <a:rPr lang="en-AU" b="1" baseline="0" dirty="0">
                          <a:latin typeface="Arial" panose="020B0604020202020204" pitchFamily="34" charset="0"/>
                          <a:cs typeface="Arial" panose="020B0604020202020204" pitchFamily="34" charset="0"/>
                        </a:rPr>
                        <a:t> </a:t>
                      </a:r>
                      <a:r>
                        <a:rPr lang="en-AU" b="1" baseline="0" dirty="0" err="1">
                          <a:latin typeface="Arial" panose="020B0604020202020204" pitchFamily="34" charset="0"/>
                          <a:cs typeface="Arial" panose="020B0604020202020204" pitchFamily="34" charset="0"/>
                        </a:rPr>
                        <a:t>độ</a:t>
                      </a:r>
                      <a:r>
                        <a:rPr lang="en-AU" b="1" baseline="0" dirty="0">
                          <a:latin typeface="Arial" panose="020B0604020202020204" pitchFamily="34" charset="0"/>
                          <a:cs typeface="Arial" panose="020B0604020202020204" pitchFamily="34" charset="0"/>
                        </a:rPr>
                        <a:t> </a:t>
                      </a:r>
                      <a:r>
                        <a:rPr lang="en-AU" b="1" baseline="0" dirty="0" err="1">
                          <a:latin typeface="Arial" panose="020B0604020202020204" pitchFamily="34" charset="0"/>
                          <a:cs typeface="Arial" panose="020B0604020202020204" pitchFamily="34" charset="0"/>
                        </a:rPr>
                        <a:t>đàn</a:t>
                      </a:r>
                      <a:r>
                        <a:rPr lang="en-AU" b="1" baseline="0" dirty="0">
                          <a:latin typeface="Arial" panose="020B0604020202020204" pitchFamily="34" charset="0"/>
                          <a:cs typeface="Arial" panose="020B0604020202020204" pitchFamily="34" charset="0"/>
                        </a:rPr>
                        <a:t> </a:t>
                      </a:r>
                      <a:r>
                        <a:rPr lang="en-AU" b="1" baseline="0" dirty="0" err="1">
                          <a:latin typeface="Arial" panose="020B0604020202020204" pitchFamily="34" charset="0"/>
                          <a:cs typeface="Arial" panose="020B0604020202020204" pitchFamily="34" charset="0"/>
                        </a:rPr>
                        <a:t>hồi</a:t>
                      </a:r>
                      <a:r>
                        <a:rPr lang="en-AU" b="1" baseline="0" dirty="0">
                          <a:latin typeface="Arial" panose="020B0604020202020204" pitchFamily="34" charset="0"/>
                          <a:cs typeface="Arial" panose="020B0604020202020204" pitchFamily="34" charset="0"/>
                        </a:rPr>
                        <a:t> </a:t>
                      </a:r>
                      <a:r>
                        <a:rPr lang="en-AU" b="1" baseline="0" dirty="0" err="1">
                          <a:latin typeface="Arial" panose="020B0604020202020204" pitchFamily="34" charset="0"/>
                          <a:cs typeface="Arial" panose="020B0604020202020204" pitchFamily="34" charset="0"/>
                        </a:rPr>
                        <a:t>gan</a:t>
                      </a:r>
                      <a:endParaRPr lang="en-AU" b="1" dirty="0">
                        <a:latin typeface="Arial" panose="020B0604020202020204" pitchFamily="34" charset="0"/>
                        <a:cs typeface="Arial" panose="020B0604020202020204" pitchFamily="34" charset="0"/>
                      </a:endParaRPr>
                    </a:p>
                  </a:txBody>
                  <a:tcPr/>
                </a:tc>
                <a:tc>
                  <a:txBody>
                    <a:bodyPr/>
                    <a:lstStyle/>
                    <a:p>
                      <a:r>
                        <a:rPr lang="en-AU" b="1" dirty="0" err="1">
                          <a:latin typeface="Arial" panose="020B0604020202020204" pitchFamily="34" charset="0"/>
                          <a:cs typeface="Arial" panose="020B0604020202020204" pitchFamily="34" charset="0"/>
                        </a:rPr>
                        <a:t>Cần</a:t>
                      </a:r>
                      <a:r>
                        <a:rPr lang="en-AU" b="1" baseline="0" dirty="0">
                          <a:latin typeface="Arial" panose="020B0604020202020204" pitchFamily="34" charset="0"/>
                          <a:cs typeface="Arial" panose="020B0604020202020204" pitchFamily="34" charset="0"/>
                        </a:rPr>
                        <a:t> </a:t>
                      </a:r>
                      <a:r>
                        <a:rPr lang="en-AU" b="1" baseline="0" dirty="0" err="1">
                          <a:latin typeface="Arial" panose="020B0604020202020204" pitchFamily="34" charset="0"/>
                          <a:cs typeface="Arial" panose="020B0604020202020204" pitchFamily="34" charset="0"/>
                        </a:rPr>
                        <a:t>có</a:t>
                      </a:r>
                      <a:r>
                        <a:rPr lang="en-AU" b="1" baseline="0" dirty="0">
                          <a:latin typeface="Arial" panose="020B0604020202020204" pitchFamily="34" charset="0"/>
                          <a:cs typeface="Arial" panose="020B0604020202020204" pitchFamily="34" charset="0"/>
                        </a:rPr>
                        <a:t> </a:t>
                      </a:r>
                      <a:r>
                        <a:rPr lang="en-AU" b="1" baseline="0" dirty="0" err="1">
                          <a:latin typeface="Arial" panose="020B0604020202020204" pitchFamily="34" charset="0"/>
                          <a:cs typeface="Arial" panose="020B0604020202020204" pitchFamily="34" charset="0"/>
                        </a:rPr>
                        <a:t>máy</a:t>
                      </a:r>
                      <a:r>
                        <a:rPr lang="en-AU" b="1" baseline="0" dirty="0">
                          <a:latin typeface="Arial" panose="020B0604020202020204" pitchFamily="34" charset="0"/>
                          <a:cs typeface="Arial" panose="020B0604020202020204" pitchFamily="34" charset="0"/>
                        </a:rPr>
                        <a:t> </a:t>
                      </a:r>
                      <a:endParaRPr lang="en-AU" b="1" dirty="0">
                        <a:latin typeface="Arial" panose="020B0604020202020204" pitchFamily="34" charset="0"/>
                        <a:cs typeface="Arial" panose="020B0604020202020204" pitchFamily="34" charset="0"/>
                      </a:endParaRPr>
                    </a:p>
                  </a:txBody>
                  <a:tcPr/>
                </a:tc>
                <a:tc>
                  <a:txBody>
                    <a:bodyPr/>
                    <a:lstStyle/>
                    <a:p>
                      <a:r>
                        <a:rPr lang="en-AU" b="1"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10004"/>
                  </a:ext>
                </a:extLst>
              </a:tr>
            </a:tbl>
          </a:graphicData>
        </a:graphic>
      </p:graphicFrame>
      <p:pic>
        <p:nvPicPr>
          <p:cNvPr id="6" name="Picture 1"/>
          <p:cNvPicPr>
            <a:picLocks noChangeAspect="1" noChangeArrowheads="1"/>
          </p:cNvPicPr>
          <p:nvPr/>
        </p:nvPicPr>
        <p:blipFill>
          <a:blip r:embed="rId3" cstate="print"/>
          <a:srcRect/>
          <a:stretch>
            <a:fillRect/>
          </a:stretch>
        </p:blipFill>
        <p:spPr bwMode="auto">
          <a:xfrm>
            <a:off x="9263708" y="4653136"/>
            <a:ext cx="1404293" cy="19168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2174" y="188640"/>
            <a:ext cx="7615826" cy="750812"/>
          </a:xfrm>
        </p:spPr>
        <p:txBody>
          <a:bodyPr>
            <a:noAutofit/>
          </a:bodyPr>
          <a:lstStyle/>
          <a:p>
            <a:r>
              <a:rPr lang="en-AU" sz="3200" b="1" dirty="0" err="1"/>
              <a:t>Đánh</a:t>
            </a:r>
            <a:r>
              <a:rPr lang="en-AU" sz="3200" b="1" dirty="0"/>
              <a:t> </a:t>
            </a:r>
            <a:r>
              <a:rPr lang="en-AU" sz="3200" b="1" dirty="0" err="1"/>
              <a:t>giá</a:t>
            </a:r>
            <a:r>
              <a:rPr lang="en-AU" sz="3200" b="1" dirty="0"/>
              <a:t> </a:t>
            </a:r>
            <a:r>
              <a:rPr lang="en-AU" sz="3200" b="1" dirty="0" err="1"/>
              <a:t>xơ</a:t>
            </a:r>
            <a:r>
              <a:rPr lang="en-AU" sz="3200" b="1" dirty="0"/>
              <a:t> </a:t>
            </a:r>
            <a:r>
              <a:rPr lang="en-AU" sz="3200" b="1" dirty="0" err="1"/>
              <a:t>hóa</a:t>
            </a:r>
            <a:r>
              <a:rPr lang="en-AU" sz="3200" b="1" dirty="0"/>
              <a:t> </a:t>
            </a:r>
            <a:r>
              <a:rPr lang="en-AU" sz="3200" b="1" dirty="0" err="1"/>
              <a:t>gan</a:t>
            </a:r>
            <a:r>
              <a:rPr lang="en-AU" sz="3200" b="1" dirty="0"/>
              <a:t> </a:t>
            </a:r>
            <a:r>
              <a:rPr lang="en-AU" sz="3200" b="1" dirty="0" err="1"/>
              <a:t>không</a:t>
            </a:r>
            <a:r>
              <a:rPr lang="en-AU" sz="3200" b="1" dirty="0"/>
              <a:t> </a:t>
            </a:r>
            <a:r>
              <a:rPr lang="en-AU" sz="3200" b="1" dirty="0" err="1"/>
              <a:t>xâm</a:t>
            </a:r>
            <a:r>
              <a:rPr lang="en-AU" sz="3200" b="1" dirty="0"/>
              <a:t> </a:t>
            </a:r>
            <a:r>
              <a:rPr lang="en-AU" sz="3200" b="1" dirty="0" err="1"/>
              <a:t>lấn</a:t>
            </a:r>
            <a:r>
              <a:rPr lang="en-AU" sz="3200" b="1" dirty="0"/>
              <a:t>: </a:t>
            </a:r>
            <a:br>
              <a:rPr lang="en-AU" sz="3200" b="1" dirty="0"/>
            </a:br>
            <a:r>
              <a:rPr lang="en-AU" sz="3200" b="1" dirty="0" err="1"/>
              <a:t>Dựa</a:t>
            </a:r>
            <a:r>
              <a:rPr lang="en-AU" sz="3200" b="1" dirty="0"/>
              <a:t> </a:t>
            </a:r>
            <a:r>
              <a:rPr lang="en-AU" sz="3200" b="1" dirty="0" err="1"/>
              <a:t>vào</a:t>
            </a:r>
            <a:r>
              <a:rPr lang="en-AU" sz="3200" b="1" dirty="0"/>
              <a:t> </a:t>
            </a:r>
            <a:r>
              <a:rPr lang="en-AU" sz="3200" b="1" dirty="0" err="1"/>
              <a:t>các</a:t>
            </a:r>
            <a:r>
              <a:rPr lang="en-AU" sz="3200" b="1" dirty="0"/>
              <a:t> </a:t>
            </a:r>
            <a:r>
              <a:rPr lang="en-AU" sz="3200" b="1" dirty="0" err="1"/>
              <a:t>xét</a:t>
            </a:r>
            <a:r>
              <a:rPr lang="en-AU" sz="3200" b="1" dirty="0"/>
              <a:t> </a:t>
            </a:r>
            <a:r>
              <a:rPr lang="en-AU" sz="3200" b="1" dirty="0" err="1"/>
              <a:t>nghiệm</a:t>
            </a:r>
            <a:endParaRPr lang="en-AU" sz="3200" b="1" dirty="0"/>
          </a:p>
        </p:txBody>
      </p:sp>
      <p:sp>
        <p:nvSpPr>
          <p:cNvPr id="3" name="Text Placeholder 2"/>
          <p:cNvSpPr>
            <a:spLocks noGrp="1"/>
          </p:cNvSpPr>
          <p:nvPr>
            <p:ph type="body" idx="1"/>
          </p:nvPr>
        </p:nvSpPr>
        <p:spPr>
          <a:xfrm>
            <a:off x="1570205" y="1165394"/>
            <a:ext cx="4040188" cy="432048"/>
          </a:xfrm>
        </p:spPr>
        <p:txBody>
          <a:bodyPr>
            <a:normAutofit/>
          </a:bodyPr>
          <a:lstStyle/>
          <a:p>
            <a:r>
              <a:rPr lang="en-AU" dirty="0" err="1"/>
              <a:t>Đánh</a:t>
            </a:r>
            <a:r>
              <a:rPr lang="en-AU" dirty="0"/>
              <a:t> </a:t>
            </a:r>
            <a:r>
              <a:rPr lang="en-AU" dirty="0" err="1"/>
              <a:t>giá</a:t>
            </a:r>
            <a:r>
              <a:rPr lang="en-AU" dirty="0"/>
              <a:t> </a:t>
            </a:r>
            <a:r>
              <a:rPr lang="en-AU" dirty="0" err="1"/>
              <a:t>chỉ</a:t>
            </a:r>
            <a:r>
              <a:rPr lang="en-AU" dirty="0"/>
              <a:t> </a:t>
            </a:r>
            <a:r>
              <a:rPr lang="en-AU" dirty="0" err="1"/>
              <a:t>số</a:t>
            </a:r>
            <a:r>
              <a:rPr lang="en-AU" dirty="0"/>
              <a:t> APRI</a:t>
            </a:r>
          </a:p>
        </p:txBody>
      </p:sp>
      <p:sp>
        <p:nvSpPr>
          <p:cNvPr id="8" name="TextBox 7"/>
          <p:cNvSpPr txBox="1"/>
          <p:nvPr/>
        </p:nvSpPr>
        <p:spPr>
          <a:xfrm>
            <a:off x="2351585" y="2348880"/>
            <a:ext cx="859531" cy="369332"/>
          </a:xfrm>
          <a:prstGeom prst="rect">
            <a:avLst/>
          </a:prstGeom>
          <a:noFill/>
        </p:spPr>
        <p:txBody>
          <a:bodyPr wrap="none" rtlCol="0">
            <a:spAutoFit/>
          </a:bodyPr>
          <a:lstStyle/>
          <a:p>
            <a:r>
              <a:rPr lang="en-AU" b="1" dirty="0"/>
              <a:t>APRI = </a:t>
            </a:r>
          </a:p>
        </p:txBody>
      </p:sp>
      <p:sp>
        <p:nvSpPr>
          <p:cNvPr id="9" name="TextBox 8"/>
          <p:cNvSpPr txBox="1"/>
          <p:nvPr/>
        </p:nvSpPr>
        <p:spPr>
          <a:xfrm>
            <a:off x="3359696" y="1844824"/>
            <a:ext cx="5978304" cy="707886"/>
          </a:xfrm>
          <a:prstGeom prst="rect">
            <a:avLst/>
          </a:prstGeom>
          <a:noFill/>
        </p:spPr>
        <p:txBody>
          <a:bodyPr wrap="none" rtlCol="0">
            <a:spAutoFit/>
          </a:bodyPr>
          <a:lstStyle/>
          <a:p>
            <a:pPr algn="ctr"/>
            <a:r>
              <a:rPr lang="en-US" sz="2000" dirty="0"/>
              <a:t>AST </a:t>
            </a:r>
            <a:r>
              <a:rPr lang="en-US" sz="2000" dirty="0" err="1"/>
              <a:t>của</a:t>
            </a:r>
            <a:r>
              <a:rPr lang="en-US" sz="2000" dirty="0"/>
              <a:t> </a:t>
            </a:r>
            <a:r>
              <a:rPr lang="en-US" sz="2000" dirty="0" err="1"/>
              <a:t>bệnh</a:t>
            </a:r>
            <a:r>
              <a:rPr lang="en-US" sz="2000" dirty="0"/>
              <a:t> </a:t>
            </a:r>
            <a:r>
              <a:rPr lang="en-US" sz="2000" dirty="0" err="1"/>
              <a:t>nhân</a:t>
            </a:r>
            <a:r>
              <a:rPr lang="en-US" sz="2000" dirty="0"/>
              <a:t> x100</a:t>
            </a:r>
            <a:endParaRPr lang="en-AU" sz="2000" dirty="0"/>
          </a:p>
          <a:p>
            <a:pPr algn="ctr"/>
            <a:r>
              <a:rPr lang="en-US" sz="2000" dirty="0"/>
              <a:t>/AST </a:t>
            </a:r>
            <a:r>
              <a:rPr lang="en-US" sz="2000" dirty="0" err="1"/>
              <a:t>giới</a:t>
            </a:r>
            <a:r>
              <a:rPr lang="en-US" sz="2000" dirty="0"/>
              <a:t> </a:t>
            </a:r>
            <a:r>
              <a:rPr lang="en-US" sz="2000" dirty="0" err="1"/>
              <a:t>hạn</a:t>
            </a:r>
            <a:r>
              <a:rPr lang="en-US" sz="2000" dirty="0"/>
              <a:t> </a:t>
            </a:r>
            <a:r>
              <a:rPr lang="en-US" sz="2000" dirty="0" err="1"/>
              <a:t>trên</a:t>
            </a:r>
            <a:r>
              <a:rPr lang="en-US" sz="2000" dirty="0"/>
              <a:t> </a:t>
            </a:r>
            <a:r>
              <a:rPr lang="en-US" sz="2000" dirty="0" err="1"/>
              <a:t>của</a:t>
            </a:r>
            <a:r>
              <a:rPr lang="en-US" sz="2000" dirty="0"/>
              <a:t> </a:t>
            </a:r>
            <a:r>
              <a:rPr lang="en-US" sz="2000" dirty="0" err="1"/>
              <a:t>mức</a:t>
            </a:r>
            <a:r>
              <a:rPr lang="en-US" sz="2000" dirty="0"/>
              <a:t> </a:t>
            </a:r>
            <a:r>
              <a:rPr lang="en-US" sz="2000" dirty="0" err="1"/>
              <a:t>bình</a:t>
            </a:r>
            <a:r>
              <a:rPr lang="en-US" sz="2000" dirty="0"/>
              <a:t> </a:t>
            </a:r>
            <a:r>
              <a:rPr lang="en-US" sz="2000" dirty="0" err="1"/>
              <a:t>thường</a:t>
            </a:r>
            <a:r>
              <a:rPr lang="en-US" sz="2000" dirty="0"/>
              <a:t> </a:t>
            </a:r>
            <a:r>
              <a:rPr lang="en-US" sz="2000" dirty="0" err="1"/>
              <a:t>theo</a:t>
            </a:r>
            <a:r>
              <a:rPr lang="en-US" sz="2000" dirty="0"/>
              <a:t> </a:t>
            </a:r>
            <a:r>
              <a:rPr lang="en-US" sz="2000" dirty="0" err="1"/>
              <a:t>phòng</a:t>
            </a:r>
            <a:r>
              <a:rPr lang="en-US" sz="2000" dirty="0"/>
              <a:t> XN</a:t>
            </a:r>
            <a:endParaRPr lang="en-AU" sz="2000" dirty="0"/>
          </a:p>
        </p:txBody>
      </p:sp>
      <p:cxnSp>
        <p:nvCxnSpPr>
          <p:cNvPr id="11" name="Straight Connector 10"/>
          <p:cNvCxnSpPr/>
          <p:nvPr/>
        </p:nvCxnSpPr>
        <p:spPr>
          <a:xfrm flipV="1">
            <a:off x="3359697" y="2492896"/>
            <a:ext cx="6053237" cy="4065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159896" y="2564904"/>
            <a:ext cx="1656184" cy="400110"/>
          </a:xfrm>
          <a:prstGeom prst="rect">
            <a:avLst/>
          </a:prstGeom>
          <a:noFill/>
        </p:spPr>
        <p:txBody>
          <a:bodyPr wrap="square" rtlCol="0">
            <a:spAutoFit/>
          </a:bodyPr>
          <a:lstStyle/>
          <a:p>
            <a:r>
              <a:rPr lang="en-AU" sz="2000" dirty="0" err="1"/>
              <a:t>Tiểu</a:t>
            </a:r>
            <a:r>
              <a:rPr lang="en-AU" sz="2000" dirty="0"/>
              <a:t> </a:t>
            </a:r>
            <a:r>
              <a:rPr lang="en-AU" sz="2000" dirty="0" err="1"/>
              <a:t>cầu</a:t>
            </a:r>
            <a:endParaRPr lang="en-AU" sz="2000" dirty="0"/>
          </a:p>
        </p:txBody>
      </p:sp>
      <p:sp>
        <p:nvSpPr>
          <p:cNvPr id="16" name="TextBox 15"/>
          <p:cNvSpPr txBox="1"/>
          <p:nvPr/>
        </p:nvSpPr>
        <p:spPr>
          <a:xfrm>
            <a:off x="2207568" y="2924945"/>
            <a:ext cx="7351884" cy="646331"/>
          </a:xfrm>
          <a:prstGeom prst="rect">
            <a:avLst/>
          </a:prstGeom>
          <a:noFill/>
        </p:spPr>
        <p:txBody>
          <a:bodyPr wrap="none" rtlCol="0">
            <a:spAutoFit/>
          </a:bodyPr>
          <a:lstStyle/>
          <a:p>
            <a:r>
              <a:rPr lang="en-US" dirty="0"/>
              <a:t>AST </a:t>
            </a:r>
            <a:r>
              <a:rPr lang="en-US" dirty="0" err="1"/>
              <a:t>giới</a:t>
            </a:r>
            <a:r>
              <a:rPr lang="en-US" dirty="0"/>
              <a:t> </a:t>
            </a:r>
            <a:r>
              <a:rPr lang="en-US" dirty="0" err="1"/>
              <a:t>hạn</a:t>
            </a:r>
            <a:r>
              <a:rPr lang="en-US" dirty="0"/>
              <a:t> </a:t>
            </a:r>
            <a:r>
              <a:rPr lang="en-US" dirty="0" err="1"/>
              <a:t>trên</a:t>
            </a:r>
            <a:r>
              <a:rPr lang="en-US" dirty="0"/>
              <a:t> </a:t>
            </a:r>
            <a:r>
              <a:rPr lang="en-US" dirty="0" err="1"/>
              <a:t>của</a:t>
            </a:r>
            <a:r>
              <a:rPr lang="en-US" dirty="0"/>
              <a:t> </a:t>
            </a:r>
            <a:r>
              <a:rPr lang="en-US" dirty="0" err="1"/>
              <a:t>mức</a:t>
            </a:r>
            <a:r>
              <a:rPr lang="en-US" dirty="0"/>
              <a:t> </a:t>
            </a:r>
            <a:r>
              <a:rPr lang="en-US" dirty="0" err="1"/>
              <a:t>bình</a:t>
            </a:r>
            <a:r>
              <a:rPr lang="en-US" dirty="0"/>
              <a:t> </a:t>
            </a:r>
            <a:r>
              <a:rPr lang="en-US" dirty="0" err="1"/>
              <a:t>thường</a:t>
            </a:r>
            <a:r>
              <a:rPr lang="en-US" dirty="0"/>
              <a:t> </a:t>
            </a:r>
            <a:r>
              <a:rPr lang="en-US" dirty="0" err="1"/>
              <a:t>theo</a:t>
            </a:r>
            <a:r>
              <a:rPr lang="en-US" dirty="0"/>
              <a:t> </a:t>
            </a:r>
            <a:r>
              <a:rPr lang="en-US" dirty="0" err="1"/>
              <a:t>phòng</a:t>
            </a:r>
            <a:r>
              <a:rPr lang="en-US" dirty="0"/>
              <a:t> XN: </a:t>
            </a:r>
            <a:r>
              <a:rPr lang="en-US" dirty="0" err="1"/>
              <a:t>thường</a:t>
            </a:r>
            <a:r>
              <a:rPr lang="en-US" dirty="0"/>
              <a:t> </a:t>
            </a:r>
            <a:r>
              <a:rPr lang="en-US" dirty="0" err="1"/>
              <a:t>bằng</a:t>
            </a:r>
            <a:r>
              <a:rPr lang="en-US" dirty="0"/>
              <a:t> 40 UI/l</a:t>
            </a:r>
            <a:endParaRPr lang="en-AU" dirty="0"/>
          </a:p>
          <a:p>
            <a:endParaRPr lang="en-AU" dirty="0"/>
          </a:p>
        </p:txBody>
      </p:sp>
      <p:graphicFrame>
        <p:nvGraphicFramePr>
          <p:cNvPr id="17" name="Table 16"/>
          <p:cNvGraphicFramePr>
            <a:graphicFrameLocks noGrp="1"/>
          </p:cNvGraphicFramePr>
          <p:nvPr/>
        </p:nvGraphicFramePr>
        <p:xfrm>
          <a:off x="1524000" y="4005064"/>
          <a:ext cx="3347864" cy="1854200"/>
        </p:xfrm>
        <a:graphic>
          <a:graphicData uri="http://schemas.openxmlformats.org/drawingml/2006/table">
            <a:tbl>
              <a:tblPr firstRow="1" bandRow="1">
                <a:tableStyleId>{5C22544A-7EE6-4342-B048-85BDC9FD1C3A}</a:tableStyleId>
              </a:tblPr>
              <a:tblGrid>
                <a:gridCol w="1673932">
                  <a:extLst>
                    <a:ext uri="{9D8B030D-6E8A-4147-A177-3AD203B41FA5}">
                      <a16:colId xmlns:a16="http://schemas.microsoft.com/office/drawing/2014/main" val="20000"/>
                    </a:ext>
                  </a:extLst>
                </a:gridCol>
                <a:gridCol w="1673932">
                  <a:extLst>
                    <a:ext uri="{9D8B030D-6E8A-4147-A177-3AD203B41FA5}">
                      <a16:colId xmlns:a16="http://schemas.microsoft.com/office/drawing/2014/main" val="20001"/>
                    </a:ext>
                  </a:extLst>
                </a:gridCol>
              </a:tblGrid>
              <a:tr h="370840">
                <a:tc gridSpan="2">
                  <a:txBody>
                    <a:bodyPr/>
                    <a:lstStyle/>
                    <a:p>
                      <a:pPr algn="ctr"/>
                      <a:r>
                        <a:rPr lang="en-AU" dirty="0" err="1"/>
                        <a:t>Kết</a:t>
                      </a:r>
                      <a:r>
                        <a:rPr lang="en-AU" baseline="0" dirty="0"/>
                        <a:t> </a:t>
                      </a:r>
                      <a:r>
                        <a:rPr lang="en-AU" baseline="0" dirty="0" err="1"/>
                        <a:t>quả</a:t>
                      </a:r>
                      <a:r>
                        <a:rPr lang="en-AU" baseline="0" dirty="0"/>
                        <a:t> </a:t>
                      </a:r>
                      <a:r>
                        <a:rPr lang="en-AU" baseline="0" dirty="0" err="1"/>
                        <a:t>đánh</a:t>
                      </a:r>
                      <a:r>
                        <a:rPr lang="en-AU" baseline="0" dirty="0"/>
                        <a:t> </a:t>
                      </a:r>
                      <a:r>
                        <a:rPr lang="en-AU" baseline="0" dirty="0" err="1"/>
                        <a:t>giá</a:t>
                      </a:r>
                      <a:r>
                        <a:rPr lang="en-AU" baseline="0" dirty="0"/>
                        <a:t> APRI</a:t>
                      </a:r>
                      <a:endParaRPr lang="en-AU" dirty="0"/>
                    </a:p>
                  </a:txBody>
                  <a:tcPr/>
                </a:tc>
                <a:tc hMerge="1">
                  <a:txBody>
                    <a:bodyPr/>
                    <a:lstStyle/>
                    <a:p>
                      <a:endParaRPr lang="en-US"/>
                    </a:p>
                  </a:txBody>
                  <a:tcPr/>
                </a:tc>
                <a:extLst>
                  <a:ext uri="{0D108BD9-81ED-4DB2-BD59-A6C34878D82A}">
                    <a16:rowId xmlns:a16="http://schemas.microsoft.com/office/drawing/2014/main" val="10000"/>
                  </a:ext>
                </a:extLst>
              </a:tr>
              <a:tr h="370840">
                <a:tc>
                  <a:txBody>
                    <a:bodyPr/>
                    <a:lstStyle/>
                    <a:p>
                      <a:pPr algn="l"/>
                      <a:r>
                        <a:rPr lang="en-US" dirty="0"/>
                        <a:t>APRI &lt; 0,5</a:t>
                      </a:r>
                      <a:endParaRPr lang="en-AU" dirty="0"/>
                    </a:p>
                  </a:txBody>
                  <a:tcPr/>
                </a:tc>
                <a:tc>
                  <a:txBody>
                    <a:bodyPr/>
                    <a:lstStyle/>
                    <a:p>
                      <a:pPr algn="l"/>
                      <a:r>
                        <a:rPr lang="en-AU" dirty="0"/>
                        <a:t>F0-F1</a:t>
                      </a:r>
                    </a:p>
                  </a:txBody>
                  <a:tcPr/>
                </a:tc>
                <a:extLst>
                  <a:ext uri="{0D108BD9-81ED-4DB2-BD59-A6C34878D82A}">
                    <a16:rowId xmlns:a16="http://schemas.microsoft.com/office/drawing/2014/main" val="10001"/>
                  </a:ext>
                </a:extLst>
              </a:tr>
              <a:tr h="370840">
                <a:tc>
                  <a:txBody>
                    <a:bodyPr/>
                    <a:lstStyle/>
                    <a:p>
                      <a:pPr algn="l"/>
                      <a:r>
                        <a:rPr lang="en-US" dirty="0"/>
                        <a:t>APRI 0,5 – 1,0</a:t>
                      </a:r>
                      <a:endParaRPr lang="en-AU" dirty="0"/>
                    </a:p>
                  </a:txBody>
                  <a:tcPr/>
                </a:tc>
                <a:tc>
                  <a:txBody>
                    <a:bodyPr/>
                    <a:lstStyle/>
                    <a:p>
                      <a:pPr algn="l"/>
                      <a:r>
                        <a:rPr lang="en-AU" dirty="0"/>
                        <a:t>F2</a:t>
                      </a:r>
                    </a:p>
                  </a:txBody>
                  <a:tcPr/>
                </a:tc>
                <a:extLst>
                  <a:ext uri="{0D108BD9-81ED-4DB2-BD59-A6C34878D82A}">
                    <a16:rowId xmlns:a16="http://schemas.microsoft.com/office/drawing/2014/main" val="1000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b="1" dirty="0"/>
                        <a:t>APRI 1,0 – 2,0</a:t>
                      </a:r>
                      <a:endParaRPr lang="en-AU" b="1" dirty="0"/>
                    </a:p>
                  </a:txBody>
                  <a:tcPr/>
                </a:tc>
                <a:tc>
                  <a:txBody>
                    <a:bodyPr/>
                    <a:lstStyle/>
                    <a:p>
                      <a:pPr algn="l"/>
                      <a:r>
                        <a:rPr lang="en-AU" b="1" dirty="0"/>
                        <a:t>F3</a:t>
                      </a:r>
                    </a:p>
                  </a:txBody>
                  <a:tcPr/>
                </a:tc>
                <a:extLst>
                  <a:ext uri="{0D108BD9-81ED-4DB2-BD59-A6C34878D82A}">
                    <a16:rowId xmlns:a16="http://schemas.microsoft.com/office/drawing/2014/main" val="10003"/>
                  </a:ext>
                </a:extLst>
              </a:tr>
              <a:tr h="370840">
                <a:tc>
                  <a:txBody>
                    <a:bodyPr/>
                    <a:lstStyle/>
                    <a:p>
                      <a:pPr algn="l"/>
                      <a:r>
                        <a:rPr lang="en-AU" b="1" dirty="0"/>
                        <a:t>APRI</a:t>
                      </a:r>
                      <a:r>
                        <a:rPr lang="en-AU" b="1" baseline="0" dirty="0"/>
                        <a:t> &gt;2</a:t>
                      </a:r>
                      <a:endParaRPr lang="en-AU" b="1" dirty="0"/>
                    </a:p>
                  </a:txBody>
                  <a:tcPr/>
                </a:tc>
                <a:tc>
                  <a:txBody>
                    <a:bodyPr/>
                    <a:lstStyle/>
                    <a:p>
                      <a:pPr algn="l"/>
                      <a:r>
                        <a:rPr lang="en-AU" b="1" dirty="0"/>
                        <a:t>F4</a:t>
                      </a:r>
                    </a:p>
                  </a:txBody>
                  <a:tcPr/>
                </a:tc>
                <a:extLst>
                  <a:ext uri="{0D108BD9-81ED-4DB2-BD59-A6C34878D82A}">
                    <a16:rowId xmlns:a16="http://schemas.microsoft.com/office/drawing/2014/main" val="10004"/>
                  </a:ext>
                </a:extLst>
              </a:tr>
            </a:tbl>
          </a:graphicData>
        </a:graphic>
      </p:graphicFrame>
      <p:sp>
        <p:nvSpPr>
          <p:cNvPr id="18" name="TextBox 17"/>
          <p:cNvSpPr txBox="1"/>
          <p:nvPr/>
        </p:nvSpPr>
        <p:spPr>
          <a:xfrm>
            <a:off x="4727848" y="1412776"/>
            <a:ext cx="5031314" cy="369332"/>
          </a:xfrm>
          <a:prstGeom prst="rect">
            <a:avLst/>
          </a:prstGeom>
          <a:noFill/>
        </p:spPr>
        <p:txBody>
          <a:bodyPr wrap="none" rtlCol="0">
            <a:spAutoFit/>
          </a:bodyPr>
          <a:lstStyle/>
          <a:p>
            <a:r>
              <a:rPr lang="en-AU" dirty="0" err="1"/>
              <a:t>Áp</a:t>
            </a:r>
            <a:r>
              <a:rPr lang="en-AU" dirty="0"/>
              <a:t> </a:t>
            </a:r>
            <a:r>
              <a:rPr lang="en-AU" dirty="0" err="1"/>
              <a:t>dụng</a:t>
            </a:r>
            <a:r>
              <a:rPr lang="en-AU" dirty="0"/>
              <a:t>  APRI </a:t>
            </a:r>
            <a:r>
              <a:rPr lang="en-AU" dirty="0" err="1"/>
              <a:t>khi</a:t>
            </a:r>
            <a:r>
              <a:rPr lang="en-AU" dirty="0"/>
              <a:t> </a:t>
            </a:r>
            <a:r>
              <a:rPr lang="en-AU" dirty="0" err="1"/>
              <a:t>không</a:t>
            </a:r>
            <a:r>
              <a:rPr lang="en-AU" dirty="0"/>
              <a:t> </a:t>
            </a:r>
            <a:r>
              <a:rPr lang="en-AU" dirty="0" err="1"/>
              <a:t>có</a:t>
            </a:r>
            <a:r>
              <a:rPr lang="en-AU" dirty="0"/>
              <a:t> </a:t>
            </a:r>
            <a:r>
              <a:rPr lang="en-AU" dirty="0" err="1"/>
              <a:t>điều</a:t>
            </a:r>
            <a:r>
              <a:rPr lang="en-AU" dirty="0"/>
              <a:t> </a:t>
            </a:r>
            <a:r>
              <a:rPr lang="en-AU" dirty="0" err="1"/>
              <a:t>kiện</a:t>
            </a:r>
            <a:r>
              <a:rPr lang="en-AU" dirty="0"/>
              <a:t> </a:t>
            </a:r>
            <a:r>
              <a:rPr lang="en-AU" dirty="0" err="1"/>
              <a:t>làm</a:t>
            </a:r>
            <a:r>
              <a:rPr lang="en-AU" dirty="0"/>
              <a:t> </a:t>
            </a:r>
            <a:r>
              <a:rPr lang="en-AU" dirty="0" err="1"/>
              <a:t>Fibrosan</a:t>
            </a:r>
            <a:endParaRPr lang="en-AU" dirty="0"/>
          </a:p>
        </p:txBody>
      </p:sp>
      <p:cxnSp>
        <p:nvCxnSpPr>
          <p:cNvPr id="14" name="Straight Connector 13"/>
          <p:cNvCxnSpPr/>
          <p:nvPr/>
        </p:nvCxnSpPr>
        <p:spPr>
          <a:xfrm>
            <a:off x="4655840" y="2132856"/>
            <a:ext cx="3312368"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5087888" y="3429000"/>
            <a:ext cx="2664296" cy="93610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chemeClr val="tx1"/>
                </a:solidFill>
                <a:cs typeface="Arial" panose="020B0604020202020204" pitchFamily="34" charset="0"/>
              </a:rPr>
              <a:t>Người</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bệnh</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có</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triệu</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chứng</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xơ</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gan</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mất</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bù</a:t>
            </a:r>
            <a:r>
              <a:rPr lang="en-US" dirty="0">
                <a:solidFill>
                  <a:schemeClr val="tx1"/>
                </a:solidFill>
                <a:cs typeface="Arial" panose="020B0604020202020204" pitchFamily="34" charset="0"/>
              </a:rPr>
              <a:t> +/- APRI &gt; </a:t>
            </a:r>
            <a:r>
              <a:rPr lang="en-US" dirty="0">
                <a:solidFill>
                  <a:schemeClr val="tx1"/>
                </a:solidFill>
              </a:rPr>
              <a:t>2.0</a:t>
            </a:r>
          </a:p>
        </p:txBody>
      </p:sp>
      <p:sp>
        <p:nvSpPr>
          <p:cNvPr id="23" name="Rectangle 22"/>
          <p:cNvSpPr/>
          <p:nvPr/>
        </p:nvSpPr>
        <p:spPr>
          <a:xfrm>
            <a:off x="5087889" y="4509120"/>
            <a:ext cx="2710095" cy="100811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chemeClr val="tx1"/>
                </a:solidFill>
                <a:cs typeface="Arial" panose="020B0604020202020204" pitchFamily="34" charset="0"/>
              </a:rPr>
              <a:t>Người</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bệnh</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có</a:t>
            </a:r>
            <a:r>
              <a:rPr lang="en-US" dirty="0">
                <a:solidFill>
                  <a:schemeClr val="tx1"/>
                </a:solidFill>
                <a:cs typeface="Arial" panose="020B0604020202020204" pitchFamily="34" charset="0"/>
              </a:rPr>
              <a:t> APRI &gt; 2.0 </a:t>
            </a:r>
            <a:r>
              <a:rPr lang="en-US" dirty="0" err="1">
                <a:solidFill>
                  <a:schemeClr val="tx1"/>
                </a:solidFill>
                <a:cs typeface="Arial" panose="020B0604020202020204" pitchFamily="34" charset="0"/>
              </a:rPr>
              <a:t>và</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không</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có</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triệu</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chứng</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xơ</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gan</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mất</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bù</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xơ</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gan</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còn</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bù</a:t>
            </a:r>
            <a:r>
              <a:rPr lang="en-US" dirty="0">
                <a:solidFill>
                  <a:schemeClr val="tx1"/>
                </a:solidFill>
                <a:cs typeface="Arial" panose="020B0604020202020204" pitchFamily="34" charset="0"/>
              </a:rPr>
              <a:t>)</a:t>
            </a:r>
          </a:p>
        </p:txBody>
      </p:sp>
      <p:sp>
        <p:nvSpPr>
          <p:cNvPr id="24" name="Rectangle 23"/>
          <p:cNvSpPr/>
          <p:nvPr/>
        </p:nvSpPr>
        <p:spPr>
          <a:xfrm>
            <a:off x="5087888" y="5633864"/>
            <a:ext cx="2664296" cy="122413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chemeClr val="tx1"/>
                </a:solidFill>
                <a:cs typeface="Arial" panose="020B0604020202020204" pitchFamily="34" charset="0"/>
              </a:rPr>
              <a:t>Người</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bệnh</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có</a:t>
            </a:r>
            <a:r>
              <a:rPr lang="en-US" dirty="0">
                <a:solidFill>
                  <a:schemeClr val="tx1"/>
                </a:solidFill>
                <a:cs typeface="Arial" panose="020B0604020202020204" pitchFamily="34" charset="0"/>
              </a:rPr>
              <a:t> APRI &lt;2.0 </a:t>
            </a:r>
            <a:r>
              <a:rPr lang="en-US" dirty="0" err="1">
                <a:solidFill>
                  <a:schemeClr val="tx1"/>
                </a:solidFill>
                <a:cs typeface="Arial" panose="020B0604020202020204" pitchFamily="34" charset="0"/>
              </a:rPr>
              <a:t>và</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không</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có</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triệu</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chứng</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xơ</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gan</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mất</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bù</a:t>
            </a:r>
            <a:r>
              <a:rPr lang="en-US" dirty="0">
                <a:solidFill>
                  <a:schemeClr val="tx1"/>
                </a:solidFill>
                <a:cs typeface="Arial" panose="020B0604020202020204" pitchFamily="34" charset="0"/>
              </a:rPr>
              <a:t> ( </a:t>
            </a:r>
            <a:r>
              <a:rPr lang="en-US" dirty="0" err="1">
                <a:solidFill>
                  <a:schemeClr val="tx1"/>
                </a:solidFill>
                <a:cs typeface="Arial" panose="020B0604020202020204" pitchFamily="34" charset="0"/>
              </a:rPr>
              <a:t>không</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xơ</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gan</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còn</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bù</a:t>
            </a:r>
            <a:r>
              <a:rPr lang="en-US" dirty="0">
                <a:solidFill>
                  <a:schemeClr val="tx1"/>
                </a:solidFill>
                <a:cs typeface="Arial" panose="020B0604020202020204" pitchFamily="34" charset="0"/>
              </a:rPr>
              <a:t>)</a:t>
            </a:r>
          </a:p>
          <a:p>
            <a:endParaRPr lang="en-US" dirty="0">
              <a:solidFill>
                <a:schemeClr val="tx1"/>
              </a:solidFill>
              <a:cs typeface="Arial" panose="020B0604020202020204" pitchFamily="34" charset="0"/>
            </a:endParaRPr>
          </a:p>
        </p:txBody>
      </p:sp>
      <p:cxnSp>
        <p:nvCxnSpPr>
          <p:cNvPr id="25" name="Straight Arrow Connector 24"/>
          <p:cNvCxnSpPr/>
          <p:nvPr/>
        </p:nvCxnSpPr>
        <p:spPr>
          <a:xfrm>
            <a:off x="7968208" y="4077072"/>
            <a:ext cx="57606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7896200" y="4869160"/>
            <a:ext cx="64807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7896200" y="5949280"/>
            <a:ext cx="64807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8616280" y="3645024"/>
            <a:ext cx="1800200" cy="792088"/>
          </a:xfrm>
          <a:prstGeom prst="rect">
            <a:avLst/>
          </a:prstGeom>
          <a:solidFill>
            <a:schemeClr val="accent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bg1"/>
                </a:solidFill>
                <a:cs typeface="Arial" panose="020B0604020202020204" pitchFamily="34" charset="0"/>
              </a:rPr>
              <a:t>Hội</a:t>
            </a:r>
            <a:r>
              <a:rPr lang="en-US" dirty="0">
                <a:solidFill>
                  <a:schemeClr val="bg1"/>
                </a:solidFill>
                <a:cs typeface="Arial" panose="020B0604020202020204" pitchFamily="34" charset="0"/>
              </a:rPr>
              <a:t> </a:t>
            </a:r>
            <a:r>
              <a:rPr lang="en-US" dirty="0" err="1">
                <a:solidFill>
                  <a:schemeClr val="bg1"/>
                </a:solidFill>
                <a:cs typeface="Arial" panose="020B0604020202020204" pitchFamily="34" charset="0"/>
              </a:rPr>
              <a:t>chẩn</a:t>
            </a:r>
            <a:r>
              <a:rPr lang="en-US" dirty="0">
                <a:solidFill>
                  <a:schemeClr val="bg1"/>
                </a:solidFill>
                <a:cs typeface="Arial" panose="020B0604020202020204" pitchFamily="34" charset="0"/>
              </a:rPr>
              <a:t> /</a:t>
            </a:r>
            <a:r>
              <a:rPr lang="en-US" dirty="0" err="1">
                <a:solidFill>
                  <a:schemeClr val="bg1"/>
                </a:solidFill>
                <a:cs typeface="Arial" panose="020B0604020202020204" pitchFamily="34" charset="0"/>
              </a:rPr>
              <a:t>chuyển</a:t>
            </a:r>
            <a:r>
              <a:rPr lang="en-US" dirty="0">
                <a:solidFill>
                  <a:schemeClr val="bg1"/>
                </a:solidFill>
                <a:cs typeface="Arial" panose="020B0604020202020204" pitchFamily="34" charset="0"/>
              </a:rPr>
              <a:t> </a:t>
            </a:r>
            <a:r>
              <a:rPr lang="en-US" dirty="0" err="1">
                <a:solidFill>
                  <a:schemeClr val="bg1"/>
                </a:solidFill>
                <a:cs typeface="Arial" panose="020B0604020202020204" pitchFamily="34" charset="0"/>
              </a:rPr>
              <a:t>tuyến</a:t>
            </a:r>
            <a:endParaRPr lang="en-US" dirty="0">
              <a:solidFill>
                <a:schemeClr val="bg1"/>
              </a:solidFill>
              <a:cs typeface="Arial" panose="020B0604020202020204" pitchFamily="34" charset="0"/>
            </a:endParaRPr>
          </a:p>
        </p:txBody>
      </p:sp>
      <p:sp>
        <p:nvSpPr>
          <p:cNvPr id="29" name="Rectangle 28"/>
          <p:cNvSpPr/>
          <p:nvPr/>
        </p:nvSpPr>
        <p:spPr>
          <a:xfrm>
            <a:off x="8616280" y="4653136"/>
            <a:ext cx="1800200" cy="2204864"/>
          </a:xfrm>
          <a:prstGeom prst="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Chăm</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sóc</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và</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điều</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trị</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tại</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cơ</a:t>
            </a:r>
            <a:r>
              <a:rPr lang="en-US" dirty="0">
                <a:solidFill>
                  <a:schemeClr val="tx1"/>
                </a:solidFill>
                <a:cs typeface="Arial" panose="020B0604020202020204" pitchFamily="34" charset="0"/>
              </a:rPr>
              <a:t> </a:t>
            </a:r>
            <a:r>
              <a:rPr lang="en-US" dirty="0" err="1">
                <a:solidFill>
                  <a:schemeClr val="tx1"/>
                </a:solidFill>
                <a:cs typeface="Arial" panose="020B0604020202020204" pitchFamily="34" charset="0"/>
              </a:rPr>
              <a:t>sở</a:t>
            </a:r>
            <a:endParaRPr lang="en-US" dirty="0">
              <a:solidFill>
                <a:schemeClr val="tx1"/>
              </a:solidFill>
              <a:cs typeface="Arial" panose="020B060402020202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EE4EA-F4DA-E87D-1FA3-5B63E302AD96}"/>
              </a:ext>
            </a:extLst>
          </p:cNvPr>
          <p:cNvSpPr>
            <a:spLocks noGrp="1"/>
          </p:cNvSpPr>
          <p:nvPr>
            <p:ph type="title"/>
          </p:nvPr>
        </p:nvSpPr>
        <p:spPr/>
        <p:txBody>
          <a:bodyPr>
            <a:normAutofit/>
          </a:bodyPr>
          <a:lstStyle/>
          <a:p>
            <a:r>
              <a:rPr lang="en-US" sz="4000" b="1" dirty="0">
                <a:solidFill>
                  <a:srgbClr val="FF0000"/>
                </a:solidFill>
                <a:latin typeface="Times New Roman" panose="02020603050405020304" pitchFamily="18" charset="0"/>
                <a:cs typeface="Times New Roman" panose="02020603050405020304" pitchFamily="18" charset="0"/>
              </a:rPr>
              <a:t>TIÊU CHUẨN ĐIỀU TRỊ VIÊM GAN B MẠN</a:t>
            </a:r>
          </a:p>
        </p:txBody>
      </p:sp>
      <p:sp>
        <p:nvSpPr>
          <p:cNvPr id="3" name="Content Placeholder 2">
            <a:extLst>
              <a:ext uri="{FF2B5EF4-FFF2-40B4-BE49-F238E27FC236}">
                <a16:creationId xmlns:a16="http://schemas.microsoft.com/office/drawing/2014/main" id="{5C3FEC61-350E-210F-E583-CF237B4A6F4F}"/>
              </a:ext>
            </a:extLst>
          </p:cNvPr>
          <p:cNvSpPr>
            <a:spLocks noGrp="1"/>
          </p:cNvSpPr>
          <p:nvPr>
            <p:ph idx="1"/>
          </p:nvPr>
        </p:nvSpPr>
        <p:spPr/>
        <p:txBody>
          <a:bodyPr/>
          <a:lstStyle/>
          <a:p>
            <a:r>
              <a:rPr lang="vi-VN" b="1" dirty="0"/>
              <a:t>Điều trị ngay cho các trường hợp:</a:t>
            </a:r>
          </a:p>
          <a:p>
            <a:pPr marL="0" indent="0">
              <a:buNone/>
            </a:pPr>
            <a:r>
              <a:rPr lang="vi-VN" b="1" dirty="0"/>
              <a:t>1. Xơ gan</a:t>
            </a:r>
            <a:endParaRPr lang="vi-VN" dirty="0"/>
          </a:p>
          <a:p>
            <a:pPr marL="0" indent="0">
              <a:buNone/>
            </a:pPr>
            <a:r>
              <a:rPr lang="vi-VN" dirty="0"/>
              <a:t>Bất kể ALT </a:t>
            </a:r>
          </a:p>
          <a:p>
            <a:pPr marL="0" indent="0">
              <a:buNone/>
            </a:pPr>
            <a:r>
              <a:rPr lang="vi-VN" dirty="0"/>
              <a:t>Bất kể tải lượng HBV DNA </a:t>
            </a:r>
          </a:p>
          <a:p>
            <a:pPr marL="0" indent="0">
              <a:buNone/>
            </a:pPr>
            <a:r>
              <a:rPr lang="vi-VN" dirty="0"/>
              <a:t>→ Chỉ cần HBsAg (+) và có bằng chứng xơ gan.</a:t>
            </a:r>
          </a:p>
          <a:p>
            <a:endParaRPr lang="en-US" dirty="0"/>
          </a:p>
        </p:txBody>
      </p:sp>
    </p:spTree>
    <p:extLst>
      <p:ext uri="{BB962C8B-B14F-4D97-AF65-F5344CB8AC3E}">
        <p14:creationId xmlns:p14="http://schemas.microsoft.com/office/powerpoint/2010/main" val="38386442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EE4EA-F4DA-E87D-1FA3-5B63E302AD96}"/>
              </a:ext>
            </a:extLst>
          </p:cNvPr>
          <p:cNvSpPr>
            <a:spLocks noGrp="1"/>
          </p:cNvSpPr>
          <p:nvPr>
            <p:ph type="title"/>
          </p:nvPr>
        </p:nvSpPr>
        <p:spPr/>
        <p:txBody>
          <a:bodyPr>
            <a:normAutofit/>
          </a:bodyPr>
          <a:lstStyle/>
          <a:p>
            <a:r>
              <a:rPr lang="en-US" sz="4000" b="1" dirty="0">
                <a:solidFill>
                  <a:srgbClr val="FF0000"/>
                </a:solidFill>
                <a:latin typeface="Times New Roman" panose="02020603050405020304" pitchFamily="18" charset="0"/>
                <a:cs typeface="Times New Roman" panose="02020603050405020304" pitchFamily="18" charset="0"/>
              </a:rPr>
              <a:t>TIÊU CHUẨN ĐIỀU TRỊ VIÊM GAN B MẠN</a:t>
            </a:r>
          </a:p>
        </p:txBody>
      </p:sp>
      <p:sp>
        <p:nvSpPr>
          <p:cNvPr id="3" name="Content Placeholder 2">
            <a:extLst>
              <a:ext uri="{FF2B5EF4-FFF2-40B4-BE49-F238E27FC236}">
                <a16:creationId xmlns:a16="http://schemas.microsoft.com/office/drawing/2014/main" id="{5C3FEC61-350E-210F-E583-CF237B4A6F4F}"/>
              </a:ext>
            </a:extLst>
          </p:cNvPr>
          <p:cNvSpPr>
            <a:spLocks noGrp="1"/>
          </p:cNvSpPr>
          <p:nvPr>
            <p:ph idx="1"/>
          </p:nvPr>
        </p:nvSpPr>
        <p:spPr/>
        <p:txBody>
          <a:bodyPr>
            <a:normAutofit fontScale="85000" lnSpcReduction="20000"/>
          </a:bodyPr>
          <a:lstStyle/>
          <a:p>
            <a:pPr marL="0" indent="0">
              <a:buNone/>
            </a:pPr>
            <a:r>
              <a:rPr lang="en-US" b="1" dirty="0"/>
              <a:t>2. </a:t>
            </a:r>
            <a:r>
              <a:rPr lang="en-US" b="1" dirty="0" err="1"/>
              <a:t>Viêm</a:t>
            </a:r>
            <a:r>
              <a:rPr lang="en-US" b="1" dirty="0"/>
              <a:t> </a:t>
            </a:r>
            <a:r>
              <a:rPr lang="en-US" b="1" dirty="0" err="1"/>
              <a:t>gan</a:t>
            </a:r>
            <a:r>
              <a:rPr lang="en-US" b="1" dirty="0"/>
              <a:t> B </a:t>
            </a:r>
            <a:r>
              <a:rPr lang="en-US" b="1" dirty="0" err="1"/>
              <a:t>mạn</a:t>
            </a:r>
            <a:r>
              <a:rPr lang="en-US" b="1" dirty="0"/>
              <a:t> </a:t>
            </a:r>
            <a:r>
              <a:rPr lang="en-US" b="1" dirty="0" err="1"/>
              <a:t>hoạt</a:t>
            </a:r>
            <a:r>
              <a:rPr lang="en-US" b="1" dirty="0"/>
              <a:t> </a:t>
            </a:r>
            <a:r>
              <a:rPr lang="en-US" b="1" dirty="0" err="1"/>
              <a:t>động</a:t>
            </a:r>
            <a:endParaRPr lang="en-US" dirty="0"/>
          </a:p>
          <a:p>
            <a:pPr marL="0" indent="0">
              <a:buNone/>
            </a:pPr>
            <a:r>
              <a:rPr lang="en-US" dirty="0"/>
              <a:t>- </a:t>
            </a:r>
            <a:r>
              <a:rPr lang="en-US" dirty="0" err="1"/>
              <a:t>HBeAg</a:t>
            </a:r>
            <a:r>
              <a:rPr lang="en-US" dirty="0"/>
              <a:t> (+):</a:t>
            </a:r>
          </a:p>
          <a:p>
            <a:pPr marL="0" indent="0">
              <a:buNone/>
            </a:pPr>
            <a:r>
              <a:rPr lang="en-US" dirty="0"/>
              <a:t>ALT </a:t>
            </a:r>
            <a:r>
              <a:rPr lang="en-US" dirty="0" err="1"/>
              <a:t>tăng</a:t>
            </a:r>
            <a:r>
              <a:rPr lang="en-US" dirty="0"/>
              <a:t> </a:t>
            </a:r>
            <a:r>
              <a:rPr lang="en-US" dirty="0" err="1"/>
              <a:t>kéo</a:t>
            </a:r>
            <a:r>
              <a:rPr lang="en-US" dirty="0"/>
              <a:t> </a:t>
            </a:r>
            <a:r>
              <a:rPr lang="en-US" dirty="0" err="1"/>
              <a:t>dài</a:t>
            </a:r>
            <a:r>
              <a:rPr lang="en-US" dirty="0"/>
              <a:t> </a:t>
            </a:r>
          </a:p>
          <a:p>
            <a:pPr marL="0" indent="0">
              <a:buNone/>
            </a:pPr>
            <a:r>
              <a:rPr lang="en-US" dirty="0"/>
              <a:t>HBV DNA &gt;20.000 IU/mL </a:t>
            </a:r>
          </a:p>
          <a:p>
            <a:pPr marL="0" indent="0">
              <a:buNone/>
            </a:pPr>
            <a:r>
              <a:rPr lang="en-US" dirty="0"/>
              <a:t>- </a:t>
            </a:r>
            <a:r>
              <a:rPr lang="en-US" dirty="0" err="1"/>
              <a:t>HBeAg</a:t>
            </a:r>
            <a:r>
              <a:rPr lang="en-US" dirty="0"/>
              <a:t> (-):</a:t>
            </a:r>
          </a:p>
          <a:p>
            <a:pPr marL="0" indent="0">
              <a:buNone/>
            </a:pPr>
            <a:r>
              <a:rPr lang="en-US" dirty="0"/>
              <a:t>ALT </a:t>
            </a:r>
            <a:r>
              <a:rPr lang="en-US" dirty="0" err="1"/>
              <a:t>tăng</a:t>
            </a:r>
            <a:r>
              <a:rPr lang="en-US" dirty="0"/>
              <a:t> </a:t>
            </a:r>
            <a:r>
              <a:rPr lang="en-US" dirty="0" err="1"/>
              <a:t>kéo</a:t>
            </a:r>
            <a:r>
              <a:rPr lang="en-US" dirty="0"/>
              <a:t> </a:t>
            </a:r>
            <a:r>
              <a:rPr lang="en-US" dirty="0" err="1"/>
              <a:t>dài</a:t>
            </a:r>
            <a:r>
              <a:rPr lang="en-US" dirty="0"/>
              <a:t> </a:t>
            </a:r>
          </a:p>
          <a:p>
            <a:pPr marL="0" indent="0">
              <a:buNone/>
            </a:pPr>
            <a:r>
              <a:rPr lang="en-US" dirty="0"/>
              <a:t>HBV DNA &gt;2.000 IU/mL</a:t>
            </a:r>
          </a:p>
          <a:p>
            <a:pPr marL="0" indent="0">
              <a:buNone/>
            </a:pPr>
            <a:r>
              <a:rPr lang="vi-VN" b="1" dirty="0"/>
              <a:t>3. Có xơ hóa gan đáng kể</a:t>
            </a:r>
            <a:endParaRPr lang="vi-VN" dirty="0"/>
          </a:p>
          <a:p>
            <a:pPr marL="0" indent="0">
              <a:buNone/>
            </a:pPr>
            <a:r>
              <a:rPr lang="vi-VN" dirty="0"/>
              <a:t>Fibroscan ≥ F2 </a:t>
            </a:r>
          </a:p>
          <a:p>
            <a:pPr marL="0" indent="0">
              <a:buNone/>
            </a:pPr>
            <a:r>
              <a:rPr lang="vi-VN" dirty="0"/>
              <a:t>APRI hoặc các phương pháp đánh giá xơ hóa cho thấy bệnh gan tiến triển </a:t>
            </a:r>
          </a:p>
          <a:p>
            <a:pPr marL="0" indent="0">
              <a:buNone/>
            </a:pPr>
            <a:r>
              <a:rPr lang="vi-VN" dirty="0"/>
              <a:t>Ngay cả khi ALT bình thường. </a:t>
            </a:r>
          </a:p>
          <a:p>
            <a:pPr marL="0" indent="0">
              <a:buNone/>
            </a:pPr>
            <a:endParaRPr lang="en-US" dirty="0"/>
          </a:p>
          <a:p>
            <a:endParaRPr lang="en-US" dirty="0"/>
          </a:p>
        </p:txBody>
      </p:sp>
    </p:spTree>
    <p:extLst>
      <p:ext uri="{BB962C8B-B14F-4D97-AF65-F5344CB8AC3E}">
        <p14:creationId xmlns:p14="http://schemas.microsoft.com/office/powerpoint/2010/main" val="24622656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EE4EA-F4DA-E87D-1FA3-5B63E302AD96}"/>
              </a:ext>
            </a:extLst>
          </p:cNvPr>
          <p:cNvSpPr>
            <a:spLocks noGrp="1"/>
          </p:cNvSpPr>
          <p:nvPr>
            <p:ph type="title"/>
          </p:nvPr>
        </p:nvSpPr>
        <p:spPr/>
        <p:txBody>
          <a:bodyPr>
            <a:normAutofit/>
          </a:bodyPr>
          <a:lstStyle/>
          <a:p>
            <a:r>
              <a:rPr lang="en-US" sz="4000" b="1" dirty="0">
                <a:solidFill>
                  <a:srgbClr val="FF0000"/>
                </a:solidFill>
                <a:latin typeface="Times New Roman" panose="02020603050405020304" pitchFamily="18" charset="0"/>
                <a:cs typeface="Times New Roman" panose="02020603050405020304" pitchFamily="18" charset="0"/>
              </a:rPr>
              <a:t>TIÊU CHUẨN ĐIỀU TRỊ VIÊM GAN B MẠN</a:t>
            </a:r>
          </a:p>
        </p:txBody>
      </p:sp>
      <p:sp>
        <p:nvSpPr>
          <p:cNvPr id="3" name="Content Placeholder 2">
            <a:extLst>
              <a:ext uri="{FF2B5EF4-FFF2-40B4-BE49-F238E27FC236}">
                <a16:creationId xmlns:a16="http://schemas.microsoft.com/office/drawing/2014/main" id="{5C3FEC61-350E-210F-E583-CF237B4A6F4F}"/>
              </a:ext>
            </a:extLst>
          </p:cNvPr>
          <p:cNvSpPr>
            <a:spLocks noGrp="1"/>
          </p:cNvSpPr>
          <p:nvPr>
            <p:ph idx="1"/>
          </p:nvPr>
        </p:nvSpPr>
        <p:spPr/>
        <p:txBody>
          <a:bodyPr>
            <a:normAutofit/>
          </a:bodyPr>
          <a:lstStyle/>
          <a:p>
            <a:pPr marL="0" indent="0">
              <a:buNone/>
            </a:pPr>
            <a:r>
              <a:rPr lang="en-US" b="1" dirty="0"/>
              <a:t>4. </a:t>
            </a:r>
            <a:r>
              <a:rPr lang="en-US" b="1" dirty="0" err="1"/>
              <a:t>Đồng</a:t>
            </a:r>
            <a:r>
              <a:rPr lang="en-US" b="1" dirty="0"/>
              <a:t> </a:t>
            </a:r>
            <a:r>
              <a:rPr lang="en-US" b="1" dirty="0" err="1"/>
              <a:t>nhiễm</a:t>
            </a:r>
            <a:endParaRPr lang="en-US" dirty="0"/>
          </a:p>
          <a:p>
            <a:pPr marL="0" indent="0">
              <a:buNone/>
            </a:pPr>
            <a:r>
              <a:rPr lang="en-US" dirty="0"/>
              <a:t>HIV ,HDV , HCV                    </a:t>
            </a:r>
            <a:r>
              <a:rPr lang="en-US" dirty="0" err="1"/>
              <a:t>cần</a:t>
            </a:r>
            <a:r>
              <a:rPr lang="en-US" dirty="0"/>
              <a:t> </a:t>
            </a:r>
            <a:r>
              <a:rPr lang="en-US" dirty="0" err="1"/>
              <a:t>điều</a:t>
            </a:r>
            <a:r>
              <a:rPr lang="en-US" dirty="0"/>
              <a:t> </a:t>
            </a:r>
            <a:r>
              <a:rPr lang="en-US" dirty="0" err="1"/>
              <a:t>trị</a:t>
            </a:r>
            <a:endParaRPr lang="en-US" dirty="0"/>
          </a:p>
          <a:p>
            <a:pPr marL="0" indent="0">
              <a:buNone/>
            </a:pPr>
            <a:r>
              <a:rPr lang="vi-VN" b="1" dirty="0"/>
              <a:t>5. Phụ nữ mang thai</a:t>
            </a:r>
            <a:endParaRPr lang="vi-VN" dirty="0"/>
          </a:p>
          <a:p>
            <a:pPr marL="0" indent="0">
              <a:buNone/>
            </a:pPr>
            <a:r>
              <a:rPr lang="vi-VN" dirty="0"/>
              <a:t>Không phải chỉ định điều trị bệnh gan lâu dài, nhưng để dự phòng lây truyền mẹ con:</a:t>
            </a:r>
          </a:p>
          <a:p>
            <a:pPr marL="0" indent="0">
              <a:buNone/>
            </a:pPr>
            <a:r>
              <a:rPr lang="vi-VN" dirty="0"/>
              <a:t>HBV DNA ≥ 200.000 IU/mL </a:t>
            </a:r>
          </a:p>
          <a:p>
            <a:pPr marL="0" indent="0">
              <a:buNone/>
            </a:pPr>
            <a:r>
              <a:rPr lang="vi-VN" dirty="0"/>
              <a:t>TDF từ 28–32 tuần thai</a:t>
            </a:r>
          </a:p>
          <a:p>
            <a:pPr marL="0" indent="0">
              <a:buNone/>
            </a:pPr>
            <a:r>
              <a:rPr lang="en-US" dirty="0"/>
              <a:t> </a:t>
            </a:r>
          </a:p>
          <a:p>
            <a:pPr marL="0" indent="0">
              <a:buNone/>
            </a:pPr>
            <a:endParaRPr lang="en-US" dirty="0"/>
          </a:p>
          <a:p>
            <a:endParaRPr lang="en-US" dirty="0"/>
          </a:p>
        </p:txBody>
      </p:sp>
      <p:sp>
        <p:nvSpPr>
          <p:cNvPr id="4" name="Arrow: Right 3">
            <a:extLst>
              <a:ext uri="{FF2B5EF4-FFF2-40B4-BE49-F238E27FC236}">
                <a16:creationId xmlns:a16="http://schemas.microsoft.com/office/drawing/2014/main" id="{13D62A24-3160-CA68-2989-14CB21BB1577}"/>
              </a:ext>
            </a:extLst>
          </p:cNvPr>
          <p:cNvSpPr/>
          <p:nvPr/>
        </p:nvSpPr>
        <p:spPr>
          <a:xfrm flipV="1">
            <a:off x="3670300" y="2185194"/>
            <a:ext cx="927100" cy="762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5185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31845"/>
            <a:ext cx="8053316" cy="1143000"/>
          </a:xfrm>
        </p:spPr>
        <p:txBody>
          <a:bodyPr>
            <a:normAutofit/>
          </a:bodyPr>
          <a:lstStyle/>
          <a:p>
            <a:r>
              <a:rPr lang="en-US" sz="2800" b="1" dirty="0" err="1">
                <a:latin typeface="Arial" panose="020B0604020202020204" pitchFamily="34" charset="0"/>
                <a:ea typeface="+mn-ea"/>
                <a:cs typeface="Arial" panose="020B0604020202020204" pitchFamily="34" charset="0"/>
              </a:rPr>
              <a:t>Tình</a:t>
            </a:r>
            <a:r>
              <a:rPr lang="en-US" sz="2800" b="1" dirty="0">
                <a:latin typeface="Arial" panose="020B0604020202020204" pitchFamily="34" charset="0"/>
                <a:ea typeface="+mn-ea"/>
                <a:cs typeface="Arial" panose="020B0604020202020204" pitchFamily="34" charset="0"/>
              </a:rPr>
              <a:t> </a:t>
            </a:r>
            <a:r>
              <a:rPr lang="en-US" sz="2800" b="1" dirty="0" err="1">
                <a:latin typeface="Arial" panose="020B0604020202020204" pitchFamily="34" charset="0"/>
                <a:ea typeface="+mn-ea"/>
                <a:cs typeface="Arial" panose="020B0604020202020204" pitchFamily="34" charset="0"/>
              </a:rPr>
              <a:t>hình</a:t>
            </a:r>
            <a:r>
              <a:rPr lang="en-US" sz="2800" b="1" dirty="0">
                <a:latin typeface="Arial" panose="020B0604020202020204" pitchFamily="34" charset="0"/>
                <a:ea typeface="+mn-ea"/>
                <a:cs typeface="Arial" panose="020B0604020202020204" pitchFamily="34" charset="0"/>
              </a:rPr>
              <a:t> </a:t>
            </a:r>
            <a:r>
              <a:rPr lang="en-US" sz="2800" b="1" dirty="0" err="1">
                <a:latin typeface="Arial" panose="020B0604020202020204" pitchFamily="34" charset="0"/>
                <a:ea typeface="+mn-ea"/>
                <a:cs typeface="Arial" panose="020B0604020202020204" pitchFamily="34" charset="0"/>
              </a:rPr>
              <a:t>nhiễm</a:t>
            </a:r>
            <a:r>
              <a:rPr lang="en-US" sz="2800" b="1" dirty="0">
                <a:latin typeface="Arial" panose="020B0604020202020204" pitchFamily="34" charset="0"/>
                <a:ea typeface="+mn-ea"/>
                <a:cs typeface="Arial" panose="020B0604020202020204" pitchFamily="34" charset="0"/>
              </a:rPr>
              <a:t> vi </a:t>
            </a:r>
            <a:r>
              <a:rPr lang="en-US" sz="2800" b="1" dirty="0" err="1">
                <a:latin typeface="Arial" panose="020B0604020202020204" pitchFamily="34" charset="0"/>
                <a:ea typeface="+mn-ea"/>
                <a:cs typeface="Arial" panose="020B0604020202020204" pitchFamily="34" charset="0"/>
              </a:rPr>
              <a:t>rút</a:t>
            </a:r>
            <a:r>
              <a:rPr lang="en-US" sz="2800" b="1" dirty="0">
                <a:latin typeface="Arial" panose="020B0604020202020204" pitchFamily="34" charset="0"/>
                <a:ea typeface="+mn-ea"/>
                <a:cs typeface="Arial" panose="020B0604020202020204" pitchFamily="34" charset="0"/>
              </a:rPr>
              <a:t> </a:t>
            </a:r>
            <a:r>
              <a:rPr lang="en-US" sz="2800" b="1" dirty="0" err="1">
                <a:latin typeface="Arial" panose="020B0604020202020204" pitchFamily="34" charset="0"/>
                <a:ea typeface="+mn-ea"/>
                <a:cs typeface="Arial" panose="020B0604020202020204" pitchFamily="34" charset="0"/>
              </a:rPr>
              <a:t>viêm</a:t>
            </a:r>
            <a:r>
              <a:rPr lang="en-US" sz="2800" b="1" dirty="0">
                <a:latin typeface="Arial" panose="020B0604020202020204" pitchFamily="34" charset="0"/>
                <a:ea typeface="+mn-ea"/>
                <a:cs typeface="Arial" panose="020B0604020202020204" pitchFamily="34" charset="0"/>
              </a:rPr>
              <a:t> </a:t>
            </a:r>
            <a:r>
              <a:rPr lang="en-US" sz="2800" b="1" dirty="0" err="1">
                <a:latin typeface="Arial" panose="020B0604020202020204" pitchFamily="34" charset="0"/>
                <a:ea typeface="+mn-ea"/>
                <a:cs typeface="Arial" panose="020B0604020202020204" pitchFamily="34" charset="0"/>
              </a:rPr>
              <a:t>gan</a:t>
            </a:r>
            <a:r>
              <a:rPr lang="en-US" sz="2800" b="1" dirty="0">
                <a:latin typeface="Arial" panose="020B0604020202020204" pitchFamily="34" charset="0"/>
                <a:ea typeface="+mn-ea"/>
                <a:cs typeface="Arial" panose="020B0604020202020204" pitchFamily="34" charset="0"/>
              </a:rPr>
              <a:t>  B, C </a:t>
            </a:r>
            <a:br>
              <a:rPr lang="en-US" sz="2800" b="1" dirty="0">
                <a:latin typeface="Arial" panose="020B0604020202020204" pitchFamily="34" charset="0"/>
                <a:ea typeface="+mn-ea"/>
                <a:cs typeface="Arial" panose="020B0604020202020204" pitchFamily="34" charset="0"/>
              </a:rPr>
            </a:br>
            <a:r>
              <a:rPr lang="en-US" sz="2800" b="1" dirty="0" err="1">
                <a:latin typeface="Arial" panose="020B0604020202020204" pitchFamily="34" charset="0"/>
                <a:ea typeface="+mn-ea"/>
                <a:cs typeface="Arial" panose="020B0604020202020204" pitchFamily="34" charset="0"/>
              </a:rPr>
              <a:t>trên</a:t>
            </a:r>
            <a:r>
              <a:rPr lang="en-US" sz="2800" b="1" dirty="0">
                <a:latin typeface="Arial" panose="020B0604020202020204" pitchFamily="34" charset="0"/>
                <a:ea typeface="+mn-ea"/>
                <a:cs typeface="Arial" panose="020B0604020202020204" pitchFamily="34" charset="0"/>
              </a:rPr>
              <a:t> </a:t>
            </a:r>
            <a:r>
              <a:rPr lang="en-US" sz="2800" b="1" dirty="0" err="1">
                <a:latin typeface="Arial" panose="020B0604020202020204" pitchFamily="34" charset="0"/>
                <a:ea typeface="+mn-ea"/>
                <a:cs typeface="Arial" panose="020B0604020202020204" pitchFamily="34" charset="0"/>
              </a:rPr>
              <a:t>thế</a:t>
            </a:r>
            <a:r>
              <a:rPr lang="en-US" sz="2800" b="1" dirty="0">
                <a:latin typeface="Arial" panose="020B0604020202020204" pitchFamily="34" charset="0"/>
                <a:ea typeface="+mn-ea"/>
                <a:cs typeface="Arial" panose="020B0604020202020204" pitchFamily="34" charset="0"/>
              </a:rPr>
              <a:t> </a:t>
            </a:r>
            <a:r>
              <a:rPr lang="en-US" sz="2800" b="1" dirty="0" err="1">
                <a:latin typeface="Arial" panose="020B0604020202020204" pitchFamily="34" charset="0"/>
                <a:ea typeface="+mn-ea"/>
                <a:cs typeface="Arial" panose="020B0604020202020204" pitchFamily="34" charset="0"/>
              </a:rPr>
              <a:t>giới</a:t>
            </a:r>
            <a:r>
              <a:rPr lang="en-US" sz="2800" b="1" dirty="0">
                <a:latin typeface="Arial" panose="020B0604020202020204" pitchFamily="34" charset="0"/>
                <a:ea typeface="+mn-ea"/>
                <a:cs typeface="Arial" panose="020B0604020202020204" pitchFamily="34" charset="0"/>
              </a:rPr>
              <a:t> </a:t>
            </a:r>
            <a:r>
              <a:rPr lang="en-US" sz="2800" b="1" dirty="0" err="1">
                <a:latin typeface="Arial" panose="020B0604020202020204" pitchFamily="34" charset="0"/>
                <a:ea typeface="+mn-ea"/>
                <a:cs typeface="Arial" panose="020B0604020202020204" pitchFamily="34" charset="0"/>
              </a:rPr>
              <a:t>và</a:t>
            </a:r>
            <a:r>
              <a:rPr lang="en-US" sz="2800" b="1" dirty="0">
                <a:latin typeface="Arial" panose="020B0604020202020204" pitchFamily="34" charset="0"/>
                <a:ea typeface="+mn-ea"/>
                <a:cs typeface="Arial" panose="020B0604020202020204" pitchFamily="34" charset="0"/>
              </a:rPr>
              <a:t> Việt Nam</a:t>
            </a:r>
            <a:endParaRPr lang="en-AU" sz="2800" b="1" dirty="0">
              <a:latin typeface="Arial" panose="020B0604020202020204" pitchFamily="34" charset="0"/>
              <a:ea typeface="+mn-ea"/>
              <a:cs typeface="Arial" panose="020B0604020202020204" pitchFamily="34" charset="0"/>
            </a:endParaRPr>
          </a:p>
        </p:txBody>
      </p:sp>
      <p:sp>
        <p:nvSpPr>
          <p:cNvPr id="3" name="Content Placeholder 2"/>
          <p:cNvSpPr>
            <a:spLocks noGrp="1"/>
          </p:cNvSpPr>
          <p:nvPr>
            <p:ph idx="1"/>
          </p:nvPr>
        </p:nvSpPr>
        <p:spPr>
          <a:xfrm>
            <a:off x="1752600" y="1219201"/>
            <a:ext cx="8763000" cy="4525963"/>
          </a:xfrm>
        </p:spPr>
        <p:txBody>
          <a:bodyPr>
            <a:noAutofit/>
          </a:bodyPr>
          <a:lstStyle/>
          <a:p>
            <a:pPr>
              <a:spcBef>
                <a:spcPts val="200"/>
              </a:spcBef>
              <a:spcAft>
                <a:spcPts val="200"/>
              </a:spcAft>
            </a:pPr>
            <a:r>
              <a:rPr lang="en-AU" sz="2200" dirty="0" err="1">
                <a:latin typeface="Arial" panose="020B0604020202020204" pitchFamily="34" charset="0"/>
                <a:cs typeface="Arial" panose="020B0604020202020204" pitchFamily="34" charset="0"/>
              </a:rPr>
              <a:t>Báo</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cáo</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toàn</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cầu</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theo</a:t>
            </a:r>
            <a:r>
              <a:rPr lang="en-AU" sz="2200" dirty="0">
                <a:latin typeface="Arial" panose="020B0604020202020204" pitchFamily="34" charset="0"/>
                <a:cs typeface="Arial" panose="020B0604020202020204" pitchFamily="34" charset="0"/>
              </a:rPr>
              <a:t> ư</a:t>
            </a:r>
            <a:r>
              <a:rPr lang="vi-VN" sz="2200" dirty="0">
                <a:latin typeface="Arial" panose="020B0604020202020204" pitchFamily="34" charset="0"/>
                <a:cs typeface="Arial" panose="020B0604020202020204" pitchFamily="34" charset="0"/>
              </a:rPr>
              <a:t>ớc tính của </a:t>
            </a:r>
            <a:r>
              <a:rPr lang="en-AU" sz="2200" dirty="0">
                <a:latin typeface="Arial" panose="020B0604020202020204" pitchFamily="34" charset="0"/>
                <a:cs typeface="Arial" panose="020B0604020202020204" pitchFamily="34" charset="0"/>
              </a:rPr>
              <a:t>WHO</a:t>
            </a:r>
            <a:r>
              <a:rPr lang="en-US" sz="2200" baseline="30000" dirty="0">
                <a:latin typeface="Arial" panose="020B0604020202020204" pitchFamily="34" charset="0"/>
                <a:cs typeface="Arial" panose="020B0604020202020204" pitchFamily="34" charset="0"/>
              </a:rPr>
              <a:t>1</a:t>
            </a:r>
            <a:endParaRPr lang="en-AU" sz="2200" dirty="0">
              <a:latin typeface="Arial" panose="020B0604020202020204" pitchFamily="34" charset="0"/>
              <a:cs typeface="Arial" panose="020B0604020202020204" pitchFamily="34" charset="0"/>
            </a:endParaRPr>
          </a:p>
          <a:p>
            <a:pPr lvl="1">
              <a:spcBef>
                <a:spcPts val="200"/>
              </a:spcBef>
              <a:spcAft>
                <a:spcPts val="200"/>
              </a:spcAft>
            </a:pPr>
            <a:r>
              <a:rPr lang="en-US" sz="2200" dirty="0" err="1">
                <a:latin typeface="Arial" panose="020B0604020202020204" pitchFamily="34" charset="0"/>
                <a:cs typeface="Arial" panose="020B0604020202020204" pitchFamily="34" charset="0"/>
              </a:rPr>
              <a:t>Viêm</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gan</a:t>
            </a:r>
            <a:r>
              <a:rPr lang="en-US" sz="2200" dirty="0">
                <a:latin typeface="Arial" panose="020B0604020202020204" pitchFamily="34" charset="0"/>
                <a:cs typeface="Arial" panose="020B0604020202020204" pitchFamily="34" charset="0"/>
              </a:rPr>
              <a:t> vi </a:t>
            </a:r>
            <a:r>
              <a:rPr lang="en-US" sz="2200" dirty="0" err="1">
                <a:latin typeface="Arial" panose="020B0604020202020204" pitchFamily="34" charset="0"/>
                <a:cs typeface="Arial" panose="020B0604020202020204" pitchFamily="34" charset="0"/>
              </a:rPr>
              <a:t>rút</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gây</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ra</a:t>
            </a:r>
            <a:r>
              <a:rPr lang="en-US" sz="2200" dirty="0">
                <a:latin typeface="Arial" panose="020B0604020202020204" pitchFamily="34" charset="0"/>
                <a:cs typeface="Arial" panose="020B0604020202020204" pitchFamily="34" charset="0"/>
              </a:rPr>
              <a:t> </a:t>
            </a:r>
            <a:r>
              <a:rPr lang="en-US" sz="2200" b="1" dirty="0">
                <a:solidFill>
                  <a:srgbClr val="C00000"/>
                </a:solidFill>
                <a:latin typeface="Arial" panose="020B0604020202020204" pitchFamily="34" charset="0"/>
                <a:cs typeface="Arial" panose="020B0604020202020204" pitchFamily="34" charset="0"/>
              </a:rPr>
              <a:t>1,3 </a:t>
            </a:r>
            <a:r>
              <a:rPr lang="en-US" sz="2200" b="1" dirty="0" err="1">
                <a:solidFill>
                  <a:srgbClr val="C00000"/>
                </a:solidFill>
                <a:latin typeface="Arial" panose="020B0604020202020204" pitchFamily="34" charset="0"/>
                <a:cs typeface="Arial" panose="020B0604020202020204" pitchFamily="34" charset="0"/>
              </a:rPr>
              <a:t>triệu</a:t>
            </a:r>
            <a:r>
              <a:rPr lang="en-US" sz="2200" b="1" dirty="0">
                <a:solidFill>
                  <a:srgbClr val="C00000"/>
                </a:solidFill>
                <a:latin typeface="Arial" panose="020B0604020202020204" pitchFamily="34" charset="0"/>
                <a:cs typeface="Arial" panose="020B0604020202020204" pitchFamily="34" charset="0"/>
              </a:rPr>
              <a:t> ca </a:t>
            </a:r>
            <a:r>
              <a:rPr lang="en-US" sz="2200" b="1" dirty="0" err="1">
                <a:solidFill>
                  <a:srgbClr val="C00000"/>
                </a:solidFill>
                <a:latin typeface="Arial" panose="020B0604020202020204" pitchFamily="34" charset="0"/>
                <a:cs typeface="Arial" panose="020B0604020202020204" pitchFamily="34" charset="0"/>
              </a:rPr>
              <a:t>tử</a:t>
            </a:r>
            <a:r>
              <a:rPr lang="en-US" sz="2200" b="1" dirty="0">
                <a:solidFill>
                  <a:srgbClr val="C00000"/>
                </a:solidFill>
                <a:latin typeface="Arial" panose="020B0604020202020204" pitchFamily="34" charset="0"/>
                <a:cs typeface="Arial" panose="020B0604020202020204" pitchFamily="34" charset="0"/>
              </a:rPr>
              <a:t> </a:t>
            </a:r>
            <a:r>
              <a:rPr lang="en-US" sz="2200" b="1" dirty="0" err="1">
                <a:solidFill>
                  <a:srgbClr val="C00000"/>
                </a:solidFill>
                <a:latin typeface="Arial" panose="020B0604020202020204" pitchFamily="34" charset="0"/>
                <a:cs typeface="Arial" panose="020B0604020202020204" pitchFamily="34" charset="0"/>
              </a:rPr>
              <a:t>vong</a:t>
            </a:r>
            <a:r>
              <a:rPr lang="en-US" sz="2200" b="1" dirty="0">
                <a:solidFill>
                  <a:srgbClr val="C00000"/>
                </a:solidFill>
                <a:latin typeface="Arial" panose="020B0604020202020204" pitchFamily="34" charset="0"/>
                <a:cs typeface="Arial" panose="020B0604020202020204" pitchFamily="34" charset="0"/>
              </a:rPr>
              <a:t> do VGB </a:t>
            </a:r>
            <a:r>
              <a:rPr lang="en-US" sz="2200" b="1" dirty="0" err="1">
                <a:solidFill>
                  <a:srgbClr val="C00000"/>
                </a:solidFill>
                <a:latin typeface="Arial" panose="020B0604020202020204" pitchFamily="34" charset="0"/>
                <a:cs typeface="Arial" panose="020B0604020202020204" pitchFamily="34" charset="0"/>
              </a:rPr>
              <a:t>và</a:t>
            </a:r>
            <a:r>
              <a:rPr lang="en-US" sz="2200" b="1" dirty="0">
                <a:solidFill>
                  <a:srgbClr val="C00000"/>
                </a:solidFill>
                <a:latin typeface="Arial" panose="020B0604020202020204" pitchFamily="34" charset="0"/>
                <a:cs typeface="Arial" panose="020B0604020202020204" pitchFamily="34" charset="0"/>
              </a:rPr>
              <a:t> VGC </a:t>
            </a:r>
            <a:r>
              <a:rPr lang="en-US" sz="2200" dirty="0" err="1">
                <a:latin typeface="Arial" panose="020B0604020202020204" pitchFamily="34" charset="0"/>
                <a:cs typeface="Arial" panose="020B0604020202020204" pitchFamily="34" charset="0"/>
              </a:rPr>
              <a:t>năm</a:t>
            </a:r>
            <a:r>
              <a:rPr lang="en-US" sz="2200" dirty="0">
                <a:latin typeface="Arial" panose="020B0604020202020204" pitchFamily="34" charset="0"/>
                <a:cs typeface="Arial" panose="020B0604020202020204" pitchFamily="34" charset="0"/>
              </a:rPr>
              <a:t> 2022</a:t>
            </a:r>
            <a:endParaRPr lang="en-GB" sz="2200" dirty="0">
              <a:latin typeface="Arial" panose="020B0604020202020204" pitchFamily="34" charset="0"/>
              <a:cs typeface="Arial" panose="020B0604020202020204" pitchFamily="34" charset="0"/>
            </a:endParaRPr>
          </a:p>
          <a:p>
            <a:pPr lvl="2">
              <a:spcBef>
                <a:spcPts val="200"/>
              </a:spcBef>
              <a:spcAft>
                <a:spcPts val="200"/>
              </a:spcAft>
            </a:pPr>
            <a:r>
              <a:rPr lang="en-US" sz="2200" dirty="0" err="1">
                <a:latin typeface="Arial" panose="020B0604020202020204" pitchFamily="34" charset="0"/>
                <a:cs typeface="Arial" panose="020B0604020202020204" pitchFamily="34" charset="0"/>
              </a:rPr>
              <a:t>Hầu</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hết</a:t>
            </a:r>
            <a:r>
              <a:rPr lang="en-US" sz="2200" dirty="0">
                <a:latin typeface="Arial" panose="020B0604020202020204" pitchFamily="34" charset="0"/>
                <a:cs typeface="Arial" panose="020B0604020202020204" pitchFamily="34" charset="0"/>
              </a:rPr>
              <a:t> do </a:t>
            </a:r>
            <a:r>
              <a:rPr lang="en-US" sz="2200" dirty="0" err="1">
                <a:latin typeface="Arial" panose="020B0604020202020204" pitchFamily="34" charset="0"/>
                <a:cs typeface="Arial" panose="020B0604020202020204" pitchFamily="34" charset="0"/>
              </a:rPr>
              <a:t>xơ</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gan</a:t>
            </a:r>
            <a:r>
              <a:rPr lang="en-US" sz="2200" dirty="0">
                <a:latin typeface="Arial" panose="020B0604020202020204" pitchFamily="34" charset="0"/>
                <a:cs typeface="Arial" panose="020B0604020202020204" pitchFamily="34" charset="0"/>
              </a:rPr>
              <a:t> (720 000 ca </a:t>
            </a:r>
            <a:r>
              <a:rPr lang="en-US" sz="2200" dirty="0" err="1">
                <a:latin typeface="Arial" panose="020B0604020202020204" pitchFamily="34" charset="0"/>
                <a:cs typeface="Arial" panose="020B0604020202020204" pitchFamily="34" charset="0"/>
              </a:rPr>
              <a:t>tử</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vong</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và</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ung</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thư</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gan</a:t>
            </a:r>
            <a:r>
              <a:rPr lang="en-US" sz="2200" dirty="0">
                <a:latin typeface="Arial" panose="020B0604020202020204" pitchFamily="34" charset="0"/>
                <a:cs typeface="Arial" panose="020B0604020202020204" pitchFamily="34" charset="0"/>
              </a:rPr>
              <a:t> (470 000 ca </a:t>
            </a:r>
            <a:r>
              <a:rPr lang="en-US" sz="2200" dirty="0" err="1">
                <a:latin typeface="Arial" panose="020B0604020202020204" pitchFamily="34" charset="0"/>
                <a:cs typeface="Arial" panose="020B0604020202020204" pitchFamily="34" charset="0"/>
              </a:rPr>
              <a:t>tử</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vong</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liên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quan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đến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viêm</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gan</a:t>
            </a:r>
            <a:r>
              <a:rPr lang="en-US" sz="2200" dirty="0">
                <a:latin typeface="Arial" panose="020B0604020202020204" pitchFamily="34" charset="0"/>
                <a:cs typeface="Arial" panose="020B0604020202020204" pitchFamily="34" charset="0"/>
              </a:rPr>
              <a:t> vi </a:t>
            </a:r>
            <a:r>
              <a:rPr lang="en-US" sz="2200" dirty="0" err="1">
                <a:latin typeface="Arial" panose="020B0604020202020204" pitchFamily="34" charset="0"/>
                <a:cs typeface="Arial" panose="020B0604020202020204" pitchFamily="34" charset="0"/>
              </a:rPr>
              <a:t>rút</a:t>
            </a:r>
            <a:r>
              <a:rPr lang="en-US" sz="2200" dirty="0">
                <a:latin typeface="Arial" panose="020B0604020202020204" pitchFamily="34" charset="0"/>
                <a:cs typeface="Arial" panose="020B0604020202020204" pitchFamily="34" charset="0"/>
              </a:rPr>
              <a:t> B (VGB) </a:t>
            </a:r>
            <a:r>
              <a:rPr lang="en-US" sz="2200" dirty="0" err="1">
                <a:latin typeface="Arial" panose="020B0604020202020204" pitchFamily="34" charset="0"/>
                <a:cs typeface="Arial" panose="020B0604020202020204" pitchFamily="34" charset="0"/>
              </a:rPr>
              <a:t>và</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viêm</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gan</a:t>
            </a:r>
            <a:r>
              <a:rPr lang="en-US" sz="2200" dirty="0">
                <a:latin typeface="Arial" panose="020B0604020202020204" pitchFamily="34" charset="0"/>
                <a:cs typeface="Arial" panose="020B0604020202020204" pitchFamily="34" charset="0"/>
              </a:rPr>
              <a:t> vi </a:t>
            </a:r>
            <a:r>
              <a:rPr lang="en-US" sz="2200" dirty="0" err="1">
                <a:latin typeface="Arial" panose="020B0604020202020204" pitchFamily="34" charset="0"/>
                <a:cs typeface="Arial" panose="020B0604020202020204" pitchFamily="34" charset="0"/>
              </a:rPr>
              <a:t>rút</a:t>
            </a:r>
            <a:r>
              <a:rPr lang="en-US" sz="2200" dirty="0">
                <a:latin typeface="Arial" panose="020B0604020202020204" pitchFamily="34" charset="0"/>
                <a:cs typeface="Arial" panose="020B0604020202020204" pitchFamily="34" charset="0"/>
              </a:rPr>
              <a:t> C (VGC) </a:t>
            </a:r>
          </a:p>
          <a:p>
            <a:pPr lvl="1">
              <a:spcBef>
                <a:spcPts val="200"/>
              </a:spcBef>
              <a:spcAft>
                <a:spcPts val="200"/>
              </a:spcAft>
            </a:pPr>
            <a:r>
              <a:rPr lang="en-US" sz="2200" b="1" dirty="0">
                <a:solidFill>
                  <a:srgbClr val="C00000"/>
                </a:solidFill>
                <a:latin typeface="Arial" panose="020B0604020202020204" pitchFamily="34" charset="0"/>
                <a:cs typeface="Arial" panose="020B0604020202020204" pitchFamily="34" charset="0"/>
              </a:rPr>
              <a:t>254 </a:t>
            </a:r>
            <a:r>
              <a:rPr lang="en-US" sz="2200" b="1" dirty="0" err="1">
                <a:solidFill>
                  <a:srgbClr val="C00000"/>
                </a:solidFill>
                <a:latin typeface="Arial" panose="020B0604020202020204" pitchFamily="34" charset="0"/>
                <a:cs typeface="Arial" panose="020B0604020202020204" pitchFamily="34" charset="0"/>
              </a:rPr>
              <a:t>triệu</a:t>
            </a:r>
            <a:r>
              <a:rPr lang="en-US" sz="2200" b="1" dirty="0">
                <a:solidFill>
                  <a:srgbClr val="C00000"/>
                </a:solidFill>
                <a:latin typeface="Arial" panose="020B0604020202020204" pitchFamily="34" charset="0"/>
                <a:cs typeface="Arial" panose="020B0604020202020204" pitchFamily="34" charset="0"/>
              </a:rPr>
              <a:t> </a:t>
            </a:r>
            <a:r>
              <a:rPr lang="en-US" sz="2200" b="1" dirty="0" err="1">
                <a:solidFill>
                  <a:srgbClr val="C00000"/>
                </a:solidFill>
                <a:latin typeface="Arial" panose="020B0604020202020204" pitchFamily="34" charset="0"/>
                <a:cs typeface="Arial" panose="020B0604020202020204" pitchFamily="34" charset="0"/>
              </a:rPr>
              <a:t>người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viêm</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gan</a:t>
            </a:r>
            <a:r>
              <a:rPr lang="en-US" sz="2200" dirty="0">
                <a:latin typeface="Arial" panose="020B0604020202020204" pitchFamily="34" charset="0"/>
                <a:cs typeface="Arial" panose="020B0604020202020204" pitchFamily="34" charset="0"/>
              </a:rPr>
              <a:t> B mạn</a:t>
            </a:r>
            <a:r>
              <a:rPr lang="en-US" sz="2200" baseline="30000" dirty="0">
                <a:latin typeface="Arial" panose="020B0604020202020204" pitchFamily="34" charset="0"/>
                <a:cs typeface="Arial" panose="020B0604020202020204" pitchFamily="34" charset="0"/>
              </a:rPr>
              <a:t>1</a:t>
            </a:r>
            <a:endParaRPr lang="en-US" sz="2200" dirty="0">
              <a:latin typeface="Arial" panose="020B0604020202020204" pitchFamily="34" charset="0"/>
              <a:cs typeface="Arial" panose="020B0604020202020204" pitchFamily="34" charset="0"/>
            </a:endParaRPr>
          </a:p>
          <a:p>
            <a:pPr lvl="1">
              <a:spcBef>
                <a:spcPts val="200"/>
              </a:spcBef>
              <a:spcAft>
                <a:spcPts val="200"/>
              </a:spcAft>
            </a:pPr>
            <a:r>
              <a:rPr lang="en-US" sz="2200" b="1" dirty="0">
                <a:solidFill>
                  <a:srgbClr val="C00000"/>
                </a:solidFill>
                <a:latin typeface="Arial" panose="020B0604020202020204" pitchFamily="34" charset="0"/>
                <a:cs typeface="Arial" panose="020B0604020202020204" pitchFamily="34" charset="0"/>
              </a:rPr>
              <a:t>50 </a:t>
            </a:r>
            <a:r>
              <a:rPr lang="en-US" sz="2200" b="1" dirty="0" err="1">
                <a:solidFill>
                  <a:srgbClr val="C00000"/>
                </a:solidFill>
                <a:latin typeface="Arial" panose="020B0604020202020204" pitchFamily="34" charset="0"/>
                <a:cs typeface="Arial" panose="020B0604020202020204" pitchFamily="34" charset="0"/>
              </a:rPr>
              <a:t>triệu</a:t>
            </a:r>
            <a:r>
              <a:rPr lang="en-US" sz="2200" b="1" dirty="0">
                <a:solidFill>
                  <a:srgbClr val="C00000"/>
                </a:solidFill>
                <a:latin typeface="Arial" panose="020B0604020202020204" pitchFamily="34" charset="0"/>
                <a:cs typeface="Arial" panose="020B0604020202020204" pitchFamily="34" charset="0"/>
              </a:rPr>
              <a:t> </a:t>
            </a:r>
            <a:r>
              <a:rPr lang="en-US" sz="2200" b="1" dirty="0" err="1">
                <a:solidFill>
                  <a:srgbClr val="C00000"/>
                </a:solidFill>
                <a:latin typeface="Arial" panose="020B0604020202020204" pitchFamily="34" charset="0"/>
                <a:cs typeface="Arial" panose="020B0604020202020204" pitchFamily="34" charset="0"/>
              </a:rPr>
              <a:t>người</a:t>
            </a:r>
            <a:r>
              <a:rPr lang="en-US" sz="2200" b="1" dirty="0">
                <a:solidFill>
                  <a:srgbClr val="C00000"/>
                </a:solidFill>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nhiễm</a:t>
            </a:r>
            <a:r>
              <a:rPr lang="en-US" sz="2200" dirty="0">
                <a:latin typeface="Arial" panose="020B0604020202020204" pitchFamily="34" charset="0"/>
                <a:cs typeface="Arial" panose="020B0604020202020204" pitchFamily="34" charset="0"/>
              </a:rPr>
              <a:t> vi </a:t>
            </a:r>
            <a:r>
              <a:rPr lang="en-US" sz="2200" dirty="0" err="1">
                <a:latin typeface="Arial" panose="020B0604020202020204" pitchFamily="34" charset="0"/>
                <a:cs typeface="Arial" panose="020B0604020202020204" pitchFamily="34" charset="0"/>
              </a:rPr>
              <a:t>rút</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viêm</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gan</a:t>
            </a:r>
            <a:r>
              <a:rPr lang="en-US" sz="2200" dirty="0">
                <a:latin typeface="Arial" panose="020B0604020202020204" pitchFamily="34" charset="0"/>
                <a:cs typeface="Arial" panose="020B0604020202020204" pitchFamily="34" charset="0"/>
              </a:rPr>
              <a:t> C</a:t>
            </a:r>
            <a:r>
              <a:rPr lang="en-US" sz="2200" baseline="30000" dirty="0">
                <a:latin typeface="Arial" panose="020B0604020202020204" pitchFamily="34" charset="0"/>
                <a:cs typeface="Arial" panose="020B0604020202020204" pitchFamily="34" charset="0"/>
              </a:rPr>
              <a:t>1</a:t>
            </a:r>
            <a:r>
              <a:rPr lang="en-US" sz="2200" dirty="0">
                <a:latin typeface="Arial" panose="020B0604020202020204" pitchFamily="34" charset="0"/>
                <a:cs typeface="Arial" panose="020B0604020202020204" pitchFamily="34" charset="0"/>
              </a:rPr>
              <a:t> </a:t>
            </a:r>
          </a:p>
          <a:p>
            <a:pPr>
              <a:spcBef>
                <a:spcPts val="200"/>
              </a:spcBef>
              <a:spcAft>
                <a:spcPts val="200"/>
              </a:spcAft>
            </a:pPr>
            <a:r>
              <a:rPr lang="en-AU" sz="2200" dirty="0" err="1">
                <a:latin typeface="Arial" panose="020B0604020202020204" pitchFamily="34" charset="0"/>
                <a:cs typeface="Arial" panose="020B0604020202020204" pitchFamily="34" charset="0"/>
              </a:rPr>
              <a:t>Tại</a:t>
            </a:r>
            <a:r>
              <a:rPr lang="en-AU" sz="2200" dirty="0">
                <a:latin typeface="Arial" panose="020B0604020202020204" pitchFamily="34" charset="0"/>
                <a:cs typeface="Arial" panose="020B0604020202020204" pitchFamily="34" charset="0"/>
              </a:rPr>
              <a:t> Việt Nam, </a:t>
            </a:r>
            <a:r>
              <a:rPr lang="en-AU" sz="2200" dirty="0" err="1">
                <a:latin typeface="Arial" panose="020B0604020202020204" pitchFamily="34" charset="0"/>
                <a:cs typeface="Arial" panose="020B0604020202020204" pitchFamily="34" charset="0"/>
              </a:rPr>
              <a:t>ước</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tính</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của</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Bộ</a:t>
            </a:r>
            <a:r>
              <a:rPr lang="en-AU" sz="2200" dirty="0">
                <a:latin typeface="Arial" panose="020B0604020202020204" pitchFamily="34" charset="0"/>
                <a:cs typeface="Arial" panose="020B0604020202020204" pitchFamily="34" charset="0"/>
              </a:rPr>
              <a:t> Y </a:t>
            </a:r>
            <a:r>
              <a:rPr lang="en-AU" sz="2200" dirty="0" err="1">
                <a:latin typeface="Arial" panose="020B0604020202020204" pitchFamily="34" charset="0"/>
                <a:cs typeface="Arial" panose="020B0604020202020204" pitchFamily="34" charset="0"/>
              </a:rPr>
              <a:t>tế</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và</a:t>
            </a:r>
            <a:r>
              <a:rPr lang="en-AU" sz="2200" dirty="0">
                <a:latin typeface="Arial" panose="020B0604020202020204" pitchFamily="34" charset="0"/>
                <a:cs typeface="Arial" panose="020B0604020202020204" pitchFamily="34" charset="0"/>
              </a:rPr>
              <a:t> WHO </a:t>
            </a:r>
            <a:r>
              <a:rPr lang="en-AU" sz="2200" dirty="0" err="1">
                <a:latin typeface="Arial" panose="020B0604020202020204" pitchFamily="34" charset="0"/>
                <a:cs typeface="Arial" panose="020B0604020202020204" pitchFamily="34" charset="0"/>
              </a:rPr>
              <a:t>vào</a:t>
            </a:r>
            <a:r>
              <a:rPr lang="en-AU" sz="2200" dirty="0">
                <a:latin typeface="Arial" panose="020B0604020202020204" pitchFamily="34" charset="0"/>
                <a:cs typeface="Arial" panose="020B0604020202020204" pitchFamily="34" charset="0"/>
              </a:rPr>
              <a:t> 2017</a:t>
            </a:r>
            <a:r>
              <a:rPr lang="en-US" sz="2200" baseline="30000" dirty="0">
                <a:latin typeface="Arial" panose="020B0604020202020204" pitchFamily="34" charset="0"/>
                <a:cs typeface="Arial" panose="020B0604020202020204" pitchFamily="34" charset="0"/>
              </a:rPr>
              <a:t>2</a:t>
            </a:r>
            <a:r>
              <a:rPr lang="en-AU" sz="2200" dirty="0">
                <a:latin typeface="Arial" panose="020B0604020202020204" pitchFamily="34" charset="0"/>
                <a:cs typeface="Arial" panose="020B0604020202020204" pitchFamily="34" charset="0"/>
              </a:rPr>
              <a:t>:</a:t>
            </a:r>
          </a:p>
          <a:p>
            <a:pPr lvl="1">
              <a:spcBef>
                <a:spcPts val="200"/>
              </a:spcBef>
              <a:spcAft>
                <a:spcPts val="200"/>
              </a:spcAft>
            </a:pPr>
            <a:r>
              <a:rPr lang="en-AU" sz="2200" b="1" dirty="0">
                <a:solidFill>
                  <a:srgbClr val="C00000"/>
                </a:solidFill>
                <a:latin typeface="Arial" panose="020B0604020202020204" pitchFamily="34" charset="0"/>
                <a:cs typeface="Arial" panose="020B0604020202020204" pitchFamily="34" charset="0"/>
              </a:rPr>
              <a:t>6,6-8 </a:t>
            </a:r>
            <a:r>
              <a:rPr lang="en-AU" sz="2200" b="1" dirty="0" err="1">
                <a:solidFill>
                  <a:srgbClr val="C00000"/>
                </a:solidFill>
                <a:latin typeface="Arial" panose="020B0604020202020204" pitchFamily="34" charset="0"/>
                <a:cs typeface="Arial" panose="020B0604020202020204" pitchFamily="34" charset="0"/>
              </a:rPr>
              <a:t>triệu</a:t>
            </a:r>
            <a:r>
              <a:rPr lang="en-AU" sz="2200" b="1" dirty="0">
                <a:solidFill>
                  <a:srgbClr val="C00000"/>
                </a:solidFill>
                <a:latin typeface="Arial" panose="020B0604020202020204" pitchFamily="34" charset="0"/>
                <a:cs typeface="Arial" panose="020B0604020202020204" pitchFamily="34" charset="0"/>
              </a:rPr>
              <a:t> </a:t>
            </a:r>
            <a:r>
              <a:rPr lang="en-AU" sz="2200" b="1" dirty="0" err="1">
                <a:solidFill>
                  <a:srgbClr val="C00000"/>
                </a:solidFill>
                <a:latin typeface="Arial" panose="020B0604020202020204" pitchFamily="34" charset="0"/>
                <a:cs typeface="Arial" panose="020B0604020202020204" pitchFamily="34" charset="0"/>
              </a:rPr>
              <a:t>người</a:t>
            </a:r>
            <a:r>
              <a:rPr lang="en-AU" sz="2200" b="1" dirty="0">
                <a:solidFill>
                  <a:srgbClr val="C00000"/>
                </a:solidFill>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rPr>
              <a:t>VGB </a:t>
            </a:r>
            <a:r>
              <a:rPr lang="en-US" sz="2200" dirty="0" err="1">
                <a:latin typeface="Arial" panose="020B0604020202020204" pitchFamily="34" charset="0"/>
                <a:cs typeface="Arial" panose="020B0604020202020204" pitchFamily="34" charset="0"/>
              </a:rPr>
              <a:t>mạn</a:t>
            </a:r>
            <a:r>
              <a:rPr lang="en-US"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và</a:t>
            </a:r>
            <a:endParaRPr lang="en-AU" sz="2200" dirty="0">
              <a:latin typeface="Arial" panose="020B0604020202020204" pitchFamily="34" charset="0"/>
              <a:cs typeface="Arial" panose="020B0604020202020204" pitchFamily="34" charset="0"/>
            </a:endParaRPr>
          </a:p>
          <a:p>
            <a:pPr lvl="1">
              <a:spcBef>
                <a:spcPts val="200"/>
              </a:spcBef>
              <a:spcAft>
                <a:spcPts val="200"/>
              </a:spcAft>
            </a:pPr>
            <a:r>
              <a:rPr lang="en-AU" sz="2200" b="1" dirty="0">
                <a:solidFill>
                  <a:srgbClr val="C00000"/>
                </a:solidFill>
                <a:latin typeface="Arial" panose="020B0604020202020204" pitchFamily="34" charset="0"/>
                <a:cs typeface="Arial" panose="020B0604020202020204" pitchFamily="34" charset="0"/>
              </a:rPr>
              <a:t>1 </a:t>
            </a:r>
            <a:r>
              <a:rPr lang="en-AU" sz="2200" b="1" dirty="0" err="1">
                <a:solidFill>
                  <a:srgbClr val="C00000"/>
                </a:solidFill>
                <a:latin typeface="Arial" panose="020B0604020202020204" pitchFamily="34" charset="0"/>
                <a:cs typeface="Arial" panose="020B0604020202020204" pitchFamily="34" charset="0"/>
              </a:rPr>
              <a:t>triệu</a:t>
            </a:r>
            <a:r>
              <a:rPr lang="en-AU" sz="2200" b="1" dirty="0">
                <a:solidFill>
                  <a:srgbClr val="C00000"/>
                </a:solidFill>
                <a:latin typeface="Arial" panose="020B0604020202020204" pitchFamily="34" charset="0"/>
                <a:cs typeface="Arial" panose="020B0604020202020204" pitchFamily="34" charset="0"/>
              </a:rPr>
              <a:t> </a:t>
            </a:r>
            <a:r>
              <a:rPr lang="en-AU" sz="2200" b="1" dirty="0" err="1">
                <a:solidFill>
                  <a:srgbClr val="C00000"/>
                </a:solidFill>
                <a:latin typeface="Arial" panose="020B0604020202020204" pitchFamily="34" charset="0"/>
                <a:cs typeface="Arial" panose="020B0604020202020204" pitchFamily="34" charset="0"/>
              </a:rPr>
              <a:t>người</a:t>
            </a:r>
            <a:r>
              <a:rPr lang="en-AU" sz="2200" b="1" dirty="0">
                <a:solidFill>
                  <a:srgbClr val="C00000"/>
                </a:solidFill>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có</a:t>
            </a:r>
            <a:r>
              <a:rPr lang="en-AU" sz="2200" dirty="0">
                <a:latin typeface="Arial" panose="020B0604020202020204" pitchFamily="34" charset="0"/>
                <a:cs typeface="Arial" panose="020B0604020202020204" pitchFamily="34" charset="0"/>
              </a:rPr>
              <a:t> vi </a:t>
            </a:r>
            <a:r>
              <a:rPr lang="en-AU" sz="2200" dirty="0" err="1">
                <a:latin typeface="Arial" panose="020B0604020202020204" pitchFamily="34" charset="0"/>
                <a:cs typeface="Arial" panose="020B0604020202020204" pitchFamily="34" charset="0"/>
              </a:rPr>
              <a:t>rút</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viêm</a:t>
            </a:r>
            <a:r>
              <a:rPr lang="en-AU" sz="2200" dirty="0">
                <a:latin typeface="Arial" panose="020B0604020202020204" pitchFamily="34" charset="0"/>
                <a:cs typeface="Arial" panose="020B0604020202020204" pitchFamily="34" charset="0"/>
              </a:rPr>
              <a:t> </a:t>
            </a:r>
            <a:r>
              <a:rPr lang="en-AU" sz="2200" dirty="0" err="1">
                <a:latin typeface="Arial" panose="020B0604020202020204" pitchFamily="34" charset="0"/>
                <a:cs typeface="Arial" panose="020B0604020202020204" pitchFamily="34" charset="0"/>
              </a:rPr>
              <a:t>gan</a:t>
            </a:r>
            <a:r>
              <a:rPr lang="en-AU" sz="2200" dirty="0">
                <a:latin typeface="Arial" panose="020B0604020202020204" pitchFamily="34" charset="0"/>
                <a:cs typeface="Arial" panose="020B0604020202020204" pitchFamily="34" charset="0"/>
              </a:rPr>
              <a:t> C. </a:t>
            </a:r>
          </a:p>
          <a:p>
            <a:pPr lvl="1">
              <a:spcBef>
                <a:spcPts val="200"/>
              </a:spcBef>
              <a:spcAft>
                <a:spcPts val="200"/>
              </a:spcAft>
            </a:pPr>
            <a:r>
              <a:rPr lang="vi-VN" sz="2200" dirty="0"/>
              <a:t>Việt Nam có khoảng 7–8 triệu người nhiễm HBV mạn, tỷ lệ HBsAg ở người trưởng thành khoảng 8–10%</a:t>
            </a:r>
            <a:endParaRPr lang="en-AU" sz="2200" dirty="0">
              <a:latin typeface="Arial" panose="020B0604020202020204" pitchFamily="34" charset="0"/>
              <a:cs typeface="Arial" panose="020B0604020202020204" pitchFamily="34" charset="0"/>
            </a:endParaRPr>
          </a:p>
          <a:p>
            <a:pPr marL="457200" lvl="1" indent="0">
              <a:spcBef>
                <a:spcPts val="200"/>
              </a:spcBef>
              <a:spcAft>
                <a:spcPts val="200"/>
              </a:spcAft>
              <a:buNone/>
            </a:pPr>
            <a:endParaRPr lang="en-AU" sz="2200" dirty="0">
              <a:latin typeface="Arial" panose="020B0604020202020204" pitchFamily="34" charset="0"/>
              <a:cs typeface="Arial" panose="020B0604020202020204" pitchFamily="34" charset="0"/>
            </a:endParaRPr>
          </a:p>
          <a:p>
            <a:pPr marL="457200" lvl="1" indent="0">
              <a:spcBef>
                <a:spcPts val="200"/>
              </a:spcBef>
              <a:spcAft>
                <a:spcPts val="200"/>
              </a:spcAft>
              <a:buNone/>
            </a:pPr>
            <a:endParaRPr lang="en-AU" sz="2200" dirty="0">
              <a:latin typeface="Arial" panose="020B0604020202020204" pitchFamily="34" charset="0"/>
              <a:cs typeface="Arial" panose="020B0604020202020204" pitchFamily="34" charset="0"/>
            </a:endParaRPr>
          </a:p>
          <a:p>
            <a:pPr>
              <a:spcBef>
                <a:spcPts val="200"/>
              </a:spcBef>
              <a:spcAft>
                <a:spcPts val="200"/>
              </a:spcAft>
            </a:pPr>
            <a:endParaRPr lang="en-AU" sz="2200" dirty="0">
              <a:latin typeface="Arial" panose="020B0604020202020204" pitchFamily="34" charset="0"/>
              <a:cs typeface="Arial" panose="020B0604020202020204" pitchFamily="34" charset="0"/>
            </a:endParaRPr>
          </a:p>
        </p:txBody>
      </p:sp>
      <p:sp>
        <p:nvSpPr>
          <p:cNvPr id="4" name="TextBox 3"/>
          <p:cNvSpPr txBox="1"/>
          <p:nvPr/>
        </p:nvSpPr>
        <p:spPr>
          <a:xfrm>
            <a:off x="1590432" y="6477000"/>
            <a:ext cx="5112568" cy="253916"/>
          </a:xfrm>
          <a:prstGeom prst="rect">
            <a:avLst/>
          </a:prstGeom>
          <a:noFill/>
        </p:spPr>
        <p:txBody>
          <a:bodyPr wrap="square" rtlCol="0">
            <a:spAutoFit/>
          </a:bodyPr>
          <a:lstStyle/>
          <a:p>
            <a:pPr marL="342900" indent="-342900">
              <a:buAutoNum type="arabicPeriod"/>
            </a:pPr>
            <a:r>
              <a:rPr lang="en-AU" sz="1050" dirty="0"/>
              <a:t>WHO (2022; 2. MOH- WHO (2017)</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0364" y="450273"/>
            <a:ext cx="8659090" cy="1143000"/>
          </a:xfrm>
        </p:spPr>
        <p:txBody>
          <a:bodyPr>
            <a:normAutofit/>
          </a:bodyPr>
          <a:lstStyle/>
          <a:p>
            <a:r>
              <a:rPr lang="en-AU" sz="3600" b="1" dirty="0" err="1"/>
              <a:t>Phác</a:t>
            </a:r>
            <a:r>
              <a:rPr lang="en-AU" sz="3600" b="1" dirty="0"/>
              <a:t> </a:t>
            </a:r>
            <a:r>
              <a:rPr lang="en-AU" sz="3600" b="1" dirty="0" err="1"/>
              <a:t>đồ</a:t>
            </a:r>
            <a:r>
              <a:rPr lang="en-AU" sz="3600" b="1" dirty="0"/>
              <a:t> </a:t>
            </a:r>
            <a:r>
              <a:rPr lang="en-AU" sz="3600" b="1" dirty="0" err="1"/>
              <a:t>điều</a:t>
            </a:r>
            <a:r>
              <a:rPr lang="en-AU" sz="3600" b="1" dirty="0"/>
              <a:t> </a:t>
            </a:r>
            <a:r>
              <a:rPr lang="en-AU" sz="3600" b="1" dirty="0" err="1"/>
              <a:t>trị</a:t>
            </a:r>
            <a:r>
              <a:rPr lang="en-AU" sz="3600" b="1" dirty="0"/>
              <a:t> </a:t>
            </a:r>
            <a:r>
              <a:rPr lang="en-AU" sz="3600" b="1" dirty="0" err="1"/>
              <a:t>viêm</a:t>
            </a:r>
            <a:r>
              <a:rPr lang="en-AU" sz="3600" b="1" dirty="0"/>
              <a:t> </a:t>
            </a:r>
            <a:r>
              <a:rPr lang="en-AU" sz="3600" b="1" dirty="0" err="1"/>
              <a:t>gan</a:t>
            </a:r>
            <a:r>
              <a:rPr lang="en-AU" sz="3600" b="1" dirty="0"/>
              <a:t> vi </a:t>
            </a:r>
            <a:r>
              <a:rPr lang="en-AU" sz="3600" b="1" dirty="0" err="1"/>
              <a:t>rút</a:t>
            </a:r>
            <a:r>
              <a:rPr lang="en-AU" sz="3600" b="1" dirty="0"/>
              <a:t> B </a:t>
            </a:r>
          </a:p>
        </p:txBody>
      </p:sp>
      <p:sp>
        <p:nvSpPr>
          <p:cNvPr id="3" name="Text Placeholder 2"/>
          <p:cNvSpPr>
            <a:spLocks noGrp="1"/>
          </p:cNvSpPr>
          <p:nvPr>
            <p:ph type="body" idx="1"/>
          </p:nvPr>
        </p:nvSpPr>
        <p:spPr>
          <a:xfrm>
            <a:off x="838200" y="1593273"/>
            <a:ext cx="10515600" cy="4583690"/>
          </a:xfrm>
        </p:spPr>
        <p:txBody>
          <a:bodyPr>
            <a:normAutofit/>
          </a:bodyPr>
          <a:lstStyle/>
          <a:p>
            <a:r>
              <a:rPr lang="vi-VN" sz="3000" dirty="0">
                <a:latin typeface="+mj-lt"/>
                <a:cs typeface="Arial" panose="020B0604020202020204" pitchFamily="34" charset="0"/>
              </a:rPr>
              <a:t>Ư</a:t>
            </a:r>
            <a:r>
              <a:rPr lang="en-AU" sz="3000" dirty="0">
                <a:latin typeface="+mj-lt"/>
                <a:cs typeface="Arial" panose="020B0604020202020204" pitchFamily="34" charset="0"/>
              </a:rPr>
              <a:t>u </a:t>
            </a:r>
            <a:r>
              <a:rPr lang="en-AU" sz="3000" dirty="0" err="1">
                <a:latin typeface="+mj-lt"/>
                <a:cs typeface="Arial" panose="020B0604020202020204" pitchFamily="34" charset="0"/>
              </a:rPr>
              <a:t>tiên</a:t>
            </a:r>
            <a:r>
              <a:rPr lang="en-AU" sz="3000" dirty="0">
                <a:latin typeface="+mj-lt"/>
                <a:cs typeface="Arial" panose="020B0604020202020204" pitchFamily="34" charset="0"/>
              </a:rPr>
              <a:t> </a:t>
            </a:r>
            <a:r>
              <a:rPr lang="en-AU" sz="3000" dirty="0" err="1">
                <a:latin typeface="+mj-lt"/>
                <a:cs typeface="Arial" panose="020B0604020202020204" pitchFamily="34" charset="0"/>
              </a:rPr>
              <a:t>phác</a:t>
            </a:r>
            <a:r>
              <a:rPr lang="en-AU" sz="3000" dirty="0">
                <a:latin typeface="+mj-lt"/>
                <a:cs typeface="Arial" panose="020B0604020202020204" pitchFamily="34" charset="0"/>
              </a:rPr>
              <a:t> </a:t>
            </a:r>
            <a:r>
              <a:rPr lang="en-AU" sz="3000" dirty="0" err="1">
                <a:latin typeface="+mj-lt"/>
                <a:cs typeface="Arial" panose="020B0604020202020204" pitchFamily="34" charset="0"/>
              </a:rPr>
              <a:t>đồ</a:t>
            </a:r>
            <a:r>
              <a:rPr lang="en-AU" sz="3000" dirty="0">
                <a:latin typeface="+mj-lt"/>
                <a:cs typeface="Arial" panose="020B0604020202020204" pitchFamily="34" charset="0"/>
              </a:rPr>
              <a:t> </a:t>
            </a:r>
            <a:r>
              <a:rPr lang="en-AU" sz="3000" dirty="0" err="1">
                <a:latin typeface="+mj-lt"/>
                <a:cs typeface="Arial" panose="020B0604020202020204" pitchFamily="34" charset="0"/>
              </a:rPr>
              <a:t>điều</a:t>
            </a:r>
            <a:r>
              <a:rPr lang="en-AU" sz="3000" dirty="0">
                <a:latin typeface="+mj-lt"/>
                <a:cs typeface="Arial" panose="020B0604020202020204" pitchFamily="34" charset="0"/>
              </a:rPr>
              <a:t> </a:t>
            </a:r>
            <a:r>
              <a:rPr lang="en-AU" sz="3000" dirty="0" err="1">
                <a:latin typeface="+mj-lt"/>
                <a:cs typeface="Arial" panose="020B0604020202020204" pitchFamily="34" charset="0"/>
              </a:rPr>
              <a:t>trị</a:t>
            </a:r>
            <a:r>
              <a:rPr lang="en-AU" sz="3000" dirty="0">
                <a:latin typeface="+mj-lt"/>
                <a:cs typeface="Arial" panose="020B0604020202020204" pitchFamily="34" charset="0"/>
              </a:rPr>
              <a:t> </a:t>
            </a:r>
            <a:r>
              <a:rPr lang="en-AU" sz="3000" dirty="0" err="1">
                <a:latin typeface="+mj-lt"/>
                <a:cs typeface="Arial" panose="020B0604020202020204" pitchFamily="34" charset="0"/>
              </a:rPr>
              <a:t>bằng</a:t>
            </a:r>
            <a:r>
              <a:rPr lang="en-AU" sz="3000" dirty="0">
                <a:latin typeface="+mj-lt"/>
                <a:cs typeface="Arial" panose="020B0604020202020204" pitchFamily="34" charset="0"/>
              </a:rPr>
              <a:t> </a:t>
            </a:r>
            <a:r>
              <a:rPr lang="en-US" sz="3000" dirty="0" err="1">
                <a:latin typeface="+mj-lt"/>
                <a:cs typeface="Arial" panose="020B0604020202020204" pitchFamily="34" charset="0"/>
              </a:rPr>
              <a:t>các</a:t>
            </a:r>
            <a:r>
              <a:rPr lang="en-US" sz="3000" dirty="0">
                <a:latin typeface="+mj-lt"/>
                <a:cs typeface="Arial" panose="020B0604020202020204" pitchFamily="34" charset="0"/>
              </a:rPr>
              <a:t> </a:t>
            </a:r>
            <a:r>
              <a:rPr lang="en-US" sz="3000" dirty="0" err="1">
                <a:latin typeface="+mj-lt"/>
                <a:cs typeface="Arial" panose="020B0604020202020204" pitchFamily="34" charset="0"/>
              </a:rPr>
              <a:t>thuốc</a:t>
            </a:r>
            <a:r>
              <a:rPr lang="en-US" sz="3000" dirty="0">
                <a:latin typeface="+mj-lt"/>
                <a:cs typeface="Arial" panose="020B0604020202020204" pitchFamily="34" charset="0"/>
              </a:rPr>
              <a:t> </a:t>
            </a:r>
            <a:r>
              <a:rPr lang="en-US" sz="3000" dirty="0" err="1">
                <a:latin typeface="+mj-lt"/>
                <a:cs typeface="Arial" panose="020B0604020202020204" pitchFamily="34" charset="0"/>
              </a:rPr>
              <a:t>Nucleot</a:t>
            </a:r>
            <a:r>
              <a:rPr lang="en-US" sz="3000" dirty="0">
                <a:latin typeface="+mj-lt"/>
                <a:cs typeface="Arial" panose="020B0604020202020204" pitchFamily="34" charset="0"/>
              </a:rPr>
              <a:t>(s)ide analogue</a:t>
            </a:r>
            <a:r>
              <a:rPr lang="en-AU" sz="3000" dirty="0">
                <a:latin typeface="+mj-lt"/>
                <a:cs typeface="Arial" panose="020B0604020202020204" pitchFamily="34" charset="0"/>
              </a:rPr>
              <a:t>:</a:t>
            </a:r>
          </a:p>
          <a:p>
            <a:pPr lvl="1"/>
            <a:r>
              <a:rPr lang="en-AU" sz="3000" b="1" dirty="0">
                <a:solidFill>
                  <a:srgbClr val="FF0000"/>
                </a:solidFill>
                <a:latin typeface="+mj-lt"/>
                <a:cs typeface="Arial" panose="020B0604020202020204" pitchFamily="34" charset="0"/>
              </a:rPr>
              <a:t>Tenofovir </a:t>
            </a:r>
            <a:r>
              <a:rPr lang="en-AU" sz="3000" b="1" dirty="0" err="1">
                <a:solidFill>
                  <a:srgbClr val="FF0000"/>
                </a:solidFill>
                <a:latin typeface="+mj-lt"/>
                <a:cs typeface="Arial" panose="020B0604020202020204" pitchFamily="34" charset="0"/>
              </a:rPr>
              <a:t>hoặc</a:t>
            </a:r>
            <a:r>
              <a:rPr lang="en-AU" sz="3000" b="1" dirty="0">
                <a:solidFill>
                  <a:srgbClr val="FF0000"/>
                </a:solidFill>
                <a:latin typeface="+mj-lt"/>
                <a:cs typeface="Arial" panose="020B0604020202020204" pitchFamily="34" charset="0"/>
              </a:rPr>
              <a:t> entecavir </a:t>
            </a:r>
            <a:endParaRPr lang="en-AU" sz="3000" dirty="0">
              <a:latin typeface="+mj-lt"/>
              <a:cs typeface="Arial" panose="020B0604020202020204" pitchFamily="34" charset="0"/>
            </a:endParaRPr>
          </a:p>
          <a:p>
            <a:pPr marL="0" lvl="1"/>
            <a:r>
              <a:rPr lang="en-US" altLang="en-AU" sz="3000" dirty="0" err="1">
                <a:latin typeface="+mj-lt"/>
                <a:cs typeface="Arial" panose="020B0604020202020204" pitchFamily="34" charset="0"/>
              </a:rPr>
              <a:t>Các phác đồ khác: T</a:t>
            </a:r>
            <a:r>
              <a:rPr lang="en-US" altLang="en-AU" sz="3000" dirty="0">
                <a:latin typeface="+mj-lt"/>
                <a:sym typeface="+mn-ea"/>
              </a:rPr>
              <a:t>enofovir alafenamide (TAF)</a:t>
            </a:r>
            <a:endParaRPr lang="en-AU" sz="3000" dirty="0">
              <a:latin typeface="+mj-lt"/>
            </a:endParaRPr>
          </a:p>
          <a:p>
            <a:endParaRPr lang="en-US" altLang="en-AU" sz="3000" dirty="0" err="1">
              <a:latin typeface="+mj-lt"/>
              <a:cs typeface="Arial" panose="020B0604020202020204" pitchFamily="34" charset="0"/>
            </a:endParaRPr>
          </a:p>
          <a:p>
            <a:r>
              <a:rPr lang="en-AU" sz="3000" dirty="0" err="1">
                <a:latin typeface="+mj-lt"/>
                <a:cs typeface="Arial" panose="020B0604020202020204" pitchFamily="34" charset="0"/>
              </a:rPr>
              <a:t>Phác</a:t>
            </a:r>
            <a:r>
              <a:rPr lang="en-AU" sz="3000" dirty="0">
                <a:latin typeface="+mj-lt"/>
                <a:cs typeface="Arial" panose="020B0604020202020204" pitchFamily="34" charset="0"/>
              </a:rPr>
              <a:t> </a:t>
            </a:r>
            <a:r>
              <a:rPr lang="en-AU" sz="3000" dirty="0" err="1">
                <a:latin typeface="+mj-lt"/>
                <a:cs typeface="Arial" panose="020B0604020202020204" pitchFamily="34" charset="0"/>
              </a:rPr>
              <a:t>đồ</a:t>
            </a:r>
            <a:r>
              <a:rPr lang="en-AU" sz="3000" dirty="0">
                <a:latin typeface="+mj-lt"/>
                <a:cs typeface="Arial" panose="020B0604020202020204" pitchFamily="34" charset="0"/>
              </a:rPr>
              <a:t> Peg–IFN</a:t>
            </a:r>
            <a:r>
              <a:rPr lang="el-GR" sz="3000" dirty="0">
                <a:latin typeface="+mj-lt"/>
                <a:cs typeface="Arial" panose="020B0604020202020204" pitchFamily="34" charset="0"/>
              </a:rPr>
              <a:t>α</a:t>
            </a:r>
            <a:r>
              <a:rPr lang="en-AU" sz="3000" dirty="0">
                <a:latin typeface="+mj-lt"/>
                <a:cs typeface="Arial" panose="020B0604020202020204" pitchFamily="34" charset="0"/>
              </a:rPr>
              <a:t> </a:t>
            </a:r>
          </a:p>
          <a:p>
            <a:endParaRPr lang="en-AU" sz="3000" dirty="0">
              <a:latin typeface="+mj-lt"/>
              <a:cs typeface="Arial" panose="020B0604020202020204" pitchFamily="34" charset="0"/>
            </a:endParaRPr>
          </a:p>
          <a:p>
            <a:r>
              <a:rPr lang="en-AU" sz="3000" dirty="0" err="1">
                <a:latin typeface="+mj-lt"/>
                <a:cs typeface="Arial" panose="020B0604020202020204" pitchFamily="34" charset="0"/>
              </a:rPr>
              <a:t>Các</a:t>
            </a:r>
            <a:r>
              <a:rPr lang="en-AU" sz="3000" dirty="0">
                <a:latin typeface="+mj-lt"/>
                <a:cs typeface="Arial" panose="020B0604020202020204" pitchFamily="34" charset="0"/>
              </a:rPr>
              <a:t> </a:t>
            </a:r>
            <a:r>
              <a:rPr lang="en-AU" sz="3000" dirty="0" err="1">
                <a:latin typeface="+mj-lt"/>
                <a:cs typeface="Arial" panose="020B0604020202020204" pitchFamily="34" charset="0"/>
              </a:rPr>
              <a:t>trường</a:t>
            </a:r>
            <a:r>
              <a:rPr lang="en-AU" sz="3000" dirty="0">
                <a:latin typeface="+mj-lt"/>
                <a:cs typeface="Arial" panose="020B0604020202020204" pitchFamily="34" charset="0"/>
              </a:rPr>
              <a:t> </a:t>
            </a:r>
            <a:r>
              <a:rPr lang="en-AU" sz="3000" dirty="0" err="1">
                <a:latin typeface="+mj-lt"/>
                <a:cs typeface="Arial" panose="020B0604020202020204" pitchFamily="34" charset="0"/>
              </a:rPr>
              <a:t>hợp</a:t>
            </a:r>
            <a:r>
              <a:rPr lang="en-AU" sz="3000" dirty="0">
                <a:latin typeface="+mj-lt"/>
                <a:cs typeface="Arial" panose="020B0604020202020204" pitchFamily="34" charset="0"/>
              </a:rPr>
              <a:t> </a:t>
            </a:r>
            <a:r>
              <a:rPr lang="en-AU" sz="3000" dirty="0" err="1">
                <a:latin typeface="+mj-lt"/>
                <a:cs typeface="Arial" panose="020B0604020202020204" pitchFamily="34" charset="0"/>
              </a:rPr>
              <a:t>chưa</a:t>
            </a:r>
            <a:r>
              <a:rPr lang="en-AU" sz="3000" dirty="0">
                <a:latin typeface="+mj-lt"/>
                <a:cs typeface="Arial" panose="020B0604020202020204" pitchFamily="34" charset="0"/>
              </a:rPr>
              <a:t> </a:t>
            </a:r>
            <a:r>
              <a:rPr lang="en-AU" sz="3000" dirty="0" err="1">
                <a:latin typeface="+mj-lt"/>
                <a:cs typeface="Arial" panose="020B0604020202020204" pitchFamily="34" charset="0"/>
              </a:rPr>
              <a:t>có</a:t>
            </a:r>
            <a:r>
              <a:rPr lang="en-AU" sz="3000" dirty="0">
                <a:latin typeface="+mj-lt"/>
                <a:cs typeface="Arial" panose="020B0604020202020204" pitchFamily="34" charset="0"/>
              </a:rPr>
              <a:t> </a:t>
            </a:r>
            <a:r>
              <a:rPr lang="en-AU" sz="3000" dirty="0" err="1">
                <a:latin typeface="+mj-lt"/>
                <a:cs typeface="Arial" panose="020B0604020202020204" pitchFamily="34" charset="0"/>
              </a:rPr>
              <a:t>chỉ</a:t>
            </a:r>
            <a:r>
              <a:rPr lang="en-AU" sz="3000" dirty="0">
                <a:latin typeface="+mj-lt"/>
                <a:cs typeface="Arial" panose="020B0604020202020204" pitchFamily="34" charset="0"/>
              </a:rPr>
              <a:t> </a:t>
            </a:r>
            <a:r>
              <a:rPr lang="en-AU" sz="3000" dirty="0" err="1">
                <a:latin typeface="+mj-lt"/>
                <a:cs typeface="Arial" panose="020B0604020202020204" pitchFamily="34" charset="0"/>
              </a:rPr>
              <a:t>định</a:t>
            </a:r>
            <a:r>
              <a:rPr lang="en-AU" sz="3000" dirty="0">
                <a:latin typeface="+mj-lt"/>
                <a:cs typeface="Arial" panose="020B0604020202020204" pitchFamily="34" charset="0"/>
              </a:rPr>
              <a:t> </a:t>
            </a:r>
            <a:r>
              <a:rPr lang="en-AU" sz="3000" dirty="0" err="1">
                <a:latin typeface="+mj-lt"/>
                <a:cs typeface="Arial" panose="020B0604020202020204" pitchFamily="34" charset="0"/>
              </a:rPr>
              <a:t>điều</a:t>
            </a:r>
            <a:r>
              <a:rPr lang="en-AU" sz="3000" dirty="0">
                <a:latin typeface="+mj-lt"/>
                <a:cs typeface="Arial" panose="020B0604020202020204" pitchFamily="34" charset="0"/>
              </a:rPr>
              <a:t> </a:t>
            </a:r>
            <a:r>
              <a:rPr lang="en-AU" sz="3000" dirty="0" err="1">
                <a:latin typeface="+mj-lt"/>
                <a:cs typeface="Arial" panose="020B0604020202020204" pitchFamily="34" charset="0"/>
              </a:rPr>
              <a:t>trị</a:t>
            </a:r>
            <a:r>
              <a:rPr lang="en-AU" sz="3000" dirty="0">
                <a:latin typeface="+mj-lt"/>
                <a:cs typeface="Arial" panose="020B0604020202020204" pitchFamily="34" charset="0"/>
              </a:rPr>
              <a:t>, </a:t>
            </a:r>
            <a:r>
              <a:rPr lang="en-AU" sz="3000" dirty="0" err="1">
                <a:latin typeface="+mj-lt"/>
                <a:cs typeface="Arial" panose="020B0604020202020204" pitchFamily="34" charset="0"/>
              </a:rPr>
              <a:t>cần</a:t>
            </a:r>
            <a:r>
              <a:rPr lang="en-AU" sz="3000" dirty="0">
                <a:latin typeface="+mj-lt"/>
                <a:cs typeface="Arial" panose="020B0604020202020204" pitchFamily="34" charset="0"/>
              </a:rPr>
              <a:t> </a:t>
            </a:r>
            <a:r>
              <a:rPr lang="en-AU" sz="3000" dirty="0" err="1">
                <a:latin typeface="+mj-lt"/>
                <a:cs typeface="Arial" panose="020B0604020202020204" pitchFamily="34" charset="0"/>
              </a:rPr>
              <a:t>phải</a:t>
            </a:r>
            <a:r>
              <a:rPr lang="en-AU" sz="3000" dirty="0">
                <a:latin typeface="+mj-lt"/>
                <a:cs typeface="Arial" panose="020B0604020202020204" pitchFamily="34" charset="0"/>
              </a:rPr>
              <a:t> </a:t>
            </a:r>
            <a:r>
              <a:rPr lang="en-AU" sz="3000" dirty="0" err="1">
                <a:latin typeface="+mj-lt"/>
                <a:cs typeface="Arial" panose="020B0604020202020204" pitchFamily="34" charset="0"/>
              </a:rPr>
              <a:t>được</a:t>
            </a:r>
            <a:r>
              <a:rPr lang="en-AU" sz="3000" dirty="0">
                <a:latin typeface="+mj-lt"/>
                <a:cs typeface="Arial" panose="020B0604020202020204" pitchFamily="34" charset="0"/>
              </a:rPr>
              <a:t> </a:t>
            </a:r>
            <a:r>
              <a:rPr lang="en-AU" sz="3000" dirty="0" err="1">
                <a:latin typeface="+mj-lt"/>
                <a:cs typeface="Arial" panose="020B0604020202020204" pitchFamily="34" charset="0"/>
              </a:rPr>
              <a:t>theo</a:t>
            </a:r>
            <a:r>
              <a:rPr lang="en-AU" sz="3000" dirty="0">
                <a:latin typeface="+mj-lt"/>
                <a:cs typeface="Arial" panose="020B0604020202020204" pitchFamily="34" charset="0"/>
              </a:rPr>
              <a:t> </a:t>
            </a:r>
            <a:r>
              <a:rPr lang="en-AU" sz="3000" dirty="0" err="1">
                <a:latin typeface="+mj-lt"/>
                <a:cs typeface="Arial" panose="020B0604020202020204" pitchFamily="34" charset="0"/>
              </a:rPr>
              <a:t>dõi</a:t>
            </a:r>
            <a:r>
              <a:rPr lang="en-AU" sz="3000" dirty="0">
                <a:latin typeface="+mj-lt"/>
                <a:cs typeface="Arial" panose="020B0604020202020204" pitchFamily="34" charset="0"/>
              </a:rPr>
              <a:t> </a:t>
            </a:r>
            <a:r>
              <a:rPr lang="en-AU" sz="3000" dirty="0" err="1">
                <a:latin typeface="+mj-lt"/>
                <a:cs typeface="Arial" panose="020B0604020202020204" pitchFamily="34" charset="0"/>
              </a:rPr>
              <a:t>định</a:t>
            </a:r>
            <a:r>
              <a:rPr lang="en-AU" sz="3000" dirty="0">
                <a:latin typeface="+mj-lt"/>
                <a:cs typeface="Arial" panose="020B0604020202020204" pitchFamily="34" charset="0"/>
              </a:rPr>
              <a:t> </a:t>
            </a:r>
            <a:r>
              <a:rPr lang="en-AU" sz="3000" dirty="0" err="1">
                <a:latin typeface="+mj-lt"/>
                <a:cs typeface="Arial" panose="020B0604020202020204" pitchFamily="34" charset="0"/>
              </a:rPr>
              <a:t>kỳ</a:t>
            </a:r>
            <a:endParaRPr lang="en-AU" sz="3000" dirty="0">
              <a:latin typeface="+mj-lt"/>
              <a:cs typeface="Arial" panose="020B0604020202020204" pitchFamily="34" charset="0"/>
            </a:endParaRPr>
          </a:p>
          <a:p>
            <a:endParaRPr lang="en-AU" dirty="0">
              <a:latin typeface="Arial" panose="020B0604020202020204" pitchFamily="34" charset="0"/>
              <a:cs typeface="Arial" panose="020B0604020202020204" pitchFamily="34" charset="0"/>
            </a:endParaRPr>
          </a:p>
          <a:p>
            <a:endParaRPr lang="en-AU" sz="2000" dirty="0">
              <a:latin typeface="Arial" panose="020B0604020202020204" pitchFamily="34" charset="0"/>
              <a:cs typeface="Arial" panose="020B0604020202020204" pitchFamily="34" charset="0"/>
            </a:endParaRP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562074"/>
          </a:xfrm>
        </p:spPr>
        <p:txBody>
          <a:bodyPr>
            <a:noAutofit/>
          </a:bodyPr>
          <a:lstStyle/>
          <a:p>
            <a:r>
              <a:rPr lang="en-AU" sz="3600" b="1" dirty="0" err="1"/>
              <a:t>Tác</a:t>
            </a:r>
            <a:r>
              <a:rPr lang="en-AU" sz="3600" b="1" dirty="0"/>
              <a:t> </a:t>
            </a:r>
            <a:r>
              <a:rPr lang="en-AU" sz="3600" b="1" dirty="0" err="1"/>
              <a:t>dụng</a:t>
            </a:r>
            <a:r>
              <a:rPr lang="en-AU" sz="3600" b="1" dirty="0"/>
              <a:t> </a:t>
            </a:r>
            <a:r>
              <a:rPr lang="en-AU" sz="3600" b="1" dirty="0" err="1"/>
              <a:t>phụ</a:t>
            </a:r>
            <a:r>
              <a:rPr lang="en-AU" sz="3600" b="1" dirty="0"/>
              <a:t> </a:t>
            </a:r>
            <a:r>
              <a:rPr lang="en-AU" sz="3600" b="1" dirty="0" err="1"/>
              <a:t>của</a:t>
            </a:r>
            <a:r>
              <a:rPr lang="en-AU" sz="3600" b="1" dirty="0"/>
              <a:t> NAs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04518571"/>
              </p:ext>
            </p:extLst>
          </p:nvPr>
        </p:nvGraphicFramePr>
        <p:xfrm>
          <a:off x="983673" y="1219201"/>
          <a:ext cx="10487891" cy="5407751"/>
        </p:xfrm>
        <a:graphic>
          <a:graphicData uri="http://schemas.openxmlformats.org/drawingml/2006/table">
            <a:tbl>
              <a:tblPr firstRow="1" bandRow="1">
                <a:tableStyleId>{5C22544A-7EE6-4342-B048-85BDC9FD1C3A}</a:tableStyleId>
              </a:tblPr>
              <a:tblGrid>
                <a:gridCol w="2270669">
                  <a:extLst>
                    <a:ext uri="{9D8B030D-6E8A-4147-A177-3AD203B41FA5}">
                      <a16:colId xmlns:a16="http://schemas.microsoft.com/office/drawing/2014/main" val="20000"/>
                    </a:ext>
                  </a:extLst>
                </a:gridCol>
                <a:gridCol w="8217222">
                  <a:extLst>
                    <a:ext uri="{9D8B030D-6E8A-4147-A177-3AD203B41FA5}">
                      <a16:colId xmlns:a16="http://schemas.microsoft.com/office/drawing/2014/main" val="20001"/>
                    </a:ext>
                  </a:extLst>
                </a:gridCol>
              </a:tblGrid>
              <a:tr h="378551">
                <a:tc>
                  <a:txBody>
                    <a:bodyPr/>
                    <a:lstStyle/>
                    <a:p>
                      <a:pPr marL="111125" marR="221615" indent="-111125" algn="l">
                        <a:spcAft>
                          <a:spcPts val="0"/>
                        </a:spcAft>
                      </a:pPr>
                      <a:r>
                        <a:rPr lang="en-AU" sz="2200" dirty="0" err="1">
                          <a:latin typeface="+mn-lt"/>
                          <a:ea typeface="MS Mincho"/>
                          <a:cs typeface="Times New Roman" panose="02020603050405020304"/>
                        </a:rPr>
                        <a:t>Tên</a:t>
                      </a:r>
                      <a:r>
                        <a:rPr lang="en-AU" sz="2200" baseline="0" dirty="0">
                          <a:latin typeface="+mn-lt"/>
                          <a:ea typeface="MS Mincho"/>
                          <a:cs typeface="Times New Roman" panose="02020603050405020304"/>
                        </a:rPr>
                        <a:t> </a:t>
                      </a:r>
                      <a:r>
                        <a:rPr lang="en-AU" sz="2200" baseline="0" dirty="0" err="1">
                          <a:latin typeface="+mn-lt"/>
                          <a:ea typeface="MS Mincho"/>
                          <a:cs typeface="Times New Roman" panose="02020603050405020304"/>
                        </a:rPr>
                        <a:t>thuốc</a:t>
                      </a:r>
                      <a:endParaRPr lang="en-AU" sz="2200" dirty="0">
                        <a:latin typeface="+mn-lt"/>
                        <a:ea typeface="MS Mincho"/>
                        <a:cs typeface="Times New Roman" panose="02020603050405020304"/>
                      </a:endParaRPr>
                    </a:p>
                  </a:txBody>
                  <a:tcPr marL="68580" marR="68580" marT="0" marB="0" anchor="ctr"/>
                </a:tc>
                <a:tc>
                  <a:txBody>
                    <a:bodyPr/>
                    <a:lstStyle/>
                    <a:p>
                      <a:pPr marR="221615" algn="l">
                        <a:spcAft>
                          <a:spcPts val="0"/>
                        </a:spcAft>
                      </a:pPr>
                      <a:r>
                        <a:rPr lang="en-AU" sz="2200" dirty="0" err="1">
                          <a:latin typeface="+mn-lt"/>
                          <a:ea typeface="MS Mincho"/>
                          <a:cs typeface="Times New Roman" panose="02020603050405020304"/>
                        </a:rPr>
                        <a:t>Tác</a:t>
                      </a:r>
                      <a:r>
                        <a:rPr lang="en-AU" sz="2200" baseline="0" dirty="0">
                          <a:latin typeface="+mn-lt"/>
                          <a:ea typeface="MS Mincho"/>
                          <a:cs typeface="Times New Roman" panose="02020603050405020304"/>
                        </a:rPr>
                        <a:t> </a:t>
                      </a:r>
                      <a:r>
                        <a:rPr lang="en-AU" sz="2200" baseline="0" dirty="0" err="1">
                          <a:latin typeface="+mn-lt"/>
                          <a:ea typeface="MS Mincho"/>
                          <a:cs typeface="Times New Roman" panose="02020603050405020304"/>
                        </a:rPr>
                        <a:t>dụng</a:t>
                      </a:r>
                      <a:r>
                        <a:rPr lang="en-AU" sz="2200" baseline="0" dirty="0">
                          <a:latin typeface="+mn-lt"/>
                          <a:ea typeface="MS Mincho"/>
                          <a:cs typeface="Times New Roman" panose="02020603050405020304"/>
                        </a:rPr>
                        <a:t> </a:t>
                      </a:r>
                      <a:r>
                        <a:rPr lang="en-AU" sz="2200" baseline="0" dirty="0" err="1">
                          <a:latin typeface="+mn-lt"/>
                          <a:ea typeface="MS Mincho"/>
                          <a:cs typeface="Times New Roman" panose="02020603050405020304"/>
                        </a:rPr>
                        <a:t>phụ</a:t>
                      </a:r>
                      <a:endParaRPr lang="en-AU" sz="2200" dirty="0">
                        <a:latin typeface="+mn-lt"/>
                        <a:ea typeface="MS Mincho"/>
                        <a:cs typeface="Times New Roman" panose="02020603050405020304"/>
                      </a:endParaRPr>
                    </a:p>
                  </a:txBody>
                  <a:tcPr marL="68580" marR="68580" marT="0" marB="0"/>
                </a:tc>
                <a:extLst>
                  <a:ext uri="{0D108BD9-81ED-4DB2-BD59-A6C34878D82A}">
                    <a16:rowId xmlns:a16="http://schemas.microsoft.com/office/drawing/2014/main" val="10000"/>
                  </a:ext>
                </a:extLst>
              </a:tr>
              <a:tr h="1508760">
                <a:tc>
                  <a:txBody>
                    <a:bodyPr/>
                    <a:lstStyle/>
                    <a:p>
                      <a:pPr algn="just">
                        <a:lnSpc>
                          <a:spcPct val="150000"/>
                        </a:lnSpc>
                        <a:spcAft>
                          <a:spcPts val="0"/>
                        </a:spcAft>
                      </a:pPr>
                      <a:r>
                        <a:rPr lang="en-US" sz="2200" dirty="0" err="1">
                          <a:effectLst/>
                          <a:latin typeface="+mn-lt"/>
                          <a:ea typeface="Times New Roman" panose="02020603050405020304"/>
                          <a:cs typeface="Times New Roman" panose="02020603050405020304"/>
                        </a:rPr>
                        <a:t>Adefovir</a:t>
                      </a:r>
                      <a:endParaRPr lang="en-AU" sz="2200" dirty="0">
                        <a:effectLst/>
                        <a:latin typeface="+mn-lt"/>
                        <a:ea typeface="Calibri" panose="020F0502020204030204"/>
                        <a:cs typeface="Times New Roman" panose="02020603050405020304"/>
                      </a:endParaRPr>
                    </a:p>
                    <a:p>
                      <a:pPr algn="just">
                        <a:lnSpc>
                          <a:spcPct val="150000"/>
                        </a:lnSpc>
                        <a:spcAft>
                          <a:spcPts val="0"/>
                        </a:spcAft>
                      </a:pPr>
                      <a:r>
                        <a:rPr lang="en-US" sz="2200" b="1" dirty="0" err="1">
                          <a:solidFill>
                            <a:srgbClr val="FF0000"/>
                          </a:solidFill>
                          <a:effectLst/>
                          <a:latin typeface="+mn-lt"/>
                          <a:ea typeface="Times New Roman" panose="02020603050405020304"/>
                          <a:cs typeface="Times New Roman" panose="02020603050405020304"/>
                        </a:rPr>
                        <a:t>Tenofovir</a:t>
                      </a:r>
                    </a:p>
                  </a:txBody>
                  <a:tcPr marL="68580" marR="68580" marT="0" marB="0"/>
                </a:tc>
                <a:tc>
                  <a:txBody>
                    <a:bodyPr/>
                    <a:lstStyle/>
                    <a:p>
                      <a:pPr algn="just">
                        <a:lnSpc>
                          <a:spcPct val="150000"/>
                        </a:lnSpc>
                        <a:spcAft>
                          <a:spcPts val="0"/>
                        </a:spcAft>
                      </a:pPr>
                      <a:r>
                        <a:rPr lang="en-US" sz="2200">
                          <a:effectLst/>
                          <a:latin typeface="+mn-lt"/>
                          <a:ea typeface="Times New Roman" panose="02020603050405020304"/>
                          <a:cs typeface="Times New Roman" panose="02020603050405020304"/>
                        </a:rPr>
                        <a:t>Độc trên thận, hội chứng Fanconi syndrome do tổn thương ông thận xa, nhuyễn xương, toan hóa máu lactic /gan to kèm thoái hóa mỡ </a:t>
                      </a:r>
                      <a:endParaRPr lang="en-AU" sz="2200">
                        <a:effectLst/>
                        <a:latin typeface="+mn-lt"/>
                        <a:ea typeface="Calibri" panose="020F0502020204030204"/>
                        <a:cs typeface="Times New Roman" panose="02020603050405020304"/>
                      </a:endParaRPr>
                    </a:p>
                  </a:txBody>
                  <a:tcPr marL="68580" marR="68580" marT="0" marB="0"/>
                </a:tc>
                <a:extLst>
                  <a:ext uri="{0D108BD9-81ED-4DB2-BD59-A6C34878D82A}">
                    <a16:rowId xmlns:a16="http://schemas.microsoft.com/office/drawing/2014/main" val="10001"/>
                  </a:ext>
                </a:extLst>
              </a:tr>
              <a:tr h="2514600">
                <a:tc>
                  <a:txBody>
                    <a:bodyPr/>
                    <a:lstStyle/>
                    <a:p>
                      <a:pPr algn="just">
                        <a:lnSpc>
                          <a:spcPct val="150000"/>
                        </a:lnSpc>
                        <a:spcAft>
                          <a:spcPts val="0"/>
                        </a:spcAft>
                      </a:pPr>
                      <a:r>
                        <a:rPr lang="en-US" sz="2200" dirty="0">
                          <a:effectLst/>
                          <a:latin typeface="+mn-lt"/>
                          <a:ea typeface="Times New Roman" panose="02020603050405020304"/>
                          <a:cs typeface="Times New Roman" panose="02020603050405020304"/>
                        </a:rPr>
                        <a:t>Lamivudine</a:t>
                      </a:r>
                      <a:endParaRPr lang="en-AU" sz="2200" dirty="0">
                        <a:effectLst/>
                        <a:latin typeface="+mn-lt"/>
                        <a:ea typeface="Calibri" panose="020F0502020204030204"/>
                        <a:cs typeface="Times New Roman" panose="02020603050405020304"/>
                      </a:endParaRPr>
                    </a:p>
                    <a:p>
                      <a:pPr algn="just">
                        <a:lnSpc>
                          <a:spcPct val="150000"/>
                        </a:lnSpc>
                        <a:spcAft>
                          <a:spcPts val="0"/>
                        </a:spcAft>
                      </a:pPr>
                      <a:r>
                        <a:rPr lang="en-US" sz="2200" dirty="0" err="1">
                          <a:effectLst/>
                          <a:latin typeface="+mn-lt"/>
                          <a:ea typeface="Times New Roman" panose="02020603050405020304"/>
                          <a:cs typeface="Times New Roman" panose="02020603050405020304"/>
                        </a:rPr>
                        <a:t>Telbivudine</a:t>
                      </a:r>
                      <a:endParaRPr lang="en-AU" sz="2200" dirty="0">
                        <a:effectLst/>
                        <a:latin typeface="+mn-lt"/>
                        <a:ea typeface="Calibri" panose="020F0502020204030204"/>
                        <a:cs typeface="Times New Roman" panose="02020603050405020304"/>
                      </a:endParaRPr>
                    </a:p>
                  </a:txBody>
                  <a:tcPr marL="68580" marR="68580" marT="0" marB="0"/>
                </a:tc>
                <a:tc>
                  <a:txBody>
                    <a:bodyPr/>
                    <a:lstStyle/>
                    <a:p>
                      <a:pPr algn="just">
                        <a:lnSpc>
                          <a:spcPct val="150000"/>
                        </a:lnSpc>
                        <a:spcAft>
                          <a:spcPts val="0"/>
                        </a:spcAft>
                      </a:pPr>
                      <a:r>
                        <a:rPr lang="en-US" sz="2200" dirty="0" err="1">
                          <a:effectLst/>
                          <a:latin typeface="+mn-lt"/>
                          <a:ea typeface="Times New Roman" panose="02020603050405020304"/>
                          <a:cs typeface="Times New Roman" panose="02020603050405020304"/>
                        </a:rPr>
                        <a:t>Toan</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hóa</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máu</a:t>
                      </a:r>
                      <a:r>
                        <a:rPr lang="en-US" sz="2200" dirty="0">
                          <a:effectLst/>
                          <a:latin typeface="+mn-lt"/>
                          <a:ea typeface="Times New Roman" panose="02020603050405020304"/>
                          <a:cs typeface="Times New Roman" panose="02020603050405020304"/>
                        </a:rPr>
                        <a:t> lactic, </a:t>
                      </a:r>
                      <a:r>
                        <a:rPr lang="en-US" sz="2200" dirty="0" err="1">
                          <a:effectLst/>
                          <a:latin typeface="+mn-lt"/>
                          <a:ea typeface="Times New Roman" panose="02020603050405020304"/>
                          <a:cs typeface="Times New Roman" panose="02020603050405020304"/>
                        </a:rPr>
                        <a:t>hội</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chứng</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tái</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cấu</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trúc</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miễn</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dịch</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tái</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phân</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bố</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mỡ</a:t>
                      </a:r>
                      <a:endParaRPr lang="en-AU" sz="2200" dirty="0">
                        <a:effectLst/>
                        <a:latin typeface="+mn-lt"/>
                        <a:ea typeface="Calibri" panose="020F0502020204030204"/>
                        <a:cs typeface="Times New Roman" panose="02020603050405020304"/>
                      </a:endParaRPr>
                    </a:p>
                    <a:p>
                      <a:pPr algn="just">
                        <a:lnSpc>
                          <a:spcPct val="150000"/>
                        </a:lnSpc>
                        <a:spcAft>
                          <a:spcPts val="0"/>
                        </a:spcAft>
                      </a:pPr>
                      <a:r>
                        <a:rPr lang="en-US" sz="2200" dirty="0" err="1">
                          <a:effectLst/>
                          <a:latin typeface="+mn-lt"/>
                          <a:ea typeface="Times New Roman" panose="02020603050405020304"/>
                          <a:cs typeface="Times New Roman" panose="02020603050405020304"/>
                        </a:rPr>
                        <a:t>Bệnh</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cơ</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tăng</a:t>
                      </a:r>
                      <a:r>
                        <a:rPr lang="en-US" sz="2200" dirty="0">
                          <a:effectLst/>
                          <a:latin typeface="+mn-lt"/>
                          <a:ea typeface="Times New Roman" panose="02020603050405020304"/>
                          <a:cs typeface="Times New Roman" panose="02020603050405020304"/>
                        </a:rPr>
                        <a:t> creatinine kinase, </a:t>
                      </a:r>
                      <a:r>
                        <a:rPr lang="en-US" sz="2200" dirty="0" err="1">
                          <a:effectLst/>
                          <a:latin typeface="+mn-lt"/>
                          <a:ea typeface="Times New Roman" panose="02020603050405020304"/>
                          <a:cs typeface="Times New Roman" panose="02020603050405020304"/>
                        </a:rPr>
                        <a:t>bệnh</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thần</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kinh</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ngoại</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biên</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kết</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hợp</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với</a:t>
                      </a:r>
                      <a:r>
                        <a:rPr lang="en-US" sz="2200" dirty="0">
                          <a:effectLst/>
                          <a:latin typeface="+mn-lt"/>
                          <a:ea typeface="Times New Roman" panose="02020603050405020304"/>
                          <a:cs typeface="Times New Roman" panose="02020603050405020304"/>
                        </a:rPr>
                        <a:t> interferon</a:t>
                      </a:r>
                      <a:r>
                        <a:rPr lang="en-GB" sz="2200" dirty="0">
                          <a:effectLst/>
                          <a:latin typeface="+mn-lt"/>
                          <a:ea typeface="Times New Roman" panose="02020603050405020304"/>
                          <a:cs typeface="Times New Roman" panose="02020603050405020304"/>
                        </a:rPr>
                        <a:t>), </a:t>
                      </a:r>
                      <a:r>
                        <a:rPr lang="en-GB" sz="2200" dirty="0" err="1">
                          <a:effectLst/>
                          <a:latin typeface="+mn-lt"/>
                          <a:ea typeface="Times New Roman" panose="02020603050405020304"/>
                          <a:cs typeface="Times New Roman" panose="02020603050405020304"/>
                        </a:rPr>
                        <a:t>tác</a:t>
                      </a:r>
                      <a:r>
                        <a:rPr lang="en-GB" sz="2200" dirty="0">
                          <a:effectLst/>
                          <a:latin typeface="+mn-lt"/>
                          <a:ea typeface="Times New Roman" panose="02020603050405020304"/>
                          <a:cs typeface="Times New Roman" panose="02020603050405020304"/>
                        </a:rPr>
                        <a:t> </a:t>
                      </a:r>
                      <a:r>
                        <a:rPr lang="en-GB" sz="2200" dirty="0" err="1">
                          <a:effectLst/>
                          <a:latin typeface="+mn-lt"/>
                          <a:ea typeface="Times New Roman" panose="02020603050405020304"/>
                          <a:cs typeface="Times New Roman" panose="02020603050405020304"/>
                        </a:rPr>
                        <a:t>dụng</a:t>
                      </a:r>
                      <a:r>
                        <a:rPr lang="en-GB" sz="2200" dirty="0">
                          <a:effectLst/>
                          <a:latin typeface="+mn-lt"/>
                          <a:ea typeface="Times New Roman" panose="02020603050405020304"/>
                          <a:cs typeface="Times New Roman" panose="02020603050405020304"/>
                        </a:rPr>
                        <a:t> </a:t>
                      </a:r>
                      <a:r>
                        <a:rPr lang="en-GB" sz="2200" dirty="0" err="1">
                          <a:effectLst/>
                          <a:latin typeface="+mn-lt"/>
                          <a:ea typeface="Times New Roman" panose="02020603050405020304"/>
                          <a:cs typeface="Times New Roman" panose="02020603050405020304"/>
                        </a:rPr>
                        <a:t>bảo</a:t>
                      </a:r>
                      <a:r>
                        <a:rPr lang="en-GB" sz="2200" dirty="0">
                          <a:effectLst/>
                          <a:latin typeface="+mn-lt"/>
                          <a:ea typeface="Times New Roman" panose="02020603050405020304"/>
                          <a:cs typeface="Times New Roman" panose="02020603050405020304"/>
                        </a:rPr>
                        <a:t> </a:t>
                      </a:r>
                      <a:r>
                        <a:rPr lang="en-GB" sz="2200" dirty="0" err="1">
                          <a:effectLst/>
                          <a:latin typeface="+mn-lt"/>
                          <a:ea typeface="Times New Roman" panose="02020603050405020304"/>
                          <a:cs typeface="Times New Roman" panose="02020603050405020304"/>
                        </a:rPr>
                        <a:t>vệ</a:t>
                      </a:r>
                      <a:r>
                        <a:rPr lang="en-GB" sz="2200" dirty="0">
                          <a:effectLst/>
                          <a:latin typeface="+mn-lt"/>
                          <a:ea typeface="Times New Roman" panose="02020603050405020304"/>
                          <a:cs typeface="Times New Roman" panose="02020603050405020304"/>
                        </a:rPr>
                        <a:t> </a:t>
                      </a:r>
                      <a:r>
                        <a:rPr lang="en-GB" sz="2200" dirty="0" err="1">
                          <a:effectLst/>
                          <a:latin typeface="+mn-lt"/>
                          <a:ea typeface="Times New Roman" panose="02020603050405020304"/>
                          <a:cs typeface="Times New Roman" panose="02020603050405020304"/>
                        </a:rPr>
                        <a:t>thận</a:t>
                      </a:r>
                      <a:r>
                        <a:rPr lang="en-GB" sz="2200" dirty="0">
                          <a:effectLst/>
                          <a:latin typeface="+mn-lt"/>
                          <a:ea typeface="Times New Roman" panose="02020603050405020304"/>
                          <a:cs typeface="Times New Roman" panose="02020603050405020304"/>
                        </a:rPr>
                        <a:t>, </a:t>
                      </a:r>
                      <a:r>
                        <a:rPr lang="en-GB" sz="2200" dirty="0" err="1">
                          <a:effectLst/>
                          <a:latin typeface="+mn-lt"/>
                          <a:ea typeface="Times New Roman" panose="02020603050405020304"/>
                          <a:cs typeface="Times New Roman" panose="02020603050405020304"/>
                        </a:rPr>
                        <a:t>toan</a:t>
                      </a:r>
                      <a:r>
                        <a:rPr lang="en-GB" sz="2200" dirty="0">
                          <a:effectLst/>
                          <a:latin typeface="+mn-lt"/>
                          <a:ea typeface="Times New Roman" panose="02020603050405020304"/>
                          <a:cs typeface="Times New Roman" panose="02020603050405020304"/>
                        </a:rPr>
                        <a:t> </a:t>
                      </a:r>
                      <a:r>
                        <a:rPr lang="en-GB" sz="2200" dirty="0" err="1">
                          <a:effectLst/>
                          <a:latin typeface="+mn-lt"/>
                          <a:ea typeface="Times New Roman" panose="02020603050405020304"/>
                          <a:cs typeface="Times New Roman" panose="02020603050405020304"/>
                        </a:rPr>
                        <a:t>hóa</a:t>
                      </a:r>
                      <a:r>
                        <a:rPr lang="en-GB" sz="2200" dirty="0">
                          <a:effectLst/>
                          <a:latin typeface="+mn-lt"/>
                          <a:ea typeface="Times New Roman" panose="02020603050405020304"/>
                          <a:cs typeface="Times New Roman" panose="02020603050405020304"/>
                        </a:rPr>
                        <a:t> </a:t>
                      </a:r>
                      <a:r>
                        <a:rPr lang="en-GB" sz="2200" dirty="0" err="1">
                          <a:effectLst/>
                          <a:latin typeface="+mn-lt"/>
                          <a:ea typeface="Times New Roman" panose="02020603050405020304"/>
                          <a:cs typeface="Times New Roman" panose="02020603050405020304"/>
                        </a:rPr>
                        <a:t>máu</a:t>
                      </a:r>
                      <a:r>
                        <a:rPr lang="en-GB" sz="2200" dirty="0">
                          <a:effectLst/>
                          <a:latin typeface="+mn-lt"/>
                          <a:ea typeface="Times New Roman" panose="02020603050405020304"/>
                          <a:cs typeface="Times New Roman" panose="02020603050405020304"/>
                        </a:rPr>
                        <a:t> lactic</a:t>
                      </a:r>
                      <a:endParaRPr lang="en-AU" sz="2200" dirty="0">
                        <a:effectLst/>
                        <a:latin typeface="+mn-lt"/>
                        <a:ea typeface="Calibri" panose="020F0502020204030204"/>
                        <a:cs typeface="Times New Roman" panose="02020603050405020304"/>
                      </a:endParaRPr>
                    </a:p>
                  </a:txBody>
                  <a:tcPr marL="68580" marR="68580" marT="0" marB="0"/>
                </a:tc>
                <a:extLst>
                  <a:ext uri="{0D108BD9-81ED-4DB2-BD59-A6C34878D82A}">
                    <a16:rowId xmlns:a16="http://schemas.microsoft.com/office/drawing/2014/main" val="10002"/>
                  </a:ext>
                </a:extLst>
              </a:tr>
              <a:tr h="1005840">
                <a:tc>
                  <a:txBody>
                    <a:bodyPr/>
                    <a:lstStyle/>
                    <a:p>
                      <a:pPr algn="just">
                        <a:lnSpc>
                          <a:spcPct val="150000"/>
                        </a:lnSpc>
                        <a:spcAft>
                          <a:spcPts val="0"/>
                        </a:spcAft>
                      </a:pPr>
                      <a:r>
                        <a:rPr lang="en-US" sz="2200" dirty="0" err="1">
                          <a:effectLst/>
                          <a:latin typeface="+mn-lt"/>
                          <a:ea typeface="Times New Roman" panose="02020603050405020304"/>
                          <a:cs typeface="Times New Roman" panose="02020603050405020304"/>
                        </a:rPr>
                        <a:t>Entecavir</a:t>
                      </a:r>
                      <a:endParaRPr lang="en-AU" sz="2200" dirty="0">
                        <a:effectLst/>
                        <a:latin typeface="+mn-lt"/>
                        <a:ea typeface="Calibri" panose="020F0502020204030204"/>
                        <a:cs typeface="Times New Roman" panose="02020603050405020304"/>
                      </a:endParaRPr>
                    </a:p>
                  </a:txBody>
                  <a:tcPr marL="68580" marR="68580" marT="0" marB="0"/>
                </a:tc>
                <a:tc>
                  <a:txBody>
                    <a:bodyPr/>
                    <a:lstStyle/>
                    <a:p>
                      <a:pPr algn="just">
                        <a:lnSpc>
                          <a:spcPct val="150000"/>
                        </a:lnSpc>
                        <a:spcAft>
                          <a:spcPts val="0"/>
                        </a:spcAft>
                      </a:pPr>
                      <a:r>
                        <a:rPr lang="en-US" sz="2200" dirty="0" err="1">
                          <a:effectLst/>
                          <a:latin typeface="+mn-lt"/>
                          <a:ea typeface="Times New Roman" panose="02020603050405020304"/>
                          <a:cs typeface="Times New Roman" panose="02020603050405020304"/>
                        </a:rPr>
                        <a:t>Toan</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hóa</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máu</a:t>
                      </a:r>
                      <a:r>
                        <a:rPr lang="en-US" sz="2200" dirty="0">
                          <a:effectLst/>
                          <a:latin typeface="+mn-lt"/>
                          <a:ea typeface="Times New Roman" panose="02020603050405020304"/>
                          <a:cs typeface="Times New Roman" panose="02020603050405020304"/>
                        </a:rPr>
                        <a:t> lactic, </a:t>
                      </a:r>
                      <a:r>
                        <a:rPr lang="en-US" sz="2200" dirty="0" err="1">
                          <a:effectLst/>
                          <a:latin typeface="+mn-lt"/>
                          <a:ea typeface="Times New Roman" panose="02020603050405020304"/>
                          <a:cs typeface="Times New Roman" panose="02020603050405020304"/>
                        </a:rPr>
                        <a:t>gan</a:t>
                      </a:r>
                      <a:r>
                        <a:rPr lang="en-US" sz="2200" dirty="0">
                          <a:effectLst/>
                          <a:latin typeface="+mn-lt"/>
                          <a:ea typeface="Times New Roman" panose="02020603050405020304"/>
                          <a:cs typeface="Times New Roman" panose="02020603050405020304"/>
                        </a:rPr>
                        <a:t> to, </a:t>
                      </a:r>
                      <a:r>
                        <a:rPr lang="en-US" sz="2200" dirty="0" err="1">
                          <a:effectLst/>
                          <a:latin typeface="+mn-lt"/>
                          <a:ea typeface="Times New Roman" panose="02020603050405020304"/>
                          <a:cs typeface="Times New Roman" panose="02020603050405020304"/>
                        </a:rPr>
                        <a:t>bệnh</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thần</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kinh</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ngoại</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biên</a:t>
                      </a:r>
                      <a:r>
                        <a:rPr lang="en-US" sz="2200" dirty="0">
                          <a:effectLst/>
                          <a:latin typeface="+mn-lt"/>
                          <a:ea typeface="Times New Roman" panose="02020603050405020304"/>
                          <a:cs typeface="Times New Roman" panose="02020603050405020304"/>
                        </a:rPr>
                        <a:t>, </a:t>
                      </a:r>
                      <a:r>
                        <a:rPr lang="en-US" sz="2200" dirty="0" err="1">
                          <a:effectLst/>
                          <a:latin typeface="+mn-lt"/>
                          <a:ea typeface="Times New Roman" panose="02020603050405020304"/>
                          <a:cs typeface="Times New Roman" panose="02020603050405020304"/>
                        </a:rPr>
                        <a:t>không</a:t>
                      </a:r>
                      <a:r>
                        <a:rPr lang="en-US" sz="2200" baseline="0" dirty="0">
                          <a:effectLst/>
                          <a:latin typeface="+mn-lt"/>
                          <a:ea typeface="Times New Roman" panose="02020603050405020304"/>
                          <a:cs typeface="Times New Roman" panose="02020603050405020304"/>
                        </a:rPr>
                        <a:t> </a:t>
                      </a:r>
                      <a:r>
                        <a:rPr lang="en-US" sz="2200" baseline="0" dirty="0" err="1">
                          <a:effectLst/>
                          <a:latin typeface="+mn-lt"/>
                          <a:ea typeface="Times New Roman" panose="02020603050405020304"/>
                          <a:cs typeface="Times New Roman" panose="02020603050405020304"/>
                        </a:rPr>
                        <a:t>sử</a:t>
                      </a:r>
                      <a:r>
                        <a:rPr lang="en-US" sz="2200" baseline="0" dirty="0">
                          <a:effectLst/>
                          <a:latin typeface="+mn-lt"/>
                          <a:ea typeface="Times New Roman" panose="02020603050405020304"/>
                          <a:cs typeface="Times New Roman" panose="02020603050405020304"/>
                        </a:rPr>
                        <a:t> </a:t>
                      </a:r>
                      <a:r>
                        <a:rPr lang="en-US" sz="2200" baseline="0" dirty="0" err="1">
                          <a:effectLst/>
                          <a:latin typeface="+mn-lt"/>
                          <a:ea typeface="Times New Roman" panose="02020603050405020304"/>
                          <a:cs typeface="Times New Roman" panose="02020603050405020304"/>
                        </a:rPr>
                        <a:t>dụng</a:t>
                      </a:r>
                      <a:r>
                        <a:rPr lang="en-US" sz="2200" baseline="0" dirty="0">
                          <a:effectLst/>
                          <a:latin typeface="+mn-lt"/>
                          <a:ea typeface="Times New Roman" panose="02020603050405020304"/>
                          <a:cs typeface="Times New Roman" panose="02020603050405020304"/>
                        </a:rPr>
                        <a:t> </a:t>
                      </a:r>
                      <a:r>
                        <a:rPr lang="en-US" sz="2200" baseline="0" dirty="0" err="1">
                          <a:effectLst/>
                          <a:latin typeface="+mn-lt"/>
                          <a:ea typeface="Times New Roman" panose="02020603050405020304"/>
                          <a:cs typeface="Times New Roman" panose="02020603050405020304"/>
                        </a:rPr>
                        <a:t>cho</a:t>
                      </a:r>
                      <a:r>
                        <a:rPr lang="en-US" sz="2200" baseline="0" dirty="0">
                          <a:effectLst/>
                          <a:latin typeface="+mn-lt"/>
                          <a:ea typeface="Times New Roman" panose="02020603050405020304"/>
                          <a:cs typeface="Times New Roman" panose="02020603050405020304"/>
                        </a:rPr>
                        <a:t> </a:t>
                      </a:r>
                      <a:r>
                        <a:rPr lang="en-US" sz="2200" baseline="0" dirty="0" err="1">
                          <a:effectLst/>
                          <a:latin typeface="+mn-lt"/>
                          <a:ea typeface="Times New Roman" panose="02020603050405020304"/>
                          <a:cs typeface="Times New Roman" panose="02020603050405020304"/>
                        </a:rPr>
                        <a:t>phụ</a:t>
                      </a:r>
                      <a:r>
                        <a:rPr lang="en-US" sz="2200" baseline="0" dirty="0">
                          <a:effectLst/>
                          <a:latin typeface="+mn-lt"/>
                          <a:ea typeface="Times New Roman" panose="02020603050405020304"/>
                          <a:cs typeface="Times New Roman" panose="02020603050405020304"/>
                        </a:rPr>
                        <a:t> </a:t>
                      </a:r>
                      <a:r>
                        <a:rPr lang="en-US" sz="2200" baseline="0" dirty="0" err="1">
                          <a:effectLst/>
                          <a:latin typeface="+mn-lt"/>
                          <a:ea typeface="Times New Roman" panose="02020603050405020304"/>
                          <a:cs typeface="Times New Roman" panose="02020603050405020304"/>
                        </a:rPr>
                        <a:t>nữ</a:t>
                      </a:r>
                      <a:r>
                        <a:rPr lang="en-US" sz="2200" baseline="0" dirty="0">
                          <a:effectLst/>
                          <a:latin typeface="+mn-lt"/>
                          <a:ea typeface="Times New Roman" panose="02020603050405020304"/>
                          <a:cs typeface="Times New Roman" panose="02020603050405020304"/>
                        </a:rPr>
                        <a:t> </a:t>
                      </a:r>
                      <a:r>
                        <a:rPr lang="en-US" sz="2200" baseline="0" dirty="0" err="1">
                          <a:effectLst/>
                          <a:latin typeface="+mn-lt"/>
                          <a:ea typeface="Times New Roman" panose="02020603050405020304"/>
                          <a:cs typeface="Times New Roman" panose="02020603050405020304"/>
                        </a:rPr>
                        <a:t>mang</a:t>
                      </a:r>
                      <a:r>
                        <a:rPr lang="en-US" sz="2200" baseline="0" dirty="0">
                          <a:effectLst/>
                          <a:latin typeface="+mn-lt"/>
                          <a:ea typeface="Times New Roman" panose="02020603050405020304"/>
                          <a:cs typeface="Times New Roman" panose="02020603050405020304"/>
                        </a:rPr>
                        <a:t> </a:t>
                      </a:r>
                      <a:r>
                        <a:rPr lang="en-US" sz="2200" baseline="0" dirty="0" err="1">
                          <a:effectLst/>
                          <a:latin typeface="+mn-lt"/>
                          <a:ea typeface="Times New Roman" panose="02020603050405020304"/>
                          <a:cs typeface="Times New Roman" panose="02020603050405020304"/>
                        </a:rPr>
                        <a:t>thai</a:t>
                      </a:r>
                      <a:r>
                        <a:rPr lang="en-US" sz="2200" dirty="0">
                          <a:effectLst/>
                          <a:latin typeface="+mn-lt"/>
                          <a:ea typeface="Times New Roman" panose="02020603050405020304"/>
                          <a:cs typeface="Times New Roman" panose="02020603050405020304"/>
                        </a:rPr>
                        <a:t> </a:t>
                      </a:r>
                      <a:endParaRPr lang="en-AU" sz="2200" dirty="0">
                        <a:effectLst/>
                        <a:latin typeface="+mn-lt"/>
                        <a:ea typeface="Calibri" panose="020F0502020204030204"/>
                        <a:cs typeface="Times New Roman" panose="02020603050405020304"/>
                      </a:endParaRPr>
                    </a:p>
                  </a:txBody>
                  <a:tcPr marL="68580" marR="68580" marT="0" marB="0"/>
                </a:tc>
                <a:extLst>
                  <a:ext uri="{0D108BD9-81ED-4DB2-BD59-A6C34878D82A}">
                    <a16:rowId xmlns:a16="http://schemas.microsoft.com/office/drawing/2014/main" val="10003"/>
                  </a:ext>
                </a:extLst>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1" y="76200"/>
            <a:ext cx="6843215" cy="1143000"/>
          </a:xfrm>
        </p:spPr>
        <p:txBody>
          <a:bodyPr>
            <a:normAutofit/>
          </a:bodyPr>
          <a:lstStyle/>
          <a:p>
            <a:r>
              <a:rPr lang="en-AU" sz="3600" b="1" dirty="0"/>
              <a:t>Theo </a:t>
            </a:r>
            <a:r>
              <a:rPr lang="en-AU" sz="3600" b="1" dirty="0" err="1"/>
              <a:t>dõi</a:t>
            </a:r>
            <a:r>
              <a:rPr lang="en-AU" sz="3600" b="1" dirty="0"/>
              <a:t> </a:t>
            </a:r>
            <a:r>
              <a:rPr lang="en-AU" sz="3600" b="1" dirty="0" err="1"/>
              <a:t>lâm</a:t>
            </a:r>
            <a:r>
              <a:rPr lang="en-AU" sz="3600" b="1" dirty="0"/>
              <a:t> </a:t>
            </a:r>
            <a:r>
              <a:rPr lang="en-AU" sz="3600" b="1" dirty="0" err="1"/>
              <a:t>sàng</a:t>
            </a:r>
            <a:r>
              <a:rPr lang="en-AU" sz="3600" b="1" dirty="0"/>
              <a:t> </a:t>
            </a:r>
            <a:r>
              <a:rPr lang="en-AU" sz="3600" b="1" dirty="0" err="1"/>
              <a:t>và</a:t>
            </a:r>
            <a:r>
              <a:rPr lang="en-AU" sz="3600" b="1" dirty="0"/>
              <a:t> </a:t>
            </a:r>
            <a:r>
              <a:rPr lang="en-AU" sz="3600" b="1" dirty="0" err="1"/>
              <a:t>xét</a:t>
            </a:r>
            <a:r>
              <a:rPr lang="en-AU" sz="3600" b="1" dirty="0"/>
              <a:t> </a:t>
            </a:r>
            <a:r>
              <a:rPr lang="en-AU" sz="3600" b="1" dirty="0" err="1"/>
              <a:t>nghiệm</a:t>
            </a:r>
            <a:endParaRPr lang="en-AU" sz="3600" b="1" dirty="0"/>
          </a:p>
        </p:txBody>
      </p:sp>
      <p:sp>
        <p:nvSpPr>
          <p:cNvPr id="3" name="Content Placeholder 2"/>
          <p:cNvSpPr>
            <a:spLocks noGrp="1"/>
          </p:cNvSpPr>
          <p:nvPr>
            <p:ph idx="1"/>
          </p:nvPr>
        </p:nvSpPr>
        <p:spPr>
          <a:xfrm>
            <a:off x="1052945" y="900545"/>
            <a:ext cx="11042073" cy="5970790"/>
          </a:xfrm>
        </p:spPr>
        <p:txBody>
          <a:bodyPr>
            <a:noAutofit/>
          </a:bodyPr>
          <a:lstStyle/>
          <a:p>
            <a:pPr lvl="0"/>
            <a:r>
              <a:rPr lang="en-US" sz="2400" dirty="0" err="1">
                <a:latin typeface="+mj-lt"/>
              </a:rPr>
              <a:t>Điều</a:t>
            </a:r>
            <a:r>
              <a:rPr lang="en-US" sz="2400" dirty="0">
                <a:latin typeface="+mj-lt"/>
              </a:rPr>
              <a:t> </a:t>
            </a:r>
            <a:r>
              <a:rPr lang="en-US" sz="2400" dirty="0" err="1">
                <a:latin typeface="+mj-lt"/>
              </a:rPr>
              <a:t>trị</a:t>
            </a:r>
            <a:r>
              <a:rPr lang="en-US" sz="2400" dirty="0">
                <a:latin typeface="+mj-lt"/>
              </a:rPr>
              <a:t> </a:t>
            </a:r>
            <a:r>
              <a:rPr lang="en-US" sz="2400" dirty="0" err="1">
                <a:latin typeface="+mj-lt"/>
              </a:rPr>
              <a:t>phác</a:t>
            </a:r>
            <a:r>
              <a:rPr lang="en-US" sz="2400" dirty="0">
                <a:latin typeface="+mj-lt"/>
              </a:rPr>
              <a:t> </a:t>
            </a:r>
            <a:r>
              <a:rPr lang="en-US" sz="2400" dirty="0" err="1">
                <a:latin typeface="+mj-lt"/>
              </a:rPr>
              <a:t>đồ</a:t>
            </a:r>
            <a:r>
              <a:rPr lang="en-US" sz="2400" dirty="0">
                <a:latin typeface="+mj-lt"/>
              </a:rPr>
              <a:t> </a:t>
            </a:r>
            <a:r>
              <a:rPr lang="en-US" sz="2400" dirty="0" err="1">
                <a:latin typeface="+mj-lt"/>
              </a:rPr>
              <a:t>thuốc</a:t>
            </a:r>
            <a:r>
              <a:rPr lang="en-US" sz="2400" dirty="0">
                <a:latin typeface="+mj-lt"/>
              </a:rPr>
              <a:t> </a:t>
            </a:r>
            <a:r>
              <a:rPr lang="en-US" sz="2400" dirty="0" err="1">
                <a:latin typeface="+mj-lt"/>
              </a:rPr>
              <a:t>kháng</a:t>
            </a:r>
            <a:r>
              <a:rPr lang="en-US" sz="2400" dirty="0">
                <a:latin typeface="+mj-lt"/>
              </a:rPr>
              <a:t> vi </a:t>
            </a:r>
            <a:r>
              <a:rPr lang="en-US" sz="2400" dirty="0" err="1">
                <a:latin typeface="+mj-lt"/>
              </a:rPr>
              <a:t>rút</a:t>
            </a:r>
            <a:r>
              <a:rPr lang="en-US" sz="2400" dirty="0">
                <a:latin typeface="+mj-lt"/>
              </a:rPr>
              <a:t> NA: </a:t>
            </a:r>
          </a:p>
          <a:p>
            <a:pPr lvl="1"/>
            <a:r>
              <a:rPr lang="en-US" dirty="0">
                <a:latin typeface="+mj-lt"/>
              </a:rPr>
              <a:t>Theo </a:t>
            </a:r>
            <a:r>
              <a:rPr lang="en-US" dirty="0" err="1">
                <a:latin typeface="+mj-lt"/>
              </a:rPr>
              <a:t>dõi</a:t>
            </a:r>
            <a:r>
              <a:rPr lang="en-US" dirty="0">
                <a:latin typeface="+mj-lt"/>
              </a:rPr>
              <a:t> 3- 6 </a:t>
            </a:r>
            <a:r>
              <a:rPr lang="en-US" dirty="0" err="1">
                <a:latin typeface="+mj-lt"/>
              </a:rPr>
              <a:t>tháng</a:t>
            </a:r>
            <a:r>
              <a:rPr lang="en-US" dirty="0">
                <a:latin typeface="+mj-lt"/>
              </a:rPr>
              <a:t>/1 </a:t>
            </a:r>
            <a:r>
              <a:rPr lang="en-US" dirty="0" err="1">
                <a:latin typeface="+mj-lt"/>
              </a:rPr>
              <a:t>lần</a:t>
            </a:r>
            <a:r>
              <a:rPr lang="en-US" dirty="0">
                <a:latin typeface="+mj-lt"/>
              </a:rPr>
              <a:t>:</a:t>
            </a:r>
            <a:br>
              <a:rPr lang="en-US" dirty="0">
                <a:latin typeface="+mj-lt"/>
              </a:rPr>
            </a:br>
            <a:r>
              <a:rPr lang="en-US" dirty="0">
                <a:latin typeface="+mj-lt"/>
              </a:rPr>
              <a:t>ALT, </a:t>
            </a:r>
            <a:r>
              <a:rPr lang="en-US" dirty="0" err="1">
                <a:latin typeface="+mj-lt"/>
              </a:rPr>
              <a:t>HBeAg</a:t>
            </a:r>
            <a:r>
              <a:rPr lang="en-US" dirty="0">
                <a:latin typeface="+mj-lt"/>
              </a:rPr>
              <a:t>, anti-</a:t>
            </a:r>
            <a:r>
              <a:rPr lang="en-US" dirty="0" err="1">
                <a:latin typeface="+mj-lt"/>
              </a:rPr>
              <a:t>HBe</a:t>
            </a:r>
            <a:r>
              <a:rPr lang="en-US" dirty="0">
                <a:latin typeface="+mj-lt"/>
              </a:rPr>
              <a:t> (</a:t>
            </a:r>
            <a:r>
              <a:rPr lang="en-US" dirty="0" err="1">
                <a:latin typeface="+mj-lt"/>
              </a:rPr>
              <a:t>với</a:t>
            </a:r>
            <a:r>
              <a:rPr lang="en-US" dirty="0">
                <a:latin typeface="+mj-lt"/>
              </a:rPr>
              <a:t> BN </a:t>
            </a:r>
            <a:r>
              <a:rPr lang="en-US" dirty="0" err="1">
                <a:latin typeface="+mj-lt"/>
              </a:rPr>
              <a:t>có</a:t>
            </a:r>
            <a:r>
              <a:rPr lang="en-US" dirty="0">
                <a:latin typeface="+mj-lt"/>
              </a:rPr>
              <a:t> </a:t>
            </a:r>
            <a:r>
              <a:rPr lang="en-US" dirty="0" err="1">
                <a:latin typeface="+mj-lt"/>
              </a:rPr>
              <a:t>HBeAg</a:t>
            </a:r>
            <a:r>
              <a:rPr lang="en-US" dirty="0">
                <a:latin typeface="+mj-lt"/>
              </a:rPr>
              <a:t> (+) 3-6 </a:t>
            </a:r>
            <a:r>
              <a:rPr lang="en-US" dirty="0" err="1">
                <a:latin typeface="+mj-lt"/>
              </a:rPr>
              <a:t>tháng</a:t>
            </a:r>
            <a:r>
              <a:rPr lang="en-US" dirty="0">
                <a:latin typeface="+mj-lt"/>
              </a:rPr>
              <a:t>/</a:t>
            </a:r>
            <a:r>
              <a:rPr lang="en-US" dirty="0" err="1">
                <a:latin typeface="+mj-lt"/>
              </a:rPr>
              <a:t>lần</a:t>
            </a:r>
            <a:r>
              <a:rPr lang="en-US" dirty="0">
                <a:latin typeface="+mj-lt"/>
              </a:rPr>
              <a:t>,  </a:t>
            </a:r>
          </a:p>
          <a:p>
            <a:pPr marL="457200" lvl="1" indent="0">
              <a:buNone/>
            </a:pPr>
            <a:r>
              <a:rPr lang="en-US" dirty="0">
                <a:latin typeface="+mj-lt"/>
              </a:rPr>
              <a:t>    </a:t>
            </a:r>
            <a:r>
              <a:rPr lang="en-US" dirty="0" err="1">
                <a:latin typeface="+mj-lt"/>
              </a:rPr>
              <a:t>Creatinin</a:t>
            </a:r>
            <a:r>
              <a:rPr lang="en-US" dirty="0">
                <a:latin typeface="+mj-lt"/>
              </a:rPr>
              <a:t> </a:t>
            </a:r>
            <a:r>
              <a:rPr lang="en-AU" dirty="0" err="1">
                <a:latin typeface="+mj-lt"/>
              </a:rPr>
              <a:t>và</a:t>
            </a:r>
            <a:r>
              <a:rPr lang="en-AU" dirty="0">
                <a:latin typeface="+mj-lt"/>
              </a:rPr>
              <a:t> </a:t>
            </a:r>
            <a:r>
              <a:rPr lang="en-AU" dirty="0" err="1">
                <a:latin typeface="+mj-lt"/>
              </a:rPr>
              <a:t>điều</a:t>
            </a:r>
            <a:r>
              <a:rPr lang="en-AU" dirty="0">
                <a:latin typeface="+mj-lt"/>
              </a:rPr>
              <a:t> </a:t>
            </a:r>
            <a:r>
              <a:rPr lang="en-AU" dirty="0" err="1">
                <a:latin typeface="+mj-lt"/>
              </a:rPr>
              <a:t>chỉnh</a:t>
            </a:r>
            <a:r>
              <a:rPr lang="en-AU" dirty="0">
                <a:latin typeface="+mj-lt"/>
              </a:rPr>
              <a:t> </a:t>
            </a:r>
            <a:r>
              <a:rPr lang="en-AU" dirty="0" err="1">
                <a:latin typeface="+mj-lt"/>
              </a:rPr>
              <a:t>liều</a:t>
            </a:r>
            <a:r>
              <a:rPr lang="en-AU" dirty="0">
                <a:latin typeface="+mj-lt"/>
              </a:rPr>
              <a:t> </a:t>
            </a:r>
            <a:r>
              <a:rPr lang="en-AU" dirty="0" err="1">
                <a:latin typeface="+mj-lt"/>
              </a:rPr>
              <a:t>khi</a:t>
            </a:r>
            <a:r>
              <a:rPr lang="en-AU" dirty="0">
                <a:latin typeface="+mj-lt"/>
              </a:rPr>
              <a:t> </a:t>
            </a:r>
            <a:r>
              <a:rPr lang="en-AU" dirty="0" err="1">
                <a:latin typeface="+mj-lt"/>
              </a:rPr>
              <a:t>điều</a:t>
            </a:r>
            <a:r>
              <a:rPr lang="en-AU" dirty="0">
                <a:latin typeface="+mj-lt"/>
              </a:rPr>
              <a:t> </a:t>
            </a:r>
            <a:r>
              <a:rPr lang="en-AU" dirty="0" err="1">
                <a:latin typeface="+mj-lt"/>
              </a:rPr>
              <a:t>trị</a:t>
            </a:r>
            <a:r>
              <a:rPr lang="en-AU" dirty="0">
                <a:latin typeface="+mj-lt"/>
              </a:rPr>
              <a:t> TDF, </a:t>
            </a:r>
            <a:r>
              <a:rPr lang="en-AU" dirty="0" err="1">
                <a:latin typeface="+mj-lt"/>
              </a:rPr>
              <a:t>entercavir</a:t>
            </a:r>
            <a:r>
              <a:rPr lang="en-AU" dirty="0">
                <a:latin typeface="+mj-lt"/>
              </a:rPr>
              <a:t> </a:t>
            </a:r>
            <a:r>
              <a:rPr lang="en-AU" dirty="0" err="1">
                <a:latin typeface="+mj-lt"/>
              </a:rPr>
              <a:t>khi</a:t>
            </a:r>
            <a:r>
              <a:rPr lang="en-AU" dirty="0">
                <a:latin typeface="+mj-lt"/>
              </a:rPr>
              <a:t> </a:t>
            </a:r>
            <a:r>
              <a:rPr lang="en-AU" dirty="0" err="1">
                <a:latin typeface="+mj-lt"/>
              </a:rPr>
              <a:t>cần</a:t>
            </a:r>
            <a:endParaRPr lang="en-US" dirty="0">
              <a:latin typeface="+mj-lt"/>
            </a:endParaRPr>
          </a:p>
          <a:p>
            <a:pPr lvl="1"/>
            <a:r>
              <a:rPr lang="en-US" dirty="0" err="1">
                <a:latin typeface="+mj-lt"/>
              </a:rPr>
              <a:t>Định</a:t>
            </a:r>
            <a:r>
              <a:rPr lang="en-US" dirty="0">
                <a:latin typeface="+mj-lt"/>
              </a:rPr>
              <a:t> </a:t>
            </a:r>
            <a:r>
              <a:rPr lang="en-US" dirty="0" err="1">
                <a:latin typeface="+mj-lt"/>
              </a:rPr>
              <a:t>lượng</a:t>
            </a:r>
            <a:r>
              <a:rPr lang="en-US" dirty="0">
                <a:latin typeface="+mj-lt"/>
              </a:rPr>
              <a:t> HBV DNA 6- 12 </a:t>
            </a:r>
            <a:r>
              <a:rPr lang="en-US" dirty="0" err="1">
                <a:latin typeface="+mj-lt"/>
              </a:rPr>
              <a:t>tháng</a:t>
            </a:r>
            <a:r>
              <a:rPr lang="en-US" dirty="0">
                <a:latin typeface="+mj-lt"/>
              </a:rPr>
              <a:t>/</a:t>
            </a:r>
            <a:r>
              <a:rPr lang="en-US" dirty="0" err="1">
                <a:latin typeface="+mj-lt"/>
              </a:rPr>
              <a:t>lần</a:t>
            </a:r>
            <a:r>
              <a:rPr lang="en-US" dirty="0">
                <a:latin typeface="+mj-lt"/>
              </a:rPr>
              <a:t>. </a:t>
            </a:r>
            <a:endParaRPr lang="en-AU" dirty="0">
              <a:latin typeface="+mj-lt"/>
            </a:endParaRPr>
          </a:p>
          <a:p>
            <a:r>
              <a:rPr lang="en-US" sz="2400" dirty="0" err="1">
                <a:latin typeface="+mj-lt"/>
              </a:rPr>
              <a:t>Sàng</a:t>
            </a:r>
            <a:r>
              <a:rPr lang="en-US" sz="2400" dirty="0">
                <a:latin typeface="+mj-lt"/>
              </a:rPr>
              <a:t> </a:t>
            </a:r>
            <a:r>
              <a:rPr lang="en-US" sz="2400" dirty="0" err="1">
                <a:latin typeface="+mj-lt"/>
              </a:rPr>
              <a:t>lọc</a:t>
            </a:r>
            <a:r>
              <a:rPr lang="en-US" sz="2400" dirty="0">
                <a:latin typeface="+mj-lt"/>
              </a:rPr>
              <a:t> </a:t>
            </a:r>
            <a:r>
              <a:rPr lang="en-US" sz="2400" dirty="0" err="1">
                <a:latin typeface="+mj-lt"/>
              </a:rPr>
              <a:t>ung</a:t>
            </a:r>
            <a:r>
              <a:rPr lang="en-US" sz="2400" dirty="0">
                <a:latin typeface="+mj-lt"/>
              </a:rPr>
              <a:t> </a:t>
            </a:r>
            <a:r>
              <a:rPr lang="en-US" sz="2400" dirty="0" err="1">
                <a:latin typeface="+mj-lt"/>
              </a:rPr>
              <a:t>thư</a:t>
            </a:r>
            <a:r>
              <a:rPr lang="en-US" sz="2400" dirty="0">
                <a:latin typeface="+mj-lt"/>
              </a:rPr>
              <a:t> </a:t>
            </a:r>
            <a:r>
              <a:rPr lang="en-US" sz="2400" dirty="0" err="1">
                <a:latin typeface="+mj-lt"/>
              </a:rPr>
              <a:t>gan</a:t>
            </a:r>
            <a:r>
              <a:rPr lang="en-US" sz="2400" dirty="0">
                <a:latin typeface="+mj-lt"/>
              </a:rPr>
              <a:t> (alpha FP, </a:t>
            </a:r>
            <a:r>
              <a:rPr lang="en-US" sz="2400" dirty="0" err="1">
                <a:latin typeface="+mj-lt"/>
              </a:rPr>
              <a:t>siêu</a:t>
            </a:r>
            <a:r>
              <a:rPr lang="en-US" sz="2400" dirty="0">
                <a:latin typeface="+mj-lt"/>
              </a:rPr>
              <a:t> </a:t>
            </a:r>
            <a:r>
              <a:rPr lang="en-US" sz="2400" dirty="0" err="1">
                <a:latin typeface="+mj-lt"/>
              </a:rPr>
              <a:t>âm</a:t>
            </a:r>
            <a:r>
              <a:rPr lang="en-US" sz="2400" dirty="0">
                <a:latin typeface="+mj-lt"/>
              </a:rPr>
              <a:t>) </a:t>
            </a:r>
            <a:r>
              <a:rPr lang="en-US" sz="2400" dirty="0" err="1">
                <a:latin typeface="+mj-lt"/>
              </a:rPr>
              <a:t>định</a:t>
            </a:r>
            <a:r>
              <a:rPr lang="en-US" sz="2400" dirty="0">
                <a:latin typeface="+mj-lt"/>
              </a:rPr>
              <a:t> </a:t>
            </a:r>
            <a:r>
              <a:rPr lang="en-US" sz="2400" dirty="0" err="1">
                <a:latin typeface="+mj-lt"/>
              </a:rPr>
              <a:t>kỳ</a:t>
            </a:r>
            <a:r>
              <a:rPr lang="en-US" sz="2400" dirty="0">
                <a:latin typeface="+mj-lt"/>
              </a:rPr>
              <a:t> 6- 12 </a:t>
            </a:r>
            <a:r>
              <a:rPr lang="en-US" sz="2400" dirty="0" err="1">
                <a:latin typeface="+mj-lt"/>
              </a:rPr>
              <a:t>tháng</a:t>
            </a:r>
            <a:r>
              <a:rPr lang="en-US" sz="2400" dirty="0">
                <a:latin typeface="+mj-lt"/>
              </a:rPr>
              <a:t>/</a:t>
            </a:r>
            <a:r>
              <a:rPr lang="en-US" sz="2400" dirty="0" err="1">
                <a:latin typeface="+mj-lt"/>
              </a:rPr>
              <a:t>lần</a:t>
            </a:r>
          </a:p>
          <a:p>
            <a:pPr algn="just">
              <a:lnSpc>
                <a:spcPct val="125000"/>
              </a:lnSpc>
              <a:spcBef>
                <a:spcPct val="30000"/>
              </a:spcBef>
            </a:pPr>
            <a:r>
              <a:rPr lang="en-US" altLang="pt-BR" sz="2400" dirty="0">
                <a:latin typeface="+mj-lt"/>
                <a:cs typeface="Times New Roman" panose="02020603050405020304" pitchFamily="18" charset="0"/>
                <a:sym typeface="+mn-ea"/>
              </a:rPr>
              <a:t>Theo dõi tác dụng phụ của thuốc: VD TDF: mức lọc cầu thận</a:t>
            </a:r>
          </a:p>
          <a:p>
            <a:pPr algn="just">
              <a:lnSpc>
                <a:spcPct val="125000"/>
              </a:lnSpc>
              <a:spcBef>
                <a:spcPct val="30000"/>
              </a:spcBef>
            </a:pPr>
            <a:r>
              <a:rPr lang="pt-BR" sz="2400" dirty="0">
                <a:latin typeface="+mj-lt"/>
                <a:cs typeface="Times New Roman" panose="02020603050405020304" pitchFamily="18" charset="0"/>
                <a:sym typeface="+mn-ea"/>
              </a:rPr>
              <a:t>Đánh giá tuân thủ điều trị và hỗ trợ tuân thủ điều trị:</a:t>
            </a:r>
            <a:endParaRPr lang="pt-BR" sz="2400" dirty="0">
              <a:latin typeface="+mj-lt"/>
              <a:cs typeface="Times New Roman" panose="02020603050405020304" pitchFamily="18" charset="0"/>
            </a:endParaRPr>
          </a:p>
          <a:p>
            <a:pPr lvl="1"/>
            <a:r>
              <a:rPr lang="en-AU" dirty="0" err="1">
                <a:latin typeface="+mj-lt"/>
                <a:cs typeface="Times New Roman" panose="02020603050405020304" pitchFamily="18" charset="0"/>
                <a:sym typeface="+mn-ea"/>
              </a:rPr>
              <a:t>Tư</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vấn</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về</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tuân</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thủ</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trước</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và</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trong</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quá</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trình</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điều</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trị</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viêm</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gan</a:t>
            </a:r>
            <a:r>
              <a:rPr lang="en-AU" dirty="0">
                <a:latin typeface="+mj-lt"/>
                <a:cs typeface="Times New Roman" panose="02020603050405020304" pitchFamily="18" charset="0"/>
                <a:sym typeface="+mn-ea"/>
              </a:rPr>
              <a:t> </a:t>
            </a:r>
            <a:endParaRPr lang="en-AU" dirty="0">
              <a:latin typeface="+mj-lt"/>
              <a:cs typeface="Times New Roman" panose="02020603050405020304" pitchFamily="18" charset="0"/>
            </a:endParaRPr>
          </a:p>
          <a:p>
            <a:pPr lvl="1" algn="just">
              <a:lnSpc>
                <a:spcPct val="125000"/>
              </a:lnSpc>
              <a:spcBef>
                <a:spcPct val="30000"/>
              </a:spcBef>
            </a:pPr>
            <a:r>
              <a:rPr lang="en-AU" dirty="0" err="1">
                <a:latin typeface="+mj-lt"/>
                <a:cs typeface="Times New Roman" panose="02020603050405020304" pitchFamily="18" charset="0"/>
                <a:sym typeface="+mn-ea"/>
              </a:rPr>
              <a:t>Các</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trường</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hợp</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chưa</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có</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chỉ</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định</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điều</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trị</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tư</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vấn</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tuân</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thủ</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tái</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khám</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và</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xét</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nghiệm</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đúng</a:t>
            </a:r>
            <a:r>
              <a:rPr lang="en-AU" dirty="0">
                <a:latin typeface="+mj-lt"/>
                <a:cs typeface="Times New Roman" panose="02020603050405020304" pitchFamily="18" charset="0"/>
                <a:sym typeface="+mn-ea"/>
              </a:rPr>
              <a:t> </a:t>
            </a:r>
            <a:r>
              <a:rPr lang="en-AU" dirty="0" err="1">
                <a:latin typeface="+mj-lt"/>
                <a:cs typeface="Times New Roman" panose="02020603050405020304" pitchFamily="18" charset="0"/>
                <a:sym typeface="+mn-ea"/>
              </a:rPr>
              <a:t>hẹn</a:t>
            </a:r>
            <a:endParaRPr lang="en-AU" dirty="0">
              <a:latin typeface="+mj-lt"/>
              <a:cs typeface="Times New Roman" panose="02020603050405020304" pitchFamily="18" charset="0"/>
            </a:endParaRPr>
          </a:p>
          <a:p>
            <a:endParaRPr lang="en-AU" sz="2200" dirty="0"/>
          </a:p>
          <a:p>
            <a:endParaRPr lang="en-AU" sz="26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7568" y="1412777"/>
            <a:ext cx="7772400" cy="1470025"/>
          </a:xfrm>
        </p:spPr>
        <p:txBody>
          <a:bodyPr>
            <a:normAutofit/>
          </a:bodyPr>
          <a:lstStyle/>
          <a:p>
            <a:r>
              <a:rPr lang="en-AU" sz="4800" b="1" dirty="0" err="1">
                <a:solidFill>
                  <a:srgbClr val="FF0000"/>
                </a:solidFill>
              </a:rPr>
              <a:t>Lây</a:t>
            </a:r>
            <a:r>
              <a:rPr lang="en-AU" sz="4800" b="1" dirty="0">
                <a:solidFill>
                  <a:srgbClr val="FF0000"/>
                </a:solidFill>
              </a:rPr>
              <a:t> </a:t>
            </a:r>
            <a:r>
              <a:rPr lang="en-AU" sz="4800" b="1" dirty="0" err="1">
                <a:solidFill>
                  <a:srgbClr val="FF0000"/>
                </a:solidFill>
              </a:rPr>
              <a:t>truyền</a:t>
            </a:r>
            <a:r>
              <a:rPr lang="en-AU" sz="4800" b="1" dirty="0">
                <a:solidFill>
                  <a:srgbClr val="FF0000"/>
                </a:solidFill>
              </a:rPr>
              <a:t> </a:t>
            </a:r>
            <a:r>
              <a:rPr lang="en-AU" sz="4800" b="1" dirty="0" err="1">
                <a:solidFill>
                  <a:srgbClr val="FF0000"/>
                </a:solidFill>
              </a:rPr>
              <a:t>viêm</a:t>
            </a:r>
            <a:r>
              <a:rPr lang="en-AU" sz="4800" b="1" dirty="0">
                <a:solidFill>
                  <a:srgbClr val="FF0000"/>
                </a:solidFill>
              </a:rPr>
              <a:t> </a:t>
            </a:r>
            <a:r>
              <a:rPr lang="en-AU" sz="4800" b="1" dirty="0" err="1">
                <a:solidFill>
                  <a:srgbClr val="FF0000"/>
                </a:solidFill>
              </a:rPr>
              <a:t>gan</a:t>
            </a:r>
            <a:r>
              <a:rPr lang="en-AU" sz="4800" b="1" dirty="0">
                <a:solidFill>
                  <a:srgbClr val="FF0000"/>
                </a:solidFill>
              </a:rPr>
              <a:t> B </a:t>
            </a:r>
            <a:r>
              <a:rPr lang="en-AU" sz="4800" b="1" dirty="0" err="1">
                <a:solidFill>
                  <a:srgbClr val="FF0000"/>
                </a:solidFill>
              </a:rPr>
              <a:t>từ</a:t>
            </a:r>
            <a:r>
              <a:rPr lang="en-AU" sz="4800" b="1" dirty="0">
                <a:solidFill>
                  <a:srgbClr val="FF0000"/>
                </a:solidFill>
              </a:rPr>
              <a:t> </a:t>
            </a:r>
            <a:r>
              <a:rPr lang="en-AU" sz="4800" b="1" dirty="0" err="1">
                <a:solidFill>
                  <a:srgbClr val="FF0000"/>
                </a:solidFill>
              </a:rPr>
              <a:t>mẹ</a:t>
            </a:r>
            <a:r>
              <a:rPr lang="en-AU" sz="4800" b="1" dirty="0">
                <a:solidFill>
                  <a:srgbClr val="FF0000"/>
                </a:solidFill>
              </a:rPr>
              <a:t> sang con </a:t>
            </a:r>
          </a:p>
        </p:txBody>
      </p:sp>
      <p:sp>
        <p:nvSpPr>
          <p:cNvPr id="3" name="Subtitle 2"/>
          <p:cNvSpPr>
            <a:spLocks noGrp="1"/>
          </p:cNvSpPr>
          <p:nvPr>
            <p:ph type="subTitle" idx="1"/>
          </p:nvPr>
        </p:nvSpPr>
        <p:spPr/>
        <p:txBody>
          <a:bodyPr/>
          <a:lstStyle/>
          <a:p>
            <a:endParaRPr lang="en-AU"/>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8F801-25D0-62D0-63A0-740AA63D28CB}"/>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ĐƯỜNG LÂY TRUYỀN</a:t>
            </a:r>
          </a:p>
        </p:txBody>
      </p:sp>
      <p:sp>
        <p:nvSpPr>
          <p:cNvPr id="3" name="Content Placeholder 2">
            <a:extLst>
              <a:ext uri="{FF2B5EF4-FFF2-40B4-BE49-F238E27FC236}">
                <a16:creationId xmlns:a16="http://schemas.microsoft.com/office/drawing/2014/main" id="{AA3B257C-6347-29F0-4969-763250ECDDD3}"/>
              </a:ext>
            </a:extLst>
          </p:cNvPr>
          <p:cNvSpPr>
            <a:spLocks noGrp="1"/>
          </p:cNvSpPr>
          <p:nvPr>
            <p:ph idx="1"/>
          </p:nvPr>
        </p:nvSpPr>
        <p:spPr/>
        <p:txBody>
          <a:bodyPr>
            <a:normAutofit/>
          </a:bodyPr>
          <a:lstStyle/>
          <a:p>
            <a:r>
              <a:rPr lang="vi-VN" sz="3200" dirty="0">
                <a:latin typeface="+mj-lt"/>
              </a:rPr>
              <a:t>Vai trò của lây truyền mẹ con</a:t>
            </a:r>
            <a:endParaRPr lang="en-US" sz="3200" dirty="0">
              <a:latin typeface="+mj-lt"/>
            </a:endParaRPr>
          </a:p>
          <a:p>
            <a:pPr marL="0" indent="0">
              <a:buNone/>
            </a:pPr>
            <a:r>
              <a:rPr lang="vi-VN" sz="3200" dirty="0">
                <a:latin typeface="+mj-lt"/>
              </a:rPr>
              <a:t>Con đường chính gây nhiễm HBV mạn tính</a:t>
            </a:r>
            <a:endParaRPr lang="en-US" sz="3200" dirty="0">
              <a:latin typeface="+mj-lt"/>
            </a:endParaRPr>
          </a:p>
          <a:p>
            <a:pPr marL="0" indent="0">
              <a:buNone/>
            </a:pPr>
            <a:r>
              <a:rPr lang="vi-VN" sz="3200" dirty="0">
                <a:latin typeface="+mj-lt"/>
              </a:rPr>
              <a:t>90% trẻ nhiễm chu sinh → viêm gan mạn</a:t>
            </a:r>
            <a:endParaRPr lang="en-US" sz="3200" dirty="0">
              <a:latin typeface="+mj-lt"/>
            </a:endParaRPr>
          </a:p>
          <a:p>
            <a:pPr marL="0" indent="0">
              <a:buNone/>
            </a:pPr>
            <a:r>
              <a:rPr lang="en-US" sz="3200" dirty="0">
                <a:latin typeface="+mj-lt"/>
              </a:rPr>
              <a:t>=&gt; </a:t>
            </a:r>
            <a:r>
              <a:rPr lang="vi-VN" sz="3200" dirty="0">
                <a:latin typeface="+mj-lt"/>
              </a:rPr>
              <a:t>Góp phần chính vào xơ gan và ung thư gan sau này</a:t>
            </a:r>
            <a:endParaRPr lang="en-US" sz="3200" dirty="0">
              <a:latin typeface="+mj-lt"/>
            </a:endParaRPr>
          </a:p>
        </p:txBody>
      </p:sp>
    </p:spTree>
    <p:extLst>
      <p:ext uri="{BB962C8B-B14F-4D97-AF65-F5344CB8AC3E}">
        <p14:creationId xmlns:p14="http://schemas.microsoft.com/office/powerpoint/2010/main" val="41948837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8F801-25D0-62D0-63A0-740AA63D28CB}"/>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VGB </a:t>
            </a:r>
            <a:r>
              <a:rPr lang="en-US" b="1" dirty="0" err="1">
                <a:solidFill>
                  <a:srgbClr val="FF0000"/>
                </a:solidFill>
                <a:latin typeface="Times New Roman" panose="02020603050405020304" pitchFamily="18" charset="0"/>
                <a:cs typeface="Times New Roman" panose="02020603050405020304" pitchFamily="18" charset="0"/>
              </a:rPr>
              <a:t>lây</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truyền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mẹ</a:t>
            </a:r>
            <a:r>
              <a:rPr lang="en-US" b="1" dirty="0">
                <a:solidFill>
                  <a:srgbClr val="FF0000"/>
                </a:solidFill>
                <a:latin typeface="Times New Roman" panose="02020603050405020304" pitchFamily="18" charset="0"/>
                <a:cs typeface="Times New Roman" panose="02020603050405020304" pitchFamily="18" charset="0"/>
              </a:rPr>
              <a:t> con</a:t>
            </a:r>
          </a:p>
        </p:txBody>
      </p:sp>
      <p:sp>
        <p:nvSpPr>
          <p:cNvPr id="3" name="Content Placeholder 2">
            <a:extLst>
              <a:ext uri="{FF2B5EF4-FFF2-40B4-BE49-F238E27FC236}">
                <a16:creationId xmlns:a16="http://schemas.microsoft.com/office/drawing/2014/main" id="{AA3B257C-6347-29F0-4969-763250ECDDD3}"/>
              </a:ext>
            </a:extLst>
          </p:cNvPr>
          <p:cNvSpPr>
            <a:spLocks noGrp="1"/>
          </p:cNvSpPr>
          <p:nvPr>
            <p:ph idx="1"/>
          </p:nvPr>
        </p:nvSpPr>
        <p:spPr>
          <a:xfrm>
            <a:off x="838200" y="1385455"/>
            <a:ext cx="10515600" cy="4791508"/>
          </a:xfrm>
        </p:spPr>
        <p:txBody>
          <a:bodyPr>
            <a:normAutofit/>
          </a:bodyPr>
          <a:lstStyle/>
          <a:p>
            <a:r>
              <a:rPr lang="vi-VN" sz="3200" b="1" dirty="0">
                <a:solidFill>
                  <a:srgbClr val="FF0000"/>
                </a:solidFill>
                <a:latin typeface="+mj-lt"/>
              </a:rPr>
              <a:t>Tình hình tại Việt Nam</a:t>
            </a:r>
            <a:endParaRPr lang="en-US" sz="3200" b="1" dirty="0">
              <a:solidFill>
                <a:srgbClr val="FF0000"/>
              </a:solidFill>
              <a:latin typeface="+mj-lt"/>
            </a:endParaRPr>
          </a:p>
          <a:p>
            <a:pPr marL="0" indent="0">
              <a:buNone/>
            </a:pPr>
            <a:r>
              <a:rPr lang="vi-VN" sz="3200" dirty="0">
                <a:latin typeface="+mj-lt"/>
              </a:rPr>
              <a:t>Tỷ lệ HBsAg ở thai phụ: ~9–11%</a:t>
            </a:r>
            <a:endParaRPr lang="en-US" sz="3200" dirty="0">
              <a:latin typeface="+mj-lt"/>
            </a:endParaRPr>
          </a:p>
          <a:p>
            <a:pPr marL="0" indent="0">
              <a:buNone/>
            </a:pPr>
            <a:r>
              <a:rPr lang="vi-VN" sz="3200" dirty="0">
                <a:latin typeface="+mj-lt"/>
              </a:rPr>
              <a:t>Việt Nam thuộc vùng lưu hành cao</a:t>
            </a:r>
            <a:endParaRPr lang="en-US" sz="3200" dirty="0">
              <a:latin typeface="+mj-lt"/>
            </a:endParaRPr>
          </a:p>
          <a:p>
            <a:pPr marL="0" indent="0">
              <a:buNone/>
            </a:pPr>
            <a:r>
              <a:rPr lang="vi-VN" sz="3200" dirty="0">
                <a:latin typeface="+mj-lt"/>
              </a:rPr>
              <a:t>Lây truyền mẹ con vẫn là nguồn nhiễm chính</a:t>
            </a:r>
            <a:endParaRPr lang="en-US" sz="3200" dirty="0">
              <a:latin typeface="+mj-lt"/>
            </a:endParaRPr>
          </a:p>
          <a:p>
            <a:r>
              <a:rPr lang="vi-VN" sz="3200" b="1" dirty="0">
                <a:solidFill>
                  <a:srgbClr val="FF0000"/>
                </a:solidFill>
                <a:latin typeface="+mj-lt"/>
              </a:rPr>
              <a:t>Nguy cơ lây truyền nếu không dự phòng</a:t>
            </a:r>
          </a:p>
          <a:p>
            <a:pPr marL="0" indent="0">
              <a:buNone/>
            </a:pPr>
            <a:r>
              <a:rPr lang="vi-VN" sz="3200" dirty="0">
                <a:latin typeface="+mj-lt"/>
              </a:rPr>
              <a:t>HBeAg (+): 70–90%</a:t>
            </a:r>
          </a:p>
          <a:p>
            <a:pPr marL="0" indent="0">
              <a:buNone/>
            </a:pPr>
            <a:r>
              <a:rPr lang="vi-VN" sz="3200" dirty="0">
                <a:latin typeface="+mj-lt"/>
              </a:rPr>
              <a:t>HBeAg (-): 10–40%</a:t>
            </a:r>
          </a:p>
          <a:p>
            <a:pPr marL="0" indent="0">
              <a:buNone/>
            </a:pPr>
            <a:r>
              <a:rPr lang="en-US" sz="3200" dirty="0">
                <a:latin typeface="+mj-lt"/>
              </a:rPr>
              <a:t>👉 </a:t>
            </a:r>
            <a:r>
              <a:rPr lang="vi-VN" sz="3200" dirty="0">
                <a:latin typeface="+mj-lt"/>
              </a:rPr>
              <a:t>Phụ thuộc chủ yếu vào tải lượng virus</a:t>
            </a:r>
          </a:p>
          <a:p>
            <a:pPr marL="0" indent="0">
              <a:buNone/>
            </a:pPr>
            <a:endParaRPr lang="en-US" dirty="0"/>
          </a:p>
        </p:txBody>
      </p:sp>
    </p:spTree>
    <p:extLst>
      <p:ext uri="{BB962C8B-B14F-4D97-AF65-F5344CB8AC3E}">
        <p14:creationId xmlns:p14="http://schemas.microsoft.com/office/powerpoint/2010/main" val="41794024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A4B14-47D0-F062-4DC1-4E8C4B766A26}"/>
              </a:ext>
            </a:extLst>
          </p:cNvPr>
          <p:cNvSpPr>
            <a:spLocks noGrp="1"/>
          </p:cNvSpPr>
          <p:nvPr>
            <p:ph type="title"/>
          </p:nvPr>
        </p:nvSpPr>
        <p:spPr/>
        <p:txBody>
          <a:bodyPr/>
          <a:lstStyle/>
          <a:p>
            <a:r>
              <a:rPr lang="en-US" b="1" dirty="0">
                <a:solidFill>
                  <a:srgbClr val="FF0000"/>
                </a:solidFill>
                <a:latin typeface="Times New Roman" panose="02020603050405020304" pitchFamily="18" charset="0"/>
                <a:cs typeface="Times New Roman" panose="02020603050405020304" pitchFamily="18" charset="0"/>
              </a:rPr>
              <a:t>THỜI ĐIỂM CƠ CHẾ LÂY TRUYỀN</a:t>
            </a:r>
          </a:p>
        </p:txBody>
      </p:sp>
      <p:sp>
        <p:nvSpPr>
          <p:cNvPr id="3" name="Content Placeholder 2">
            <a:extLst>
              <a:ext uri="{FF2B5EF4-FFF2-40B4-BE49-F238E27FC236}">
                <a16:creationId xmlns:a16="http://schemas.microsoft.com/office/drawing/2014/main" id="{AE844D84-8E11-D835-54A9-5178B2A226EE}"/>
              </a:ext>
            </a:extLst>
          </p:cNvPr>
          <p:cNvSpPr>
            <a:spLocks noGrp="1"/>
          </p:cNvSpPr>
          <p:nvPr>
            <p:ph idx="1"/>
          </p:nvPr>
        </p:nvSpPr>
        <p:spPr>
          <a:xfrm>
            <a:off x="838200" y="1440873"/>
            <a:ext cx="10515600" cy="4736090"/>
          </a:xfrm>
        </p:spPr>
        <p:txBody>
          <a:bodyPr/>
          <a:lstStyle/>
          <a:p>
            <a:r>
              <a:rPr lang="en-US" sz="3200" b="1" dirty="0" err="1">
                <a:latin typeface="Times New Roman" panose="02020603050405020304" pitchFamily="18" charset="0"/>
                <a:cs typeface="Times New Roman" panose="02020603050405020304" pitchFamily="18" charset="0"/>
              </a:rPr>
              <a:t>Các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thời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điểm</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lây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truyền</a:t>
            </a:r>
            <a:endParaRPr lang="en-US" sz="3200" b="1" dirty="0">
              <a:latin typeface="Times New Roman" panose="02020603050405020304" pitchFamily="18" charset="0"/>
              <a:cs typeface="Times New Roman" panose="02020603050405020304" pitchFamily="18" charset="0"/>
            </a:endParaRPr>
          </a:p>
          <a:p>
            <a:pPr>
              <a:buFont typeface="+mj-lt"/>
              <a:buAutoNum type="arabicPeriod"/>
            </a:pP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cung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hiếm</a:t>
            </a:r>
            <a:r>
              <a:rPr lang="en-US" sz="3200" dirty="0">
                <a:latin typeface="Times New Roman" panose="02020603050405020304" pitchFamily="18" charset="0"/>
                <a:cs typeface="Times New Roman" panose="02020603050405020304" pitchFamily="18" charset="0"/>
              </a:rPr>
              <a:t>)</a:t>
            </a:r>
          </a:p>
          <a:p>
            <a:pPr>
              <a:buFont typeface="+mj-lt"/>
              <a:buAutoNum type="arabicPeriod"/>
            </a:pP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chuyển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dạ</a:t>
            </a:r>
            <a:r>
              <a:rPr lang="en-US" sz="3200"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sinh</a:t>
            </a:r>
            <a:r>
              <a:rPr lang="en-US" sz="3200"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chủ</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yếu</a:t>
            </a:r>
            <a:r>
              <a:rPr lang="en-US" sz="3200" dirty="0">
                <a:latin typeface="Times New Roman" panose="02020603050405020304" pitchFamily="18" charset="0"/>
                <a:cs typeface="Times New Roman" panose="02020603050405020304" pitchFamily="18" charset="0"/>
              </a:rPr>
              <a:t>)</a:t>
            </a:r>
          </a:p>
          <a:p>
            <a:pPr>
              <a:buFont typeface="+mj-lt"/>
              <a:buAutoNum type="arabicPeriod"/>
            </a:pPr>
            <a:r>
              <a:rPr lang="en-US" sz="3200" dirty="0">
                <a:latin typeface="Times New Roman" panose="02020603050405020304" pitchFamily="18" charset="0"/>
                <a:cs typeface="Times New Roman" panose="02020603050405020304" pitchFamily="18" charset="0"/>
              </a:rPr>
              <a:t>Sau </a:t>
            </a:r>
            <a:r>
              <a:rPr lang="en-US" sz="3200" dirty="0" err="1">
                <a:latin typeface="Times New Roman" panose="02020603050405020304" pitchFamily="18" charset="0"/>
                <a:cs typeface="Times New Roman" panose="02020603050405020304" pitchFamily="18" charset="0"/>
              </a:rPr>
              <a:t>sinh</a:t>
            </a:r>
            <a:endParaRPr lang="en-US" sz="3200" dirty="0">
              <a:latin typeface="Times New Roman" panose="02020603050405020304" pitchFamily="18" charset="0"/>
              <a:cs typeface="Times New Roman" panose="02020603050405020304" pitchFamily="18" charset="0"/>
            </a:endParaRPr>
          </a:p>
          <a:p>
            <a:r>
              <a:rPr lang="vi-VN" sz="3200" b="1" dirty="0">
                <a:latin typeface="Times New Roman" panose="02020603050405020304" pitchFamily="18" charset="0"/>
                <a:cs typeface="Times New Roman" panose="02020603050405020304" pitchFamily="18" charset="0"/>
              </a:rPr>
              <a:t>Cơ chế lây truyền</a:t>
            </a:r>
          </a:p>
          <a:p>
            <a:pPr marL="514350" indent="-514350">
              <a:buFont typeface="+mj-lt"/>
              <a:buAutoNum type="arabicPeriod"/>
            </a:pPr>
            <a:r>
              <a:rPr lang="vi-VN" sz="3200" dirty="0">
                <a:latin typeface="Times New Roman" panose="02020603050405020304" pitchFamily="18" charset="0"/>
                <a:cs typeface="Times New Roman" panose="02020603050405020304" pitchFamily="18" charset="0"/>
              </a:rPr>
              <a:t>Tiếp xúc máu – dịch mẹ</a:t>
            </a:r>
          </a:p>
          <a:p>
            <a:pPr marL="514350" indent="-514350">
              <a:buFont typeface="+mj-lt"/>
              <a:buAutoNum type="arabicPeriod"/>
            </a:pPr>
            <a:r>
              <a:rPr lang="vi-VN" sz="3200" dirty="0">
                <a:latin typeface="Times New Roman" panose="02020603050405020304" pitchFamily="18" charset="0"/>
                <a:cs typeface="Times New Roman" panose="02020603050405020304" pitchFamily="18" charset="0"/>
              </a:rPr>
              <a:t>Vi tổn thương da niêm mạc</a:t>
            </a:r>
          </a:p>
          <a:p>
            <a:pPr marL="514350" indent="-514350">
              <a:buFont typeface="+mj-lt"/>
              <a:buAutoNum type="arabicPeriod"/>
            </a:pPr>
            <a:r>
              <a:rPr lang="vi-VN" sz="3200" dirty="0">
                <a:latin typeface="Times New Roman" panose="02020603050405020304" pitchFamily="18" charset="0"/>
                <a:cs typeface="Times New Roman" panose="02020603050405020304" pitchFamily="18" charset="0"/>
              </a:rPr>
              <a:t>Virus xâm nhập sớm sau sinh</a:t>
            </a:r>
          </a:p>
          <a:p>
            <a:endParaRPr lang="en-US" dirty="0"/>
          </a:p>
        </p:txBody>
      </p:sp>
    </p:spTree>
    <p:extLst>
      <p:ext uri="{BB962C8B-B14F-4D97-AF65-F5344CB8AC3E}">
        <p14:creationId xmlns:p14="http://schemas.microsoft.com/office/powerpoint/2010/main" val="8476267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9805" y="274955"/>
            <a:ext cx="8022590" cy="1143000"/>
          </a:xfrm>
        </p:spPr>
        <p:txBody>
          <a:bodyPr>
            <a:noAutofit/>
          </a:bodyPr>
          <a:lstStyle/>
          <a:p>
            <a:r>
              <a:rPr lang="en-AU" sz="2800" b="1" dirty="0" err="1"/>
              <a:t>Các</a:t>
            </a:r>
            <a:r>
              <a:rPr lang="en-AU" sz="2800" b="1" dirty="0"/>
              <a:t> </a:t>
            </a:r>
            <a:r>
              <a:rPr lang="en-AU" sz="2800" b="1" dirty="0" err="1"/>
              <a:t>yếu</a:t>
            </a:r>
            <a:r>
              <a:rPr lang="en-AU" sz="2800" b="1" dirty="0"/>
              <a:t> </a:t>
            </a:r>
            <a:r>
              <a:rPr lang="en-AU" sz="2800" b="1" dirty="0" err="1"/>
              <a:t>tố</a:t>
            </a:r>
            <a:r>
              <a:rPr lang="en-AU" sz="2800" b="1" dirty="0"/>
              <a:t> </a:t>
            </a:r>
            <a:r>
              <a:rPr lang="en-AU" sz="2800" b="1" dirty="0" err="1"/>
              <a:t>nguy</a:t>
            </a:r>
            <a:r>
              <a:rPr lang="en-AU" sz="2800" b="1" dirty="0"/>
              <a:t> </a:t>
            </a:r>
            <a:r>
              <a:rPr lang="en-AU" sz="2800" b="1" dirty="0" err="1"/>
              <a:t>cơ</a:t>
            </a:r>
            <a:r>
              <a:rPr lang="en-AU" sz="2800" b="1" dirty="0"/>
              <a:t> </a:t>
            </a:r>
            <a:r>
              <a:rPr lang="en-AU" sz="2800" b="1" dirty="0" err="1"/>
              <a:t>trong</a:t>
            </a:r>
            <a:r>
              <a:rPr lang="en-AU" sz="2800" b="1" dirty="0"/>
              <a:t> </a:t>
            </a:r>
            <a:r>
              <a:rPr lang="en-AU" sz="2800" b="1" dirty="0" err="1"/>
              <a:t>lây</a:t>
            </a:r>
            <a:r>
              <a:rPr lang="en-AU" sz="2800" b="1" dirty="0"/>
              <a:t> </a:t>
            </a:r>
            <a:r>
              <a:rPr lang="en-AU" sz="2800" b="1" dirty="0" err="1"/>
              <a:t>truyền</a:t>
            </a:r>
            <a:r>
              <a:rPr lang="en-AU" sz="2800" b="1" dirty="0"/>
              <a:t> HBV </a:t>
            </a:r>
            <a:br>
              <a:rPr lang="en-AU" sz="2800" b="1" dirty="0"/>
            </a:br>
            <a:r>
              <a:rPr lang="en-AU" sz="2800" b="1" dirty="0" err="1"/>
              <a:t>từ</a:t>
            </a:r>
            <a:r>
              <a:rPr lang="en-AU" sz="2800" b="1" dirty="0"/>
              <a:t> </a:t>
            </a:r>
            <a:r>
              <a:rPr lang="en-AU" sz="2800" b="1" dirty="0" err="1"/>
              <a:t>mẹ</a:t>
            </a:r>
            <a:r>
              <a:rPr lang="en-AU" sz="2800" b="1" dirty="0"/>
              <a:t> sang con </a:t>
            </a:r>
            <a:br>
              <a:rPr lang="en-AU" sz="2800" b="1" dirty="0"/>
            </a:br>
            <a:endParaRPr lang="en-AU" sz="2800" dirty="0"/>
          </a:p>
        </p:txBody>
      </p:sp>
      <p:sp>
        <p:nvSpPr>
          <p:cNvPr id="3" name="Content Placeholder 2"/>
          <p:cNvSpPr>
            <a:spLocks noGrp="1"/>
          </p:cNvSpPr>
          <p:nvPr>
            <p:ph idx="1"/>
          </p:nvPr>
        </p:nvSpPr>
        <p:spPr>
          <a:xfrm>
            <a:off x="568036" y="1268760"/>
            <a:ext cx="11263747" cy="5314285"/>
          </a:xfrm>
        </p:spPr>
        <p:txBody>
          <a:bodyPr>
            <a:noAutofit/>
          </a:bodyPr>
          <a:lstStyle/>
          <a:p>
            <a:pPr>
              <a:lnSpc>
                <a:spcPct val="150000"/>
              </a:lnSpc>
            </a:pPr>
            <a:r>
              <a:rPr lang="en-AU" sz="2600" dirty="0" err="1">
                <a:latin typeface="+mj-lt"/>
              </a:rPr>
              <a:t>Phụ</a:t>
            </a:r>
            <a:r>
              <a:rPr lang="en-AU" sz="2600" dirty="0">
                <a:latin typeface="+mj-lt"/>
              </a:rPr>
              <a:t> </a:t>
            </a:r>
            <a:r>
              <a:rPr lang="en-AU" sz="2600" dirty="0" err="1">
                <a:latin typeface="+mj-lt"/>
              </a:rPr>
              <a:t>nữ</a:t>
            </a:r>
            <a:r>
              <a:rPr lang="en-AU" sz="2600" dirty="0">
                <a:latin typeface="+mj-lt"/>
              </a:rPr>
              <a:t> </a:t>
            </a:r>
            <a:r>
              <a:rPr lang="en-AU" sz="2600" dirty="0" err="1">
                <a:latin typeface="+mj-lt"/>
              </a:rPr>
              <a:t>mang</a:t>
            </a:r>
            <a:r>
              <a:rPr lang="en-AU" sz="2600" dirty="0">
                <a:latin typeface="+mj-lt"/>
              </a:rPr>
              <a:t> </a:t>
            </a:r>
            <a:r>
              <a:rPr lang="en-AU" sz="2600" dirty="0" err="1">
                <a:latin typeface="+mj-lt"/>
              </a:rPr>
              <a:t>thai</a:t>
            </a:r>
            <a:r>
              <a:rPr lang="en-AU" sz="2600" dirty="0">
                <a:latin typeface="+mj-lt"/>
              </a:rPr>
              <a:t> </a:t>
            </a:r>
            <a:r>
              <a:rPr lang="en-AU" sz="2600" dirty="0" err="1">
                <a:latin typeface="+mj-lt"/>
              </a:rPr>
              <a:t>nhiễm</a:t>
            </a:r>
            <a:r>
              <a:rPr lang="en-AU" sz="2600" dirty="0">
                <a:latin typeface="+mj-lt"/>
              </a:rPr>
              <a:t> HBV </a:t>
            </a:r>
            <a:r>
              <a:rPr lang="en-AU" sz="2600" dirty="0" err="1">
                <a:latin typeface="+mj-lt"/>
              </a:rPr>
              <a:t>truyền</a:t>
            </a:r>
            <a:r>
              <a:rPr lang="en-AU" sz="2600" dirty="0">
                <a:latin typeface="+mj-lt"/>
              </a:rPr>
              <a:t> HBV </a:t>
            </a:r>
            <a:r>
              <a:rPr lang="en-AU" sz="2600" dirty="0" err="1">
                <a:latin typeface="+mj-lt"/>
              </a:rPr>
              <a:t>cho</a:t>
            </a:r>
            <a:r>
              <a:rPr lang="en-AU" sz="2600" dirty="0">
                <a:latin typeface="+mj-lt"/>
              </a:rPr>
              <a:t> con </a:t>
            </a:r>
            <a:r>
              <a:rPr lang="en-AU" sz="2600" dirty="0" err="1">
                <a:latin typeface="+mj-lt"/>
              </a:rPr>
              <a:t>khi</a:t>
            </a:r>
            <a:r>
              <a:rPr lang="en-AU" sz="2600" dirty="0">
                <a:latin typeface="+mj-lt"/>
              </a:rPr>
              <a:t> </a:t>
            </a:r>
            <a:r>
              <a:rPr lang="en-AU" sz="2600" dirty="0" err="1">
                <a:latin typeface="+mj-lt"/>
              </a:rPr>
              <a:t>mang</a:t>
            </a:r>
            <a:r>
              <a:rPr lang="en-AU" sz="2600" dirty="0">
                <a:latin typeface="+mj-lt"/>
              </a:rPr>
              <a:t> </a:t>
            </a:r>
            <a:r>
              <a:rPr lang="en-AU" sz="2600" dirty="0" err="1">
                <a:latin typeface="+mj-lt"/>
              </a:rPr>
              <a:t>thai</a:t>
            </a:r>
            <a:r>
              <a:rPr lang="en-AU" sz="2600" dirty="0">
                <a:latin typeface="+mj-lt"/>
              </a:rPr>
              <a:t>, </a:t>
            </a:r>
            <a:r>
              <a:rPr lang="en-AU" sz="2600" dirty="0" err="1">
                <a:latin typeface="+mj-lt"/>
              </a:rPr>
              <a:t>khi</a:t>
            </a:r>
            <a:r>
              <a:rPr lang="en-AU" sz="2600" dirty="0">
                <a:latin typeface="+mj-lt"/>
              </a:rPr>
              <a:t> </a:t>
            </a:r>
            <a:r>
              <a:rPr lang="en-AU" sz="2600" dirty="0" err="1">
                <a:latin typeface="+mj-lt"/>
              </a:rPr>
              <a:t>chuyển</a:t>
            </a:r>
            <a:r>
              <a:rPr lang="en-AU" sz="2600" dirty="0">
                <a:latin typeface="+mj-lt"/>
              </a:rPr>
              <a:t> </a:t>
            </a:r>
            <a:r>
              <a:rPr lang="en-AU" sz="2600" dirty="0" err="1">
                <a:latin typeface="+mj-lt"/>
              </a:rPr>
              <a:t>dạ</a:t>
            </a:r>
            <a:r>
              <a:rPr lang="en-AU" sz="2600" dirty="0">
                <a:latin typeface="+mj-lt"/>
              </a:rPr>
              <a:t> </a:t>
            </a:r>
            <a:r>
              <a:rPr lang="en-AU" sz="2600" dirty="0" err="1">
                <a:latin typeface="+mj-lt"/>
              </a:rPr>
              <a:t>và</a:t>
            </a:r>
            <a:r>
              <a:rPr lang="en-AU" sz="2600" dirty="0">
                <a:latin typeface="+mj-lt"/>
              </a:rPr>
              <a:t> </a:t>
            </a:r>
            <a:r>
              <a:rPr lang="en-AU" sz="2600" dirty="0" err="1">
                <a:latin typeface="+mj-lt"/>
              </a:rPr>
              <a:t>một</a:t>
            </a:r>
            <a:r>
              <a:rPr lang="en-AU" sz="2600" dirty="0">
                <a:latin typeface="+mj-lt"/>
              </a:rPr>
              <a:t> </a:t>
            </a:r>
            <a:r>
              <a:rPr lang="en-AU" sz="2600" dirty="0" err="1">
                <a:latin typeface="+mj-lt"/>
              </a:rPr>
              <a:t>thời</a:t>
            </a:r>
            <a:r>
              <a:rPr lang="en-AU" sz="2600" dirty="0">
                <a:latin typeface="+mj-lt"/>
              </a:rPr>
              <a:t> </a:t>
            </a:r>
            <a:r>
              <a:rPr lang="en-AU" sz="2600" dirty="0" err="1">
                <a:latin typeface="+mj-lt"/>
              </a:rPr>
              <a:t>gian</a:t>
            </a:r>
            <a:r>
              <a:rPr lang="en-AU" sz="2600" dirty="0">
                <a:latin typeface="+mj-lt"/>
              </a:rPr>
              <a:t> </a:t>
            </a:r>
            <a:r>
              <a:rPr lang="en-AU" sz="2600" dirty="0" err="1">
                <a:latin typeface="+mj-lt"/>
              </a:rPr>
              <a:t>ngắn</a:t>
            </a:r>
            <a:r>
              <a:rPr lang="en-AU" sz="2600" dirty="0">
                <a:latin typeface="+mj-lt"/>
              </a:rPr>
              <a:t> </a:t>
            </a:r>
            <a:r>
              <a:rPr lang="en-AU" sz="2600" dirty="0" err="1">
                <a:latin typeface="+mj-lt"/>
              </a:rPr>
              <a:t>sau</a:t>
            </a:r>
            <a:r>
              <a:rPr lang="en-AU" sz="2600" dirty="0">
                <a:latin typeface="+mj-lt"/>
              </a:rPr>
              <a:t> </a:t>
            </a:r>
            <a:r>
              <a:rPr lang="en-AU" sz="2600" dirty="0" err="1">
                <a:latin typeface="+mj-lt"/>
              </a:rPr>
              <a:t>đẻ</a:t>
            </a:r>
            <a:r>
              <a:rPr lang="en-AU" sz="2600" dirty="0">
                <a:latin typeface="+mj-lt"/>
              </a:rPr>
              <a:t>.</a:t>
            </a:r>
          </a:p>
          <a:p>
            <a:pPr>
              <a:lnSpc>
                <a:spcPct val="150000"/>
              </a:lnSpc>
            </a:pPr>
            <a:r>
              <a:rPr lang="en-AU" sz="2600" dirty="0" err="1">
                <a:latin typeface="+mj-lt"/>
              </a:rPr>
              <a:t>Ước</a:t>
            </a:r>
            <a:r>
              <a:rPr lang="en-AU" sz="2600" dirty="0">
                <a:latin typeface="+mj-lt"/>
              </a:rPr>
              <a:t> </a:t>
            </a:r>
            <a:r>
              <a:rPr lang="en-AU" sz="2600" dirty="0" err="1">
                <a:latin typeface="+mj-lt"/>
              </a:rPr>
              <a:t>tính</a:t>
            </a:r>
            <a:r>
              <a:rPr lang="en-AU" sz="2600" dirty="0">
                <a:latin typeface="+mj-lt"/>
              </a:rPr>
              <a:t> </a:t>
            </a:r>
            <a:r>
              <a:rPr lang="en-AU" sz="2600" dirty="0" err="1">
                <a:latin typeface="+mj-lt"/>
              </a:rPr>
              <a:t>có</a:t>
            </a:r>
            <a:r>
              <a:rPr lang="en-AU" sz="2600" dirty="0">
                <a:latin typeface="+mj-lt"/>
              </a:rPr>
              <a:t> </a:t>
            </a:r>
            <a:r>
              <a:rPr lang="en-AU" sz="2600" dirty="0" err="1">
                <a:latin typeface="+mj-lt"/>
              </a:rPr>
              <a:t>khoảng</a:t>
            </a:r>
            <a:r>
              <a:rPr lang="en-AU" sz="2600" dirty="0">
                <a:latin typeface="+mj-lt"/>
              </a:rPr>
              <a:t> 5-10% </a:t>
            </a:r>
            <a:r>
              <a:rPr lang="en-AU" sz="2600" dirty="0" err="1">
                <a:latin typeface="+mj-lt"/>
              </a:rPr>
              <a:t>nhiễm</a:t>
            </a:r>
            <a:r>
              <a:rPr lang="en-AU" sz="2600" dirty="0">
                <a:latin typeface="+mj-lt"/>
              </a:rPr>
              <a:t> HBV </a:t>
            </a:r>
            <a:r>
              <a:rPr lang="en-AU" sz="2600" dirty="0" err="1">
                <a:latin typeface="+mj-lt"/>
              </a:rPr>
              <a:t>xảy</a:t>
            </a:r>
            <a:r>
              <a:rPr lang="en-AU" sz="2600" dirty="0">
                <a:latin typeface="+mj-lt"/>
              </a:rPr>
              <a:t> </a:t>
            </a:r>
            <a:r>
              <a:rPr lang="en-AU" sz="2600" dirty="0" err="1">
                <a:latin typeface="+mj-lt"/>
              </a:rPr>
              <a:t>ra</a:t>
            </a:r>
            <a:r>
              <a:rPr lang="en-AU" sz="2600" dirty="0">
                <a:latin typeface="+mj-lt"/>
              </a:rPr>
              <a:t> </a:t>
            </a:r>
            <a:r>
              <a:rPr lang="en-AU" sz="2600" dirty="0" err="1">
                <a:latin typeface="+mj-lt"/>
              </a:rPr>
              <a:t>cho</a:t>
            </a:r>
            <a:r>
              <a:rPr lang="en-AU" sz="2600" dirty="0">
                <a:latin typeface="+mj-lt"/>
              </a:rPr>
              <a:t> </a:t>
            </a:r>
            <a:r>
              <a:rPr lang="en-AU" sz="2600" dirty="0" err="1">
                <a:latin typeface="+mj-lt"/>
              </a:rPr>
              <a:t>thai</a:t>
            </a:r>
            <a:r>
              <a:rPr lang="en-AU" sz="2600" dirty="0">
                <a:latin typeface="+mj-lt"/>
              </a:rPr>
              <a:t> nhi </a:t>
            </a:r>
          </a:p>
          <a:p>
            <a:pPr>
              <a:lnSpc>
                <a:spcPct val="150000"/>
              </a:lnSpc>
            </a:pPr>
            <a:r>
              <a:rPr lang="en-AU" sz="2600" dirty="0" err="1">
                <a:latin typeface="+mj-lt"/>
              </a:rPr>
              <a:t>Lây</a:t>
            </a:r>
            <a:r>
              <a:rPr lang="en-AU" sz="2600" dirty="0">
                <a:latin typeface="+mj-lt"/>
              </a:rPr>
              <a:t> </a:t>
            </a:r>
            <a:r>
              <a:rPr lang="en-AU" sz="2600" dirty="0" err="1">
                <a:latin typeface="+mj-lt"/>
              </a:rPr>
              <a:t>truyền</a:t>
            </a:r>
            <a:r>
              <a:rPr lang="en-AU" sz="2600" dirty="0">
                <a:latin typeface="+mj-lt"/>
              </a:rPr>
              <a:t> HBV </a:t>
            </a:r>
            <a:r>
              <a:rPr lang="en-AU" sz="2600" dirty="0" err="1">
                <a:latin typeface="+mj-lt"/>
              </a:rPr>
              <a:t>trong</a:t>
            </a:r>
            <a:r>
              <a:rPr lang="en-AU" sz="2600" dirty="0">
                <a:latin typeface="+mj-lt"/>
              </a:rPr>
              <a:t> </a:t>
            </a:r>
            <a:r>
              <a:rPr lang="en-AU" sz="2600" dirty="0" err="1">
                <a:latin typeface="+mj-lt"/>
              </a:rPr>
              <a:t>quá</a:t>
            </a:r>
            <a:r>
              <a:rPr lang="en-AU" sz="2600" dirty="0">
                <a:latin typeface="+mj-lt"/>
              </a:rPr>
              <a:t> </a:t>
            </a:r>
            <a:r>
              <a:rPr lang="en-AU" sz="2600" dirty="0" err="1">
                <a:latin typeface="+mj-lt"/>
              </a:rPr>
              <a:t>trình</a:t>
            </a:r>
            <a:r>
              <a:rPr lang="en-AU" sz="2600" dirty="0">
                <a:latin typeface="+mj-lt"/>
              </a:rPr>
              <a:t> </a:t>
            </a:r>
            <a:r>
              <a:rPr lang="en-AU" sz="2600" dirty="0" err="1">
                <a:latin typeface="+mj-lt"/>
              </a:rPr>
              <a:t>chuyển</a:t>
            </a:r>
            <a:r>
              <a:rPr lang="en-AU" sz="2600" dirty="0">
                <a:latin typeface="+mj-lt"/>
              </a:rPr>
              <a:t> </a:t>
            </a:r>
            <a:r>
              <a:rPr lang="en-AU" sz="2600" dirty="0" err="1">
                <a:latin typeface="+mj-lt"/>
              </a:rPr>
              <a:t>dạ</a:t>
            </a:r>
            <a:r>
              <a:rPr lang="en-AU" sz="2600" dirty="0">
                <a:latin typeface="+mj-lt"/>
              </a:rPr>
              <a:t> </a:t>
            </a:r>
            <a:r>
              <a:rPr lang="en-AU" sz="2600" dirty="0" err="1">
                <a:latin typeface="+mj-lt"/>
              </a:rPr>
              <a:t>và</a:t>
            </a:r>
            <a:r>
              <a:rPr lang="en-AU" sz="2600" dirty="0">
                <a:latin typeface="+mj-lt"/>
              </a:rPr>
              <a:t> </a:t>
            </a:r>
            <a:r>
              <a:rPr lang="en-AU" sz="2600" dirty="0" err="1">
                <a:latin typeface="+mj-lt"/>
              </a:rPr>
              <a:t>khi</a:t>
            </a:r>
            <a:r>
              <a:rPr lang="en-AU" sz="2600" dirty="0">
                <a:latin typeface="+mj-lt"/>
              </a:rPr>
              <a:t> </a:t>
            </a:r>
            <a:r>
              <a:rPr lang="en-AU" sz="2600" dirty="0" err="1">
                <a:latin typeface="+mj-lt"/>
              </a:rPr>
              <a:t>đẻ</a:t>
            </a:r>
            <a:r>
              <a:rPr lang="en-AU" sz="2600" dirty="0">
                <a:latin typeface="+mj-lt"/>
              </a:rPr>
              <a:t> </a:t>
            </a:r>
            <a:r>
              <a:rPr lang="en-AU" sz="2600" dirty="0" err="1">
                <a:latin typeface="+mj-lt"/>
              </a:rPr>
              <a:t>là</a:t>
            </a:r>
            <a:r>
              <a:rPr lang="en-AU" sz="2600" dirty="0">
                <a:latin typeface="+mj-lt"/>
              </a:rPr>
              <a:t> </a:t>
            </a:r>
            <a:r>
              <a:rPr lang="en-AU" sz="2600" dirty="0" err="1">
                <a:latin typeface="+mj-lt"/>
              </a:rPr>
              <a:t>nguyên</a:t>
            </a:r>
            <a:r>
              <a:rPr lang="en-AU" sz="2600" dirty="0">
                <a:latin typeface="+mj-lt"/>
              </a:rPr>
              <a:t> </a:t>
            </a:r>
            <a:r>
              <a:rPr lang="en-AU" sz="2600" dirty="0" err="1">
                <a:latin typeface="+mj-lt"/>
              </a:rPr>
              <a:t>nhân</a:t>
            </a:r>
            <a:r>
              <a:rPr lang="en-AU" sz="2600" dirty="0">
                <a:latin typeface="+mj-lt"/>
              </a:rPr>
              <a:t> </a:t>
            </a:r>
            <a:r>
              <a:rPr lang="en-AU" sz="2600" dirty="0" err="1">
                <a:latin typeface="+mj-lt"/>
              </a:rPr>
              <a:t>phổ</a:t>
            </a:r>
            <a:r>
              <a:rPr lang="en-AU" sz="2600" dirty="0">
                <a:latin typeface="+mj-lt"/>
              </a:rPr>
              <a:t> </a:t>
            </a:r>
            <a:r>
              <a:rPr lang="en-AU" sz="2600" dirty="0" err="1">
                <a:latin typeface="+mj-lt"/>
              </a:rPr>
              <a:t>biến</a:t>
            </a:r>
            <a:endParaRPr lang="en-AU" sz="2600" dirty="0">
              <a:latin typeface="+mj-lt"/>
            </a:endParaRPr>
          </a:p>
          <a:p>
            <a:pPr>
              <a:lnSpc>
                <a:spcPct val="150000"/>
              </a:lnSpc>
            </a:pPr>
            <a:r>
              <a:rPr lang="en-AU" sz="2600" dirty="0">
                <a:latin typeface="+mj-lt"/>
              </a:rPr>
              <a:t>Cho con </a:t>
            </a:r>
            <a:r>
              <a:rPr lang="en-AU" sz="2600" dirty="0" err="1">
                <a:latin typeface="+mj-lt"/>
              </a:rPr>
              <a:t>bú</a:t>
            </a:r>
            <a:r>
              <a:rPr lang="en-AU" sz="2600" dirty="0">
                <a:latin typeface="+mj-lt"/>
              </a:rPr>
              <a:t> </a:t>
            </a:r>
            <a:r>
              <a:rPr lang="en-AU" sz="2600" dirty="0" err="1">
                <a:latin typeface="+mj-lt"/>
              </a:rPr>
              <a:t>vẫn</a:t>
            </a:r>
            <a:r>
              <a:rPr lang="en-AU" sz="2600" dirty="0">
                <a:latin typeface="+mj-lt"/>
              </a:rPr>
              <a:t> </a:t>
            </a:r>
            <a:r>
              <a:rPr lang="en-AU" sz="2600" dirty="0" err="1">
                <a:latin typeface="+mj-lt"/>
              </a:rPr>
              <a:t>được</a:t>
            </a:r>
            <a:r>
              <a:rPr lang="en-AU" sz="2600" dirty="0">
                <a:latin typeface="+mj-lt"/>
              </a:rPr>
              <a:t> </a:t>
            </a:r>
            <a:r>
              <a:rPr lang="en-AU" sz="2600" dirty="0" err="1">
                <a:latin typeface="+mj-lt"/>
              </a:rPr>
              <a:t>khuyến</a:t>
            </a:r>
            <a:r>
              <a:rPr lang="en-AU" sz="2600" dirty="0">
                <a:latin typeface="+mj-lt"/>
              </a:rPr>
              <a:t> </a:t>
            </a:r>
            <a:r>
              <a:rPr lang="en-AU" sz="2600" dirty="0" err="1">
                <a:latin typeface="+mj-lt"/>
              </a:rPr>
              <a:t>khích</a:t>
            </a:r>
            <a:r>
              <a:rPr lang="en-AU" sz="2600" dirty="0">
                <a:latin typeface="+mj-lt"/>
              </a:rPr>
              <a:t> ở </a:t>
            </a:r>
            <a:r>
              <a:rPr lang="en-AU" sz="2600" dirty="0" err="1">
                <a:latin typeface="+mj-lt"/>
              </a:rPr>
              <a:t>các</a:t>
            </a:r>
            <a:r>
              <a:rPr lang="en-AU" sz="2600" dirty="0">
                <a:latin typeface="+mj-lt"/>
              </a:rPr>
              <a:t> </a:t>
            </a:r>
            <a:r>
              <a:rPr lang="en-AU" sz="2600" dirty="0" err="1">
                <a:latin typeface="+mj-lt"/>
              </a:rPr>
              <a:t>bà</a:t>
            </a:r>
            <a:r>
              <a:rPr lang="en-AU" sz="2600" dirty="0">
                <a:latin typeface="+mj-lt"/>
              </a:rPr>
              <a:t> </a:t>
            </a:r>
            <a:r>
              <a:rPr lang="en-AU" sz="2600" dirty="0" err="1">
                <a:latin typeface="+mj-lt"/>
              </a:rPr>
              <a:t>mẹ</a:t>
            </a:r>
            <a:r>
              <a:rPr lang="en-AU" sz="2600" dirty="0">
                <a:latin typeface="+mj-lt"/>
              </a:rPr>
              <a:t> </a:t>
            </a:r>
            <a:r>
              <a:rPr lang="en-AU" sz="2600" dirty="0" err="1">
                <a:latin typeface="+mj-lt"/>
              </a:rPr>
              <a:t>bị</a:t>
            </a:r>
            <a:r>
              <a:rPr lang="en-AU" sz="2600" dirty="0">
                <a:latin typeface="+mj-lt"/>
              </a:rPr>
              <a:t> </a:t>
            </a:r>
            <a:r>
              <a:rPr lang="en-AU" sz="2600" dirty="0" err="1">
                <a:latin typeface="+mj-lt"/>
              </a:rPr>
              <a:t>viêm</a:t>
            </a:r>
            <a:r>
              <a:rPr lang="en-AU" sz="2600" dirty="0">
                <a:latin typeface="+mj-lt"/>
              </a:rPr>
              <a:t> </a:t>
            </a:r>
            <a:r>
              <a:rPr lang="en-AU" sz="2600" dirty="0" err="1">
                <a:latin typeface="+mj-lt"/>
              </a:rPr>
              <a:t>gan</a:t>
            </a:r>
            <a:r>
              <a:rPr lang="en-AU" sz="2600" dirty="0">
                <a:latin typeface="+mj-lt"/>
              </a:rPr>
              <a:t> vi </a:t>
            </a:r>
            <a:r>
              <a:rPr lang="en-AU" sz="2600" dirty="0" err="1">
                <a:latin typeface="+mj-lt"/>
              </a:rPr>
              <a:t>rút</a:t>
            </a:r>
            <a:r>
              <a:rPr lang="en-AU" sz="2600" dirty="0">
                <a:latin typeface="+mj-lt"/>
              </a:rPr>
              <a:t> B </a:t>
            </a:r>
            <a:r>
              <a:rPr lang="en-AU" sz="2600" dirty="0" err="1">
                <a:latin typeface="+mj-lt"/>
              </a:rPr>
              <a:t>mạn</a:t>
            </a:r>
            <a:r>
              <a:rPr lang="en-AU" sz="2600" dirty="0">
                <a:latin typeface="+mj-lt"/>
              </a:rPr>
              <a:t> </a:t>
            </a:r>
            <a:r>
              <a:rPr lang="en-AU" sz="2600" dirty="0" err="1">
                <a:latin typeface="+mj-lt"/>
              </a:rPr>
              <a:t>nếu</a:t>
            </a:r>
            <a:r>
              <a:rPr lang="en-AU" sz="2600" dirty="0">
                <a:latin typeface="+mj-lt"/>
              </a:rPr>
              <a:t> </a:t>
            </a:r>
            <a:r>
              <a:rPr lang="en-AU" sz="2600" dirty="0" err="1">
                <a:latin typeface="+mj-lt"/>
              </a:rPr>
              <a:t>em</a:t>
            </a:r>
            <a:r>
              <a:rPr lang="en-AU" sz="2600" dirty="0">
                <a:latin typeface="+mj-lt"/>
              </a:rPr>
              <a:t> </a:t>
            </a:r>
            <a:r>
              <a:rPr lang="en-AU" sz="2600" dirty="0" err="1">
                <a:latin typeface="+mj-lt"/>
              </a:rPr>
              <a:t>bé</a:t>
            </a:r>
            <a:r>
              <a:rPr lang="en-AU" sz="2600" dirty="0">
                <a:latin typeface="+mj-lt"/>
              </a:rPr>
              <a:t> </a:t>
            </a:r>
            <a:r>
              <a:rPr lang="en-AU" sz="2600" dirty="0" err="1">
                <a:latin typeface="+mj-lt"/>
              </a:rPr>
              <a:t>được</a:t>
            </a:r>
            <a:r>
              <a:rPr lang="en-AU" sz="2600" dirty="0">
                <a:latin typeface="+mj-lt"/>
              </a:rPr>
              <a:t> </a:t>
            </a:r>
            <a:r>
              <a:rPr lang="en-AU" sz="2600" dirty="0" err="1">
                <a:latin typeface="+mj-lt"/>
              </a:rPr>
              <a:t>tiêm</a:t>
            </a:r>
            <a:r>
              <a:rPr lang="en-AU" sz="2600" dirty="0">
                <a:latin typeface="+mj-lt"/>
              </a:rPr>
              <a:t> </a:t>
            </a:r>
            <a:r>
              <a:rPr lang="en-AU" sz="2600" dirty="0" err="1">
                <a:latin typeface="+mj-lt"/>
              </a:rPr>
              <a:t>phòng</a:t>
            </a:r>
            <a:r>
              <a:rPr lang="en-AU" sz="2600" dirty="0">
                <a:latin typeface="+mj-lt"/>
              </a:rPr>
              <a:t> </a:t>
            </a:r>
            <a:r>
              <a:rPr lang="en-AU" sz="2600" dirty="0" err="1">
                <a:latin typeface="+mj-lt"/>
              </a:rPr>
              <a:t>ngay</a:t>
            </a:r>
            <a:r>
              <a:rPr lang="en-AU" sz="2600" dirty="0">
                <a:latin typeface="+mj-lt"/>
              </a:rPr>
              <a:t> </a:t>
            </a:r>
            <a:r>
              <a:rPr lang="en-AU" sz="2600" dirty="0" err="1">
                <a:latin typeface="+mj-lt"/>
              </a:rPr>
              <a:t>sau</a:t>
            </a:r>
            <a:r>
              <a:rPr lang="en-AU" sz="2600" dirty="0">
                <a:latin typeface="+mj-lt"/>
              </a:rPr>
              <a:t> sinh, </a:t>
            </a:r>
            <a:r>
              <a:rPr lang="en-AU" sz="2600" dirty="0" err="1">
                <a:latin typeface="+mj-lt"/>
              </a:rPr>
              <a:t>bao</a:t>
            </a:r>
            <a:r>
              <a:rPr lang="en-AU" sz="2600" dirty="0">
                <a:latin typeface="+mj-lt"/>
              </a:rPr>
              <a:t> </a:t>
            </a:r>
            <a:r>
              <a:rPr lang="en-AU" sz="2600" dirty="0" err="1">
                <a:latin typeface="+mj-lt"/>
              </a:rPr>
              <a:t>gồm</a:t>
            </a:r>
            <a:r>
              <a:rPr lang="en-AU" sz="2600" dirty="0">
                <a:latin typeface="+mj-lt"/>
              </a:rPr>
              <a:t> </a:t>
            </a:r>
            <a:r>
              <a:rPr lang="en-AU" sz="2600" dirty="0" err="1">
                <a:latin typeface="+mj-lt"/>
              </a:rPr>
              <a:t>cả</a:t>
            </a:r>
            <a:r>
              <a:rPr lang="en-AU" sz="2600" dirty="0">
                <a:latin typeface="+mj-lt"/>
              </a:rPr>
              <a:t> </a:t>
            </a:r>
            <a:r>
              <a:rPr lang="en-AU" sz="2600" dirty="0" err="1">
                <a:latin typeface="+mj-lt"/>
              </a:rPr>
              <a:t>trường</a:t>
            </a:r>
            <a:r>
              <a:rPr lang="en-AU" sz="2600" dirty="0">
                <a:latin typeface="+mj-lt"/>
              </a:rPr>
              <a:t> </a:t>
            </a:r>
            <a:r>
              <a:rPr lang="en-AU" sz="2600" dirty="0" err="1">
                <a:latin typeface="+mj-lt"/>
              </a:rPr>
              <a:t>hợp</a:t>
            </a:r>
            <a:r>
              <a:rPr lang="en-AU" sz="2600" dirty="0">
                <a:latin typeface="+mj-lt"/>
              </a:rPr>
              <a:t> </a:t>
            </a:r>
            <a:r>
              <a:rPr lang="en-AU" sz="2600" dirty="0" err="1">
                <a:latin typeface="+mj-lt"/>
              </a:rPr>
              <a:t>đang</a:t>
            </a:r>
            <a:r>
              <a:rPr lang="en-AU" sz="2600" dirty="0">
                <a:latin typeface="+mj-lt"/>
              </a:rPr>
              <a:t> </a:t>
            </a:r>
            <a:r>
              <a:rPr lang="en-AU" sz="2600" dirty="0" err="1">
                <a:latin typeface="+mj-lt"/>
              </a:rPr>
              <a:t>điều</a:t>
            </a:r>
            <a:r>
              <a:rPr lang="en-AU" sz="2600" dirty="0">
                <a:latin typeface="+mj-lt"/>
              </a:rPr>
              <a:t> </a:t>
            </a:r>
            <a:r>
              <a:rPr lang="en-AU" sz="2600" dirty="0" err="1">
                <a:latin typeface="+mj-lt"/>
              </a:rPr>
              <a:t>trị</a:t>
            </a:r>
            <a:r>
              <a:rPr lang="en-AU" sz="2600" dirty="0">
                <a:latin typeface="+mj-lt"/>
              </a:rPr>
              <a:t> TDF</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3141" y="228601"/>
            <a:ext cx="8221345" cy="634365"/>
          </a:xfrm>
        </p:spPr>
        <p:txBody>
          <a:bodyPr>
            <a:noAutofit/>
          </a:bodyPr>
          <a:lstStyle/>
          <a:p>
            <a:r>
              <a:rPr lang="en-AU" sz="3600" b="1" dirty="0" err="1"/>
              <a:t>Các</a:t>
            </a:r>
            <a:r>
              <a:rPr lang="en-AU" sz="3600" b="1" dirty="0"/>
              <a:t> </a:t>
            </a:r>
            <a:r>
              <a:rPr lang="en-AU" sz="3600" b="1" dirty="0" err="1"/>
              <a:t>yếu</a:t>
            </a:r>
            <a:r>
              <a:rPr lang="en-AU" sz="3600" b="1" dirty="0"/>
              <a:t> </a:t>
            </a:r>
            <a:r>
              <a:rPr lang="en-AU" sz="3600" b="1" dirty="0" err="1"/>
              <a:t>tố</a:t>
            </a:r>
            <a:r>
              <a:rPr lang="en-AU" sz="3600" b="1" dirty="0"/>
              <a:t> </a:t>
            </a:r>
            <a:r>
              <a:rPr lang="en-AU" sz="3600" b="1" dirty="0" err="1"/>
              <a:t>nguy</a:t>
            </a:r>
            <a:r>
              <a:rPr lang="en-AU" sz="3600" b="1" dirty="0"/>
              <a:t> </a:t>
            </a:r>
            <a:r>
              <a:rPr lang="en-AU" sz="3600" b="1" dirty="0" err="1"/>
              <a:t>cơ</a:t>
            </a:r>
            <a:r>
              <a:rPr lang="en-AU" sz="3600" b="1" dirty="0"/>
              <a:t> </a:t>
            </a:r>
            <a:r>
              <a:rPr lang="en-AU" sz="3600" b="1" dirty="0" err="1"/>
              <a:t>trong</a:t>
            </a:r>
            <a:r>
              <a:rPr lang="en-AU" sz="3600" b="1" dirty="0"/>
              <a:t> </a:t>
            </a:r>
            <a:br>
              <a:rPr lang="en-AU" sz="3600" b="1" dirty="0"/>
            </a:br>
            <a:r>
              <a:rPr lang="en-AU" sz="3600" b="1" dirty="0" err="1"/>
              <a:t>lây</a:t>
            </a:r>
            <a:r>
              <a:rPr lang="en-AU" sz="3600" b="1" dirty="0"/>
              <a:t> </a:t>
            </a:r>
            <a:r>
              <a:rPr lang="en-AU" sz="3600" b="1" dirty="0" err="1"/>
              <a:t>truyền</a:t>
            </a:r>
            <a:r>
              <a:rPr lang="en-AU" sz="3600" b="1" dirty="0"/>
              <a:t> HBV </a:t>
            </a:r>
            <a:r>
              <a:rPr lang="en-AU" sz="3600" b="1" dirty="0" err="1"/>
              <a:t>từ</a:t>
            </a:r>
            <a:r>
              <a:rPr lang="en-AU" sz="3600" b="1" dirty="0"/>
              <a:t> </a:t>
            </a:r>
            <a:r>
              <a:rPr lang="en-AU" sz="3600" b="1" dirty="0" err="1"/>
              <a:t>mẹ</a:t>
            </a:r>
            <a:r>
              <a:rPr lang="en-AU" sz="3600" b="1" dirty="0"/>
              <a:t> sang con</a:t>
            </a:r>
            <a:endParaRPr lang="en-AU" sz="3600" dirty="0"/>
          </a:p>
        </p:txBody>
      </p:sp>
      <p:sp>
        <p:nvSpPr>
          <p:cNvPr id="3" name="Content Placeholder 2"/>
          <p:cNvSpPr>
            <a:spLocks noGrp="1"/>
          </p:cNvSpPr>
          <p:nvPr>
            <p:ph idx="1"/>
          </p:nvPr>
        </p:nvSpPr>
        <p:spPr>
          <a:xfrm>
            <a:off x="803563" y="1385456"/>
            <a:ext cx="11069781" cy="5234344"/>
          </a:xfrm>
        </p:spPr>
        <p:txBody>
          <a:bodyPr>
            <a:normAutofit/>
          </a:bodyPr>
          <a:lstStyle/>
          <a:p>
            <a:r>
              <a:rPr lang="en-AU" dirty="0" err="1">
                <a:latin typeface="+mj-lt"/>
              </a:rPr>
              <a:t>Liên</a:t>
            </a:r>
            <a:r>
              <a:rPr lang="en-AU" dirty="0">
                <a:latin typeface="+mj-lt"/>
              </a:rPr>
              <a:t> </a:t>
            </a:r>
            <a:r>
              <a:rPr lang="en-AU" dirty="0" err="1">
                <a:latin typeface="+mj-lt"/>
              </a:rPr>
              <a:t>quan</a:t>
            </a:r>
            <a:r>
              <a:rPr lang="en-AU" dirty="0">
                <a:latin typeface="+mj-lt"/>
              </a:rPr>
              <a:t> </a:t>
            </a:r>
            <a:r>
              <a:rPr lang="en-AU" dirty="0" err="1">
                <a:latin typeface="+mj-lt"/>
              </a:rPr>
              <a:t>đến</a:t>
            </a:r>
            <a:r>
              <a:rPr lang="en-AU" dirty="0">
                <a:latin typeface="+mj-lt"/>
              </a:rPr>
              <a:t> </a:t>
            </a:r>
            <a:r>
              <a:rPr lang="en-AU" dirty="0" err="1">
                <a:latin typeface="+mj-lt"/>
              </a:rPr>
              <a:t>HBeAg</a:t>
            </a:r>
            <a:r>
              <a:rPr lang="en-AU" dirty="0">
                <a:latin typeface="+mj-lt"/>
              </a:rPr>
              <a:t>:</a:t>
            </a:r>
          </a:p>
          <a:p>
            <a:pPr lvl="1"/>
            <a:r>
              <a:rPr lang="en-AU" sz="2800" dirty="0">
                <a:latin typeface="+mj-lt"/>
              </a:rPr>
              <a:t>70-90% </a:t>
            </a:r>
            <a:r>
              <a:rPr lang="en-AU" sz="2800" dirty="0" err="1">
                <a:latin typeface="+mj-lt"/>
              </a:rPr>
              <a:t>trẻ</a:t>
            </a:r>
            <a:r>
              <a:rPr lang="en-AU" sz="2800" dirty="0">
                <a:latin typeface="+mj-lt"/>
              </a:rPr>
              <a:t> sinh </a:t>
            </a:r>
            <a:r>
              <a:rPr lang="en-AU" sz="2800" dirty="0" err="1">
                <a:latin typeface="+mj-lt"/>
              </a:rPr>
              <a:t>ra</a:t>
            </a:r>
            <a:r>
              <a:rPr lang="en-AU" sz="2800" dirty="0">
                <a:latin typeface="+mj-lt"/>
              </a:rPr>
              <a:t> </a:t>
            </a:r>
            <a:r>
              <a:rPr lang="en-AU" sz="2800" dirty="0" err="1">
                <a:latin typeface="+mj-lt"/>
              </a:rPr>
              <a:t>từ</a:t>
            </a:r>
            <a:r>
              <a:rPr lang="en-AU" sz="2800" dirty="0">
                <a:latin typeface="+mj-lt"/>
              </a:rPr>
              <a:t> </a:t>
            </a:r>
            <a:r>
              <a:rPr lang="en-AU" sz="2800" dirty="0" err="1">
                <a:latin typeface="+mj-lt"/>
              </a:rPr>
              <a:t>mẹ</a:t>
            </a:r>
            <a:r>
              <a:rPr lang="en-AU" sz="2800" dirty="0">
                <a:latin typeface="+mj-lt"/>
              </a:rPr>
              <a:t> </a:t>
            </a:r>
            <a:r>
              <a:rPr lang="en-AU" sz="2800" dirty="0" err="1">
                <a:latin typeface="+mj-lt"/>
              </a:rPr>
              <a:t>có</a:t>
            </a:r>
            <a:r>
              <a:rPr lang="en-AU" sz="2800" dirty="0">
                <a:latin typeface="+mj-lt"/>
              </a:rPr>
              <a:t> </a:t>
            </a:r>
            <a:r>
              <a:rPr lang="en-AU" sz="2800" dirty="0" err="1">
                <a:latin typeface="+mj-lt"/>
              </a:rPr>
              <a:t>cả</a:t>
            </a:r>
            <a:r>
              <a:rPr lang="en-AU" sz="2800" dirty="0">
                <a:latin typeface="+mj-lt"/>
              </a:rPr>
              <a:t> </a:t>
            </a:r>
            <a:r>
              <a:rPr lang="en-AU" sz="2800" dirty="0" err="1">
                <a:latin typeface="+mj-lt"/>
              </a:rPr>
              <a:t>HBsAg</a:t>
            </a:r>
            <a:r>
              <a:rPr lang="en-AU" sz="2800" dirty="0">
                <a:latin typeface="+mj-lt"/>
              </a:rPr>
              <a:t> </a:t>
            </a:r>
            <a:r>
              <a:rPr lang="en-AU" sz="2800" dirty="0" err="1">
                <a:latin typeface="+mj-lt"/>
              </a:rPr>
              <a:t>và</a:t>
            </a:r>
            <a:r>
              <a:rPr lang="en-AU" sz="2800" dirty="0">
                <a:latin typeface="+mj-lt"/>
              </a:rPr>
              <a:t> </a:t>
            </a:r>
            <a:r>
              <a:rPr lang="en-AU" sz="2800" dirty="0" err="1">
                <a:latin typeface="+mj-lt"/>
              </a:rPr>
              <a:t>HBeAg</a:t>
            </a:r>
            <a:r>
              <a:rPr lang="en-AU" sz="2800" dirty="0">
                <a:latin typeface="+mj-lt"/>
              </a:rPr>
              <a:t> (+) </a:t>
            </a:r>
            <a:r>
              <a:rPr lang="en-AU" sz="2800" dirty="0" err="1">
                <a:latin typeface="+mj-lt"/>
              </a:rPr>
              <a:t>bị</a:t>
            </a:r>
            <a:r>
              <a:rPr lang="en-AU" sz="2800" dirty="0">
                <a:latin typeface="+mj-lt"/>
              </a:rPr>
              <a:t> </a:t>
            </a:r>
            <a:r>
              <a:rPr lang="en-AU" sz="2800" dirty="0" err="1">
                <a:latin typeface="+mj-lt"/>
              </a:rPr>
              <a:t>nhiễm</a:t>
            </a:r>
            <a:r>
              <a:rPr lang="en-AU" sz="2800" dirty="0">
                <a:latin typeface="+mj-lt"/>
              </a:rPr>
              <a:t> HBV. </a:t>
            </a:r>
          </a:p>
          <a:p>
            <a:pPr lvl="1"/>
            <a:r>
              <a:rPr lang="en-AU" sz="2800" dirty="0">
                <a:latin typeface="+mj-lt"/>
              </a:rPr>
              <a:t>5%-10% </a:t>
            </a:r>
            <a:r>
              <a:rPr lang="en-AU" sz="2800" dirty="0" err="1">
                <a:latin typeface="+mj-lt"/>
              </a:rPr>
              <a:t>trẻ</a:t>
            </a:r>
            <a:r>
              <a:rPr lang="en-AU" sz="2800" dirty="0">
                <a:latin typeface="+mj-lt"/>
              </a:rPr>
              <a:t> sinh </a:t>
            </a:r>
            <a:r>
              <a:rPr lang="en-AU" sz="2800" dirty="0" err="1">
                <a:latin typeface="+mj-lt"/>
              </a:rPr>
              <a:t>ra</a:t>
            </a:r>
            <a:r>
              <a:rPr lang="en-AU" sz="2800" dirty="0">
                <a:latin typeface="+mj-lt"/>
              </a:rPr>
              <a:t> </a:t>
            </a:r>
            <a:r>
              <a:rPr lang="en-AU" sz="2800" dirty="0" err="1">
                <a:latin typeface="+mj-lt"/>
              </a:rPr>
              <a:t>từ</a:t>
            </a:r>
            <a:r>
              <a:rPr lang="en-AU" sz="2800" dirty="0">
                <a:latin typeface="+mj-lt"/>
              </a:rPr>
              <a:t> </a:t>
            </a:r>
            <a:r>
              <a:rPr lang="en-AU" sz="2800" dirty="0" err="1">
                <a:latin typeface="+mj-lt"/>
              </a:rPr>
              <a:t>mẹ</a:t>
            </a:r>
            <a:r>
              <a:rPr lang="en-AU" sz="2800" dirty="0">
                <a:latin typeface="+mj-lt"/>
              </a:rPr>
              <a:t> </a:t>
            </a:r>
            <a:r>
              <a:rPr lang="en-AU" sz="2800" dirty="0" err="1">
                <a:latin typeface="+mj-lt"/>
              </a:rPr>
              <a:t>có</a:t>
            </a:r>
            <a:r>
              <a:rPr lang="en-AU" sz="2800" dirty="0">
                <a:latin typeface="+mj-lt"/>
              </a:rPr>
              <a:t> </a:t>
            </a:r>
            <a:r>
              <a:rPr lang="en-AU" sz="2800" dirty="0" err="1">
                <a:latin typeface="+mj-lt"/>
              </a:rPr>
              <a:t>cả</a:t>
            </a:r>
            <a:r>
              <a:rPr lang="en-AU" sz="2800" dirty="0">
                <a:latin typeface="+mj-lt"/>
              </a:rPr>
              <a:t> </a:t>
            </a:r>
            <a:r>
              <a:rPr lang="en-AU" sz="2800" dirty="0" err="1">
                <a:latin typeface="+mj-lt"/>
              </a:rPr>
              <a:t>HBsAg</a:t>
            </a:r>
            <a:r>
              <a:rPr lang="en-AU" sz="2800" dirty="0">
                <a:latin typeface="+mj-lt"/>
              </a:rPr>
              <a:t> </a:t>
            </a:r>
            <a:r>
              <a:rPr lang="en-AU" sz="2800" dirty="0" err="1">
                <a:latin typeface="+mj-lt"/>
              </a:rPr>
              <a:t>và</a:t>
            </a:r>
            <a:r>
              <a:rPr lang="en-AU" sz="2800" dirty="0">
                <a:latin typeface="+mj-lt"/>
              </a:rPr>
              <a:t> anti-</a:t>
            </a:r>
            <a:r>
              <a:rPr lang="en-AU" sz="2800" dirty="0" err="1">
                <a:latin typeface="+mj-lt"/>
              </a:rPr>
              <a:t>HBe</a:t>
            </a:r>
            <a:r>
              <a:rPr lang="en-AU" sz="2800" dirty="0">
                <a:latin typeface="+mj-lt"/>
              </a:rPr>
              <a:t> (+) </a:t>
            </a:r>
            <a:r>
              <a:rPr lang="en-AU" sz="2800" dirty="0" err="1">
                <a:latin typeface="+mj-lt"/>
              </a:rPr>
              <a:t>bị</a:t>
            </a:r>
            <a:r>
              <a:rPr lang="en-AU" sz="2800" dirty="0">
                <a:latin typeface="+mj-lt"/>
              </a:rPr>
              <a:t> </a:t>
            </a:r>
            <a:r>
              <a:rPr lang="en-AU" sz="2800" dirty="0" err="1">
                <a:latin typeface="+mj-lt"/>
              </a:rPr>
              <a:t>nhiễm</a:t>
            </a:r>
            <a:r>
              <a:rPr lang="en-AU" sz="2800" dirty="0">
                <a:latin typeface="+mj-lt"/>
              </a:rPr>
              <a:t> HBV.</a:t>
            </a:r>
          </a:p>
          <a:p>
            <a:pPr lvl="1"/>
            <a:r>
              <a:rPr lang="en-AU" sz="2800" dirty="0">
                <a:latin typeface="+mj-lt"/>
              </a:rPr>
              <a:t>90% </a:t>
            </a:r>
            <a:r>
              <a:rPr lang="en-AU" sz="2800" dirty="0" err="1">
                <a:latin typeface="+mj-lt"/>
              </a:rPr>
              <a:t>các</a:t>
            </a:r>
            <a:r>
              <a:rPr lang="en-AU" sz="2800" dirty="0">
                <a:latin typeface="+mj-lt"/>
              </a:rPr>
              <a:t> </a:t>
            </a:r>
            <a:r>
              <a:rPr lang="en-AU" sz="2800" dirty="0" err="1">
                <a:latin typeface="+mj-lt"/>
              </a:rPr>
              <a:t>trẻ</a:t>
            </a:r>
            <a:r>
              <a:rPr lang="en-AU" sz="2800" dirty="0">
                <a:latin typeface="+mj-lt"/>
              </a:rPr>
              <a:t> </a:t>
            </a:r>
            <a:r>
              <a:rPr lang="en-AU" sz="2800" dirty="0" err="1">
                <a:latin typeface="+mj-lt"/>
              </a:rPr>
              <a:t>lây</a:t>
            </a:r>
            <a:r>
              <a:rPr lang="en-AU" sz="2800" dirty="0">
                <a:latin typeface="+mj-lt"/>
              </a:rPr>
              <a:t> </a:t>
            </a:r>
            <a:r>
              <a:rPr lang="en-AU" sz="2800" dirty="0" err="1">
                <a:latin typeface="+mj-lt"/>
              </a:rPr>
              <a:t>truyền</a:t>
            </a:r>
            <a:r>
              <a:rPr lang="en-AU" sz="2800" dirty="0">
                <a:latin typeface="+mj-lt"/>
              </a:rPr>
              <a:t> </a:t>
            </a:r>
            <a:r>
              <a:rPr lang="en-AU" sz="2800" dirty="0" err="1">
                <a:latin typeface="+mj-lt"/>
              </a:rPr>
              <a:t>từ</a:t>
            </a:r>
            <a:r>
              <a:rPr lang="en-AU" sz="2800" dirty="0">
                <a:latin typeface="+mj-lt"/>
              </a:rPr>
              <a:t> </a:t>
            </a:r>
            <a:r>
              <a:rPr lang="en-AU" sz="2800" dirty="0" err="1">
                <a:latin typeface="+mj-lt"/>
              </a:rPr>
              <a:t>mẹ</a:t>
            </a:r>
            <a:r>
              <a:rPr lang="en-AU" sz="2800" dirty="0">
                <a:latin typeface="+mj-lt"/>
              </a:rPr>
              <a:t> sang con </a:t>
            </a:r>
            <a:r>
              <a:rPr lang="en-AU" sz="2800" dirty="0" err="1">
                <a:latin typeface="+mj-lt"/>
              </a:rPr>
              <a:t>này</a:t>
            </a:r>
            <a:r>
              <a:rPr lang="en-AU" sz="2800" dirty="0">
                <a:latin typeface="+mj-lt"/>
              </a:rPr>
              <a:t> </a:t>
            </a:r>
            <a:r>
              <a:rPr lang="en-AU" sz="2800" dirty="0" err="1">
                <a:latin typeface="+mj-lt"/>
              </a:rPr>
              <a:t>có</a:t>
            </a:r>
            <a:r>
              <a:rPr lang="en-AU" sz="2800" dirty="0">
                <a:latin typeface="+mj-lt"/>
              </a:rPr>
              <a:t> </a:t>
            </a:r>
            <a:r>
              <a:rPr lang="en-AU" sz="2800" dirty="0" err="1">
                <a:latin typeface="+mj-lt"/>
              </a:rPr>
              <a:t>nguy</a:t>
            </a:r>
            <a:r>
              <a:rPr lang="en-AU" sz="2800" dirty="0">
                <a:latin typeface="+mj-lt"/>
              </a:rPr>
              <a:t> </a:t>
            </a:r>
            <a:r>
              <a:rPr lang="en-AU" sz="2800" dirty="0" err="1">
                <a:latin typeface="+mj-lt"/>
              </a:rPr>
              <a:t>cơ</a:t>
            </a:r>
            <a:r>
              <a:rPr lang="en-AU" sz="2800" dirty="0">
                <a:latin typeface="+mj-lt"/>
              </a:rPr>
              <a:t> </a:t>
            </a:r>
            <a:r>
              <a:rPr lang="en-AU" sz="2800" dirty="0" err="1">
                <a:latin typeface="+mj-lt"/>
              </a:rPr>
              <a:t>chuyển</a:t>
            </a:r>
            <a:r>
              <a:rPr lang="en-AU" sz="2800" dirty="0">
                <a:latin typeface="+mj-lt"/>
              </a:rPr>
              <a:t> </a:t>
            </a:r>
            <a:r>
              <a:rPr lang="en-AU" sz="2800" dirty="0" err="1">
                <a:latin typeface="+mj-lt"/>
              </a:rPr>
              <a:t>thành</a:t>
            </a:r>
            <a:r>
              <a:rPr lang="en-AU" sz="2800" dirty="0">
                <a:latin typeface="+mj-lt"/>
              </a:rPr>
              <a:t> </a:t>
            </a:r>
            <a:r>
              <a:rPr lang="en-AU" sz="2800" dirty="0" err="1">
                <a:latin typeface="+mj-lt"/>
              </a:rPr>
              <a:t>viêm</a:t>
            </a:r>
            <a:r>
              <a:rPr lang="en-AU" sz="2800" dirty="0">
                <a:latin typeface="+mj-lt"/>
              </a:rPr>
              <a:t> </a:t>
            </a:r>
            <a:r>
              <a:rPr lang="en-AU" sz="2800" dirty="0" err="1">
                <a:latin typeface="+mj-lt"/>
              </a:rPr>
              <a:t>gan</a:t>
            </a:r>
            <a:r>
              <a:rPr lang="en-AU" sz="2800" dirty="0">
                <a:latin typeface="+mj-lt"/>
              </a:rPr>
              <a:t> B </a:t>
            </a:r>
            <a:r>
              <a:rPr lang="en-AU" sz="2800" dirty="0" err="1">
                <a:latin typeface="+mj-lt"/>
              </a:rPr>
              <a:t>mạn</a:t>
            </a:r>
            <a:r>
              <a:rPr lang="en-AU" sz="2800" dirty="0">
                <a:latin typeface="+mj-lt"/>
              </a:rPr>
              <a:t> </a:t>
            </a:r>
            <a:r>
              <a:rPr lang="en-AU" sz="2800" dirty="0" err="1">
                <a:latin typeface="+mj-lt"/>
              </a:rPr>
              <a:t>tính</a:t>
            </a:r>
            <a:r>
              <a:rPr lang="en-AU" sz="2800" dirty="0">
                <a:latin typeface="+mj-lt"/>
              </a:rPr>
              <a:t>. </a:t>
            </a:r>
          </a:p>
          <a:p>
            <a:r>
              <a:rPr lang="en-AU" dirty="0" err="1">
                <a:latin typeface="+mj-lt"/>
              </a:rPr>
              <a:t>Tại</a:t>
            </a:r>
            <a:r>
              <a:rPr lang="en-AU" dirty="0">
                <a:latin typeface="+mj-lt"/>
              </a:rPr>
              <a:t> Việt Nam, </a:t>
            </a:r>
            <a:r>
              <a:rPr lang="en-AU" dirty="0" err="1">
                <a:latin typeface="+mj-lt"/>
              </a:rPr>
              <a:t>tỷ</a:t>
            </a:r>
            <a:r>
              <a:rPr lang="en-AU" dirty="0">
                <a:latin typeface="+mj-lt"/>
              </a:rPr>
              <a:t> </a:t>
            </a:r>
            <a:r>
              <a:rPr lang="en-AU" dirty="0" err="1">
                <a:latin typeface="+mj-lt"/>
              </a:rPr>
              <a:t>lệ</a:t>
            </a:r>
            <a:r>
              <a:rPr lang="en-AU" dirty="0">
                <a:latin typeface="+mj-lt"/>
              </a:rPr>
              <a:t> </a:t>
            </a:r>
            <a:r>
              <a:rPr lang="en-AU" dirty="0" err="1">
                <a:latin typeface="+mj-lt"/>
              </a:rPr>
              <a:t>HBeAg</a:t>
            </a:r>
            <a:r>
              <a:rPr lang="en-AU" dirty="0">
                <a:latin typeface="+mj-lt"/>
              </a:rPr>
              <a:t> (+) </a:t>
            </a:r>
            <a:r>
              <a:rPr lang="en-AU" dirty="0" err="1">
                <a:latin typeface="+mj-lt"/>
              </a:rPr>
              <a:t>trên</a:t>
            </a:r>
            <a:r>
              <a:rPr lang="en-AU" dirty="0">
                <a:latin typeface="+mj-lt"/>
              </a:rPr>
              <a:t> </a:t>
            </a:r>
            <a:r>
              <a:rPr lang="en-AU" dirty="0" err="1">
                <a:latin typeface="+mj-lt"/>
              </a:rPr>
              <a:t>phụ</a:t>
            </a:r>
            <a:r>
              <a:rPr lang="en-AU" dirty="0">
                <a:latin typeface="+mj-lt"/>
              </a:rPr>
              <a:t> </a:t>
            </a:r>
            <a:r>
              <a:rPr lang="en-AU" dirty="0" err="1">
                <a:latin typeface="+mj-lt"/>
              </a:rPr>
              <a:t>nữ</a:t>
            </a:r>
            <a:r>
              <a:rPr lang="en-AU" dirty="0">
                <a:latin typeface="+mj-lt"/>
              </a:rPr>
              <a:t> </a:t>
            </a:r>
            <a:r>
              <a:rPr lang="en-AU" dirty="0" err="1">
                <a:latin typeface="+mj-lt"/>
              </a:rPr>
              <a:t>mang</a:t>
            </a:r>
            <a:r>
              <a:rPr lang="en-AU" dirty="0">
                <a:latin typeface="+mj-lt"/>
              </a:rPr>
              <a:t> </a:t>
            </a:r>
            <a:r>
              <a:rPr lang="en-AU" dirty="0" err="1">
                <a:latin typeface="+mj-lt"/>
              </a:rPr>
              <a:t>thai</a:t>
            </a:r>
            <a:r>
              <a:rPr lang="en-AU" dirty="0">
                <a:latin typeface="+mj-lt"/>
              </a:rPr>
              <a:t> </a:t>
            </a:r>
            <a:r>
              <a:rPr lang="en-AU" dirty="0" err="1">
                <a:latin typeface="+mj-lt"/>
              </a:rPr>
              <a:t>có</a:t>
            </a:r>
            <a:r>
              <a:rPr lang="en-AU" dirty="0">
                <a:latin typeface="+mj-lt"/>
              </a:rPr>
              <a:t> </a:t>
            </a:r>
            <a:r>
              <a:rPr lang="en-AU" dirty="0" err="1">
                <a:latin typeface="+mj-lt"/>
              </a:rPr>
              <a:t>HBsAg</a:t>
            </a:r>
            <a:r>
              <a:rPr lang="en-AU" dirty="0">
                <a:latin typeface="+mj-lt"/>
              </a:rPr>
              <a:t> </a:t>
            </a:r>
            <a:r>
              <a:rPr lang="en-AU" dirty="0" err="1">
                <a:latin typeface="+mj-lt"/>
              </a:rPr>
              <a:t>là</a:t>
            </a:r>
            <a:r>
              <a:rPr lang="en-AU" dirty="0">
                <a:latin typeface="+mj-lt"/>
              </a:rPr>
              <a:t> 37,2%: </a:t>
            </a:r>
            <a:r>
              <a:rPr lang="en-AU" dirty="0" err="1">
                <a:latin typeface="+mj-lt"/>
              </a:rPr>
              <a:t>nguyên</a:t>
            </a:r>
            <a:r>
              <a:rPr lang="en-AU" dirty="0">
                <a:latin typeface="+mj-lt"/>
              </a:rPr>
              <a:t> </a:t>
            </a:r>
            <a:r>
              <a:rPr lang="en-AU" dirty="0" err="1">
                <a:latin typeface="+mj-lt"/>
              </a:rPr>
              <a:t>nhân</a:t>
            </a:r>
            <a:r>
              <a:rPr lang="en-AU" dirty="0">
                <a:latin typeface="+mj-lt"/>
              </a:rPr>
              <a:t> </a:t>
            </a:r>
            <a:r>
              <a:rPr lang="en-AU" dirty="0" err="1">
                <a:latin typeface="+mj-lt"/>
              </a:rPr>
              <a:t>làm</a:t>
            </a:r>
            <a:r>
              <a:rPr lang="en-AU" dirty="0">
                <a:latin typeface="+mj-lt"/>
              </a:rPr>
              <a:t> </a:t>
            </a:r>
            <a:r>
              <a:rPr lang="en-AU" dirty="0" err="1">
                <a:latin typeface="+mj-lt"/>
              </a:rPr>
              <a:t>cho</a:t>
            </a:r>
            <a:r>
              <a:rPr lang="en-AU" dirty="0">
                <a:latin typeface="+mj-lt"/>
              </a:rPr>
              <a:t> </a:t>
            </a:r>
            <a:r>
              <a:rPr lang="en-AU" dirty="0" err="1">
                <a:latin typeface="+mj-lt"/>
              </a:rPr>
              <a:t>tỷ</a:t>
            </a:r>
            <a:r>
              <a:rPr lang="en-AU" dirty="0">
                <a:latin typeface="+mj-lt"/>
              </a:rPr>
              <a:t> </a:t>
            </a:r>
            <a:r>
              <a:rPr lang="en-AU" dirty="0" err="1">
                <a:latin typeface="+mj-lt"/>
              </a:rPr>
              <a:t>lệ</a:t>
            </a:r>
            <a:r>
              <a:rPr lang="en-AU" dirty="0">
                <a:latin typeface="+mj-lt"/>
              </a:rPr>
              <a:t> </a:t>
            </a:r>
            <a:r>
              <a:rPr lang="en-AU" dirty="0" err="1">
                <a:latin typeface="+mj-lt"/>
              </a:rPr>
              <a:t>lây</a:t>
            </a:r>
            <a:r>
              <a:rPr lang="en-AU" dirty="0">
                <a:latin typeface="+mj-lt"/>
              </a:rPr>
              <a:t> </a:t>
            </a:r>
            <a:r>
              <a:rPr lang="en-AU" dirty="0" err="1">
                <a:latin typeface="+mj-lt"/>
              </a:rPr>
              <a:t>truyền</a:t>
            </a:r>
            <a:r>
              <a:rPr lang="en-AU" dirty="0">
                <a:latin typeface="+mj-lt"/>
              </a:rPr>
              <a:t> HBV </a:t>
            </a:r>
            <a:r>
              <a:rPr lang="en-AU" dirty="0" err="1">
                <a:latin typeface="+mj-lt"/>
              </a:rPr>
              <a:t>cao</a:t>
            </a:r>
            <a:r>
              <a:rPr lang="en-AU" dirty="0">
                <a:latin typeface="+mj-lt"/>
              </a:rPr>
              <a:t>.</a:t>
            </a:r>
          </a:p>
          <a:p>
            <a:r>
              <a:rPr lang="en-AU" dirty="0">
                <a:latin typeface="+mj-lt"/>
              </a:rPr>
              <a:t>HBV DNA </a:t>
            </a:r>
            <a:r>
              <a:rPr lang="en-AU" dirty="0" err="1">
                <a:latin typeface="+mj-lt"/>
              </a:rPr>
              <a:t>cao</a:t>
            </a:r>
            <a:r>
              <a:rPr lang="en-AU" dirty="0">
                <a:latin typeface="+mj-lt"/>
              </a:rPr>
              <a:t> </a:t>
            </a:r>
            <a:r>
              <a:rPr lang="en-AU" dirty="0" err="1">
                <a:latin typeface="+mj-lt"/>
              </a:rPr>
              <a:t>trong</a:t>
            </a:r>
            <a:r>
              <a:rPr lang="en-AU" dirty="0">
                <a:latin typeface="+mj-lt"/>
              </a:rPr>
              <a:t> </a:t>
            </a:r>
            <a:r>
              <a:rPr lang="en-AU" dirty="0" err="1">
                <a:latin typeface="+mj-lt"/>
              </a:rPr>
              <a:t>máu</a:t>
            </a:r>
            <a:r>
              <a:rPr lang="en-AU" dirty="0">
                <a:latin typeface="+mj-lt"/>
              </a:rPr>
              <a:t> </a:t>
            </a:r>
            <a:r>
              <a:rPr lang="en-AU" dirty="0" err="1">
                <a:latin typeface="+mj-lt"/>
              </a:rPr>
              <a:t>mẹ</a:t>
            </a:r>
            <a:r>
              <a:rPr lang="en-AU" dirty="0">
                <a:latin typeface="+mj-lt"/>
              </a:rPr>
              <a:t> </a:t>
            </a:r>
            <a:r>
              <a:rPr lang="en-AU" dirty="0" err="1">
                <a:latin typeface="+mj-lt"/>
              </a:rPr>
              <a:t>làm</a:t>
            </a:r>
            <a:r>
              <a:rPr lang="en-AU" dirty="0">
                <a:latin typeface="+mj-lt"/>
              </a:rPr>
              <a:t> </a:t>
            </a:r>
            <a:r>
              <a:rPr lang="en-AU" dirty="0" err="1">
                <a:latin typeface="+mj-lt"/>
              </a:rPr>
              <a:t>tỷ</a:t>
            </a:r>
            <a:r>
              <a:rPr lang="en-AU" dirty="0">
                <a:latin typeface="+mj-lt"/>
              </a:rPr>
              <a:t> </a:t>
            </a:r>
            <a:r>
              <a:rPr lang="en-AU" dirty="0" err="1">
                <a:latin typeface="+mj-lt"/>
              </a:rPr>
              <a:t>lệ</a:t>
            </a:r>
            <a:r>
              <a:rPr lang="en-AU" dirty="0">
                <a:latin typeface="+mj-lt"/>
              </a:rPr>
              <a:t> </a:t>
            </a:r>
            <a:r>
              <a:rPr lang="en-AU" dirty="0" err="1">
                <a:latin typeface="+mj-lt"/>
              </a:rPr>
              <a:t>nhiễm</a:t>
            </a:r>
            <a:r>
              <a:rPr lang="en-AU" dirty="0">
                <a:latin typeface="+mj-lt"/>
              </a:rPr>
              <a:t> HBV ở con </a:t>
            </a:r>
            <a:r>
              <a:rPr lang="en-AU" dirty="0" err="1">
                <a:latin typeface="+mj-lt"/>
              </a:rPr>
              <a:t>cao</a:t>
            </a:r>
            <a:r>
              <a:rPr lang="en-AU" dirty="0">
                <a:latin typeface="+mj-lt"/>
              </a:rPr>
              <a:t> </a:t>
            </a:r>
            <a:r>
              <a:rPr lang="en-AU" dirty="0" err="1">
                <a:latin typeface="+mj-lt"/>
              </a:rPr>
              <a:t>mặc</a:t>
            </a:r>
            <a:r>
              <a:rPr lang="en-AU" dirty="0">
                <a:latin typeface="+mj-lt"/>
              </a:rPr>
              <a:t> </a:t>
            </a:r>
            <a:r>
              <a:rPr lang="en-AU" dirty="0" err="1">
                <a:latin typeface="+mj-lt"/>
              </a:rPr>
              <a:t>dù</a:t>
            </a:r>
            <a:r>
              <a:rPr lang="en-AU" dirty="0">
                <a:latin typeface="+mj-lt"/>
              </a:rPr>
              <a:t> </a:t>
            </a:r>
            <a:r>
              <a:rPr lang="en-AU" dirty="0" err="1">
                <a:latin typeface="+mj-lt"/>
              </a:rPr>
              <a:t>có</a:t>
            </a:r>
            <a:r>
              <a:rPr lang="en-AU" dirty="0">
                <a:latin typeface="+mj-lt"/>
              </a:rPr>
              <a:t> </a:t>
            </a:r>
            <a:r>
              <a:rPr lang="en-AU" dirty="0" err="1">
                <a:latin typeface="+mj-lt"/>
              </a:rPr>
              <a:t>tiêm</a:t>
            </a:r>
            <a:r>
              <a:rPr lang="en-AU" dirty="0">
                <a:latin typeface="+mj-lt"/>
              </a:rPr>
              <a:t> </a:t>
            </a:r>
            <a:r>
              <a:rPr lang="en-AU" dirty="0" err="1">
                <a:latin typeface="+mj-lt"/>
              </a:rPr>
              <a:t>phòng</a:t>
            </a:r>
            <a:r>
              <a:rPr lang="en-AU" dirty="0">
                <a:latin typeface="+mj-lt"/>
              </a:rPr>
              <a:t> </a:t>
            </a:r>
            <a:r>
              <a:rPr lang="en-AU" dirty="0" err="1">
                <a:latin typeface="+mj-lt"/>
              </a:rPr>
              <a:t>vắc</a:t>
            </a:r>
            <a:r>
              <a:rPr lang="en-AU" dirty="0">
                <a:latin typeface="+mj-lt"/>
              </a:rPr>
              <a:t> </a:t>
            </a:r>
            <a:r>
              <a:rPr lang="en-AU" dirty="0" err="1">
                <a:latin typeface="+mj-lt"/>
              </a:rPr>
              <a:t>xin</a:t>
            </a:r>
            <a:r>
              <a:rPr lang="en-AU" dirty="0">
                <a:latin typeface="+mj-lt"/>
              </a:rPr>
              <a:t> </a:t>
            </a:r>
            <a:r>
              <a:rPr lang="en-AU" dirty="0" err="1">
                <a:latin typeface="+mj-lt"/>
              </a:rPr>
              <a:t>viêm</a:t>
            </a:r>
            <a:r>
              <a:rPr lang="en-AU" dirty="0">
                <a:latin typeface="+mj-lt"/>
              </a:rPr>
              <a:t> </a:t>
            </a:r>
            <a:r>
              <a:rPr lang="en-AU" dirty="0" err="1">
                <a:latin typeface="+mj-lt"/>
              </a:rPr>
              <a:t>gan</a:t>
            </a:r>
            <a:r>
              <a:rPr lang="en-AU" dirty="0">
                <a:latin typeface="+mj-lt"/>
              </a:rPr>
              <a:t> B </a:t>
            </a:r>
            <a:r>
              <a:rPr lang="en-AU" dirty="0" err="1">
                <a:latin typeface="+mj-lt"/>
              </a:rPr>
              <a:t>và</a:t>
            </a:r>
            <a:r>
              <a:rPr lang="en-AU" dirty="0">
                <a:latin typeface="+mj-lt"/>
              </a:rPr>
              <a:t> globulin </a:t>
            </a:r>
            <a:r>
              <a:rPr lang="en-AU" dirty="0" err="1">
                <a:latin typeface="+mj-lt"/>
              </a:rPr>
              <a:t>miễn</a:t>
            </a:r>
            <a:r>
              <a:rPr lang="en-AU" dirty="0">
                <a:latin typeface="+mj-lt"/>
              </a:rPr>
              <a:t> </a:t>
            </a:r>
            <a:r>
              <a:rPr lang="en-AU" dirty="0" err="1">
                <a:latin typeface="+mj-lt"/>
              </a:rPr>
              <a:t>dịch</a:t>
            </a:r>
            <a:r>
              <a:rPr lang="en-AU" dirty="0">
                <a:latin typeface="+mj-lt"/>
              </a:rPr>
              <a:t> </a:t>
            </a:r>
            <a:r>
              <a:rPr lang="en-AU" dirty="0" err="1">
                <a:latin typeface="+mj-lt"/>
              </a:rPr>
              <a:t>kháng</a:t>
            </a:r>
            <a:r>
              <a:rPr lang="en-AU" dirty="0">
                <a:latin typeface="+mj-lt"/>
              </a:rPr>
              <a:t> </a:t>
            </a:r>
            <a:r>
              <a:rPr lang="en-AU" dirty="0" err="1">
                <a:latin typeface="+mj-lt"/>
              </a:rPr>
              <a:t>viêm</a:t>
            </a:r>
            <a:r>
              <a:rPr lang="en-AU" dirty="0">
                <a:latin typeface="+mj-lt"/>
              </a:rPr>
              <a:t> </a:t>
            </a:r>
            <a:r>
              <a:rPr lang="en-AU" dirty="0" err="1">
                <a:latin typeface="+mj-lt"/>
              </a:rPr>
              <a:t>gan</a:t>
            </a:r>
            <a:r>
              <a:rPr lang="en-AU" dirty="0">
                <a:latin typeface="+mj-lt"/>
              </a:rPr>
              <a:t> B. </a:t>
            </a:r>
          </a:p>
          <a:p>
            <a:endParaRPr lang="en-AU" sz="22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3FE65-5033-BAE6-D8DC-77DA9F3A289A}"/>
              </a:ext>
            </a:extLst>
          </p:cNvPr>
          <p:cNvSpPr>
            <a:spLocks noGrp="1"/>
          </p:cNvSpPr>
          <p:nvPr>
            <p:ph type="title"/>
          </p:nvPr>
        </p:nvSpPr>
        <p:spPr/>
        <p:txBody>
          <a:bodyPr/>
          <a:lstStyle/>
          <a:p>
            <a:r>
              <a:rPr lang="en-US" b="1" dirty="0">
                <a:solidFill>
                  <a:srgbClr val="FF0000"/>
                </a:solidFill>
                <a:latin typeface="Times New Roman" panose="02020603050405020304" pitchFamily="18" charset="0"/>
                <a:cs typeface="Times New Roman" panose="02020603050405020304" pitchFamily="18" charset="0"/>
              </a:rPr>
              <a:t>DỰ PHÒNG </a:t>
            </a:r>
          </a:p>
        </p:txBody>
      </p:sp>
      <p:sp>
        <p:nvSpPr>
          <p:cNvPr id="3" name="Content Placeholder 2">
            <a:extLst>
              <a:ext uri="{FF2B5EF4-FFF2-40B4-BE49-F238E27FC236}">
                <a16:creationId xmlns:a16="http://schemas.microsoft.com/office/drawing/2014/main" id="{E5DAC70A-83AE-0989-C326-8401E752CF69}"/>
              </a:ext>
            </a:extLst>
          </p:cNvPr>
          <p:cNvSpPr>
            <a:spLocks noGrp="1"/>
          </p:cNvSpPr>
          <p:nvPr>
            <p:ph idx="1"/>
          </p:nvPr>
        </p:nvSpPr>
        <p:spPr>
          <a:xfrm>
            <a:off x="838200" y="1482436"/>
            <a:ext cx="10515600" cy="4694527"/>
          </a:xfrm>
        </p:spPr>
        <p:txBody>
          <a:bodyPr>
            <a:normAutofit/>
          </a:bodyPr>
          <a:lstStyle/>
          <a:p>
            <a:pPr marL="0" indent="0">
              <a:buNone/>
            </a:pPr>
            <a:r>
              <a:rPr lang="vi-VN" b="1" dirty="0">
                <a:solidFill>
                  <a:srgbClr val="FF0000"/>
                </a:solidFill>
                <a:latin typeface="+mj-lt"/>
              </a:rPr>
              <a:t>Yếu tố nguy cơ chính</a:t>
            </a:r>
            <a:r>
              <a:rPr lang="en-US" b="1" dirty="0">
                <a:solidFill>
                  <a:srgbClr val="FF0000"/>
                </a:solidFill>
                <a:latin typeface="+mj-lt"/>
              </a:rPr>
              <a:t>:</a:t>
            </a:r>
          </a:p>
          <a:p>
            <a:r>
              <a:rPr lang="en-US" dirty="0">
                <a:latin typeface="+mj-lt"/>
              </a:rPr>
              <a:t>HBV DNA ≥ 200.000 IU/</a:t>
            </a:r>
            <a:r>
              <a:rPr lang="en-US" dirty="0" err="1">
                <a:latin typeface="+mj-lt"/>
              </a:rPr>
              <a:t>Ml</a:t>
            </a:r>
            <a:endParaRPr lang="en-US" dirty="0">
              <a:latin typeface="+mj-lt"/>
            </a:endParaRPr>
          </a:p>
          <a:p>
            <a:r>
              <a:rPr lang="en-US" dirty="0" err="1">
                <a:latin typeface="+mj-lt"/>
              </a:rPr>
              <a:t>HBeAg</a:t>
            </a:r>
            <a:r>
              <a:rPr lang="en-US" dirty="0">
                <a:latin typeface="+mj-lt"/>
              </a:rPr>
              <a:t> (+)</a:t>
            </a:r>
          </a:p>
          <a:p>
            <a:r>
              <a:rPr lang="en-US" dirty="0" err="1">
                <a:latin typeface="+mj-lt"/>
              </a:rPr>
              <a:t>Không</a:t>
            </a:r>
            <a:r>
              <a:rPr lang="en-US" dirty="0">
                <a:latin typeface="+mj-lt"/>
              </a:rPr>
              <a:t> </a:t>
            </a:r>
            <a:r>
              <a:rPr lang="en-US" dirty="0" err="1">
                <a:latin typeface="+mj-lt"/>
              </a:rPr>
              <a:t>dự</a:t>
            </a:r>
            <a:r>
              <a:rPr lang="en-US" dirty="0">
                <a:latin typeface="+mj-lt"/>
              </a:rPr>
              <a:t> </a:t>
            </a:r>
            <a:r>
              <a:rPr lang="en-US" dirty="0" err="1">
                <a:latin typeface="+mj-lt"/>
              </a:rPr>
              <a:t>phòng</a:t>
            </a:r>
            <a:r>
              <a:rPr lang="en-US" dirty="0">
                <a:latin typeface="+mj-lt"/>
              </a:rPr>
              <a:t> </a:t>
            </a:r>
            <a:r>
              <a:rPr lang="en-US" dirty="0" err="1">
                <a:latin typeface="+mj-lt"/>
              </a:rPr>
              <a:t>sau</a:t>
            </a:r>
            <a:r>
              <a:rPr lang="en-US" dirty="0">
                <a:latin typeface="+mj-lt"/>
              </a:rPr>
              <a:t> </a:t>
            </a:r>
            <a:r>
              <a:rPr lang="en-US" dirty="0" err="1">
                <a:latin typeface="+mj-lt"/>
              </a:rPr>
              <a:t>sinh</a:t>
            </a:r>
            <a:endParaRPr lang="en-US" dirty="0">
              <a:latin typeface="+mj-lt"/>
            </a:endParaRPr>
          </a:p>
          <a:p>
            <a:r>
              <a:rPr lang="en-US" dirty="0" err="1">
                <a:latin typeface="+mj-lt"/>
              </a:rPr>
              <a:t>Tiêm</a:t>
            </a:r>
            <a:r>
              <a:rPr lang="en-US" dirty="0">
                <a:latin typeface="+mj-lt"/>
              </a:rPr>
              <a:t> </a:t>
            </a:r>
            <a:r>
              <a:rPr lang="en-US" dirty="0" err="1">
                <a:latin typeface="+mj-lt"/>
              </a:rPr>
              <a:t>trễ</a:t>
            </a:r>
            <a:r>
              <a:rPr lang="en-US" dirty="0">
                <a:latin typeface="+mj-lt"/>
              </a:rPr>
              <a:t> vaccine/ immune</a:t>
            </a:r>
          </a:p>
          <a:p>
            <a:r>
              <a:rPr lang="en-US" b="1" dirty="0">
                <a:solidFill>
                  <a:srgbClr val="FF0000"/>
                </a:solidFill>
                <a:highlight>
                  <a:srgbClr val="FFFF00"/>
                </a:highlight>
                <a:latin typeface="+mj-lt"/>
              </a:rPr>
              <a:t>“</a:t>
            </a:r>
            <a:r>
              <a:rPr lang="en-US" b="1" dirty="0" err="1">
                <a:solidFill>
                  <a:srgbClr val="FF0000"/>
                </a:solidFill>
                <a:highlight>
                  <a:srgbClr val="FFFF00"/>
                </a:highlight>
                <a:latin typeface="+mj-lt"/>
              </a:rPr>
              <a:t>Cửa</a:t>
            </a:r>
            <a:r>
              <a:rPr lang="en-US" b="1" dirty="0">
                <a:solidFill>
                  <a:srgbClr val="FF0000"/>
                </a:solidFill>
                <a:highlight>
                  <a:srgbClr val="FFFF00"/>
                </a:highlight>
                <a:latin typeface="+mj-lt"/>
              </a:rPr>
              <a:t> </a:t>
            </a:r>
            <a:r>
              <a:rPr lang="en-US" b="1" dirty="0" err="1">
                <a:solidFill>
                  <a:srgbClr val="FF0000"/>
                </a:solidFill>
                <a:highlight>
                  <a:srgbClr val="FFFF00"/>
                </a:highlight>
                <a:latin typeface="+mj-lt"/>
              </a:rPr>
              <a:t>sổ</a:t>
            </a:r>
            <a:r>
              <a:rPr lang="en-US" b="1" dirty="0">
                <a:solidFill>
                  <a:srgbClr val="FF0000"/>
                </a:solidFill>
                <a:highlight>
                  <a:srgbClr val="FFFF00"/>
                </a:highlight>
                <a:latin typeface="+mj-lt"/>
              </a:rPr>
              <a:t> </a:t>
            </a:r>
            <a:r>
              <a:rPr lang="en-US" b="1" dirty="0" err="1">
                <a:solidFill>
                  <a:srgbClr val="FF0000"/>
                </a:solidFill>
                <a:highlight>
                  <a:srgbClr val="FFFF00"/>
                </a:highlight>
                <a:latin typeface="+mj-lt"/>
              </a:rPr>
              <a:t>vàng</a:t>
            </a:r>
            <a:r>
              <a:rPr lang="en-US" b="1" dirty="0">
                <a:solidFill>
                  <a:srgbClr val="FF0000"/>
                </a:solidFill>
                <a:highlight>
                  <a:srgbClr val="FFFF00"/>
                </a:highlight>
                <a:latin typeface="+mj-lt"/>
              </a:rPr>
              <a:t>” </a:t>
            </a:r>
            <a:r>
              <a:rPr lang="en-US" b="1" dirty="0" err="1">
                <a:solidFill>
                  <a:srgbClr val="FF0000"/>
                </a:solidFill>
                <a:highlight>
                  <a:srgbClr val="FFFF00"/>
                </a:highlight>
                <a:latin typeface="+mj-lt"/>
              </a:rPr>
              <a:t>dự</a:t>
            </a:r>
            <a:r>
              <a:rPr lang="en-US" b="1" dirty="0">
                <a:solidFill>
                  <a:srgbClr val="FF0000"/>
                </a:solidFill>
                <a:highlight>
                  <a:srgbClr val="FFFF00"/>
                </a:highlight>
                <a:latin typeface="+mj-lt"/>
              </a:rPr>
              <a:t> </a:t>
            </a:r>
            <a:r>
              <a:rPr lang="en-US" b="1" dirty="0" err="1">
                <a:solidFill>
                  <a:srgbClr val="FF0000"/>
                </a:solidFill>
                <a:highlight>
                  <a:srgbClr val="FFFF00"/>
                </a:highlight>
                <a:latin typeface="+mj-lt"/>
              </a:rPr>
              <a:t>phòng</a:t>
            </a:r>
            <a:endParaRPr lang="en-US" b="1" dirty="0">
              <a:solidFill>
                <a:srgbClr val="FF0000"/>
              </a:solidFill>
              <a:highlight>
                <a:srgbClr val="FFFF00"/>
              </a:highlight>
              <a:latin typeface="+mj-lt"/>
            </a:endParaRPr>
          </a:p>
          <a:p>
            <a:pPr marL="0" indent="0">
              <a:buNone/>
            </a:pPr>
            <a:r>
              <a:rPr lang="en-US" dirty="0">
                <a:latin typeface="+mj-lt"/>
              </a:rPr>
              <a:t>👉 ≤ 12 </a:t>
            </a:r>
            <a:r>
              <a:rPr lang="en-US" dirty="0" err="1">
                <a:latin typeface="+mj-lt"/>
              </a:rPr>
              <a:t>giờ</a:t>
            </a:r>
            <a:r>
              <a:rPr lang="en-US" dirty="0">
                <a:latin typeface="+mj-lt"/>
              </a:rPr>
              <a:t> </a:t>
            </a:r>
            <a:r>
              <a:rPr lang="en-US" dirty="0" err="1">
                <a:latin typeface="+mj-lt"/>
              </a:rPr>
              <a:t>sau</a:t>
            </a:r>
            <a:r>
              <a:rPr lang="en-US" dirty="0">
                <a:latin typeface="+mj-lt"/>
              </a:rPr>
              <a:t> </a:t>
            </a:r>
            <a:r>
              <a:rPr lang="en-US" dirty="0" err="1">
                <a:latin typeface="+mj-lt"/>
              </a:rPr>
              <a:t>sinh</a:t>
            </a:r>
            <a:r>
              <a:rPr lang="en-US" dirty="0">
                <a:latin typeface="+mj-lt"/>
              </a:rPr>
              <a:t>: Vaccine </a:t>
            </a:r>
            <a:r>
              <a:rPr lang="en-US" dirty="0" err="1">
                <a:latin typeface="+mj-lt"/>
              </a:rPr>
              <a:t>viêm</a:t>
            </a:r>
            <a:r>
              <a:rPr lang="en-US" dirty="0">
                <a:latin typeface="+mj-lt"/>
              </a:rPr>
              <a:t> </a:t>
            </a:r>
            <a:r>
              <a:rPr lang="en-US" dirty="0" err="1">
                <a:latin typeface="+mj-lt"/>
              </a:rPr>
              <a:t>gan</a:t>
            </a:r>
            <a:r>
              <a:rPr lang="en-US" dirty="0">
                <a:latin typeface="+mj-lt"/>
              </a:rPr>
              <a:t> B + </a:t>
            </a:r>
            <a:r>
              <a:rPr lang="en-US" dirty="0" err="1">
                <a:latin typeface="+mj-lt"/>
              </a:rPr>
              <a:t>immuno</a:t>
            </a:r>
            <a:endParaRPr lang="en-US" dirty="0">
              <a:latin typeface="+mj-lt"/>
            </a:endParaRPr>
          </a:p>
          <a:p>
            <a:pPr marL="0" indent="0">
              <a:buNone/>
            </a:pPr>
            <a:r>
              <a:rPr lang="en-US" dirty="0">
                <a:latin typeface="+mj-lt"/>
              </a:rPr>
              <a:t>→ </a:t>
            </a:r>
            <a:r>
              <a:rPr lang="en-US" dirty="0" err="1">
                <a:latin typeface="+mj-lt"/>
              </a:rPr>
              <a:t>Hiệu</a:t>
            </a:r>
            <a:r>
              <a:rPr lang="en-US" dirty="0">
                <a:latin typeface="+mj-lt"/>
              </a:rPr>
              <a:t> </a:t>
            </a:r>
            <a:r>
              <a:rPr lang="en-US" dirty="0" err="1">
                <a:latin typeface="+mj-lt"/>
              </a:rPr>
              <a:t>quả</a:t>
            </a:r>
            <a:r>
              <a:rPr lang="en-US" dirty="0">
                <a:latin typeface="+mj-lt"/>
              </a:rPr>
              <a:t> </a:t>
            </a:r>
            <a:r>
              <a:rPr lang="en-US" dirty="0" err="1">
                <a:latin typeface="+mj-lt"/>
              </a:rPr>
              <a:t>cao</a:t>
            </a:r>
            <a:r>
              <a:rPr lang="en-US" dirty="0">
                <a:latin typeface="+mj-lt"/>
              </a:rPr>
              <a:t> </a:t>
            </a:r>
            <a:r>
              <a:rPr lang="en-US" dirty="0" err="1">
                <a:latin typeface="+mj-lt"/>
              </a:rPr>
              <a:t>nhất</a:t>
            </a:r>
            <a:endParaRPr lang="en-US" dirty="0">
              <a:latin typeface="+mj-lt"/>
            </a:endParaRPr>
          </a:p>
          <a:p>
            <a:pPr marL="0" indent="0">
              <a:buNone/>
            </a:pPr>
            <a:endParaRPr lang="en-US" dirty="0"/>
          </a:p>
        </p:txBody>
      </p:sp>
    </p:spTree>
    <p:extLst>
      <p:ext uri="{BB962C8B-B14F-4D97-AF65-F5344CB8AC3E}">
        <p14:creationId xmlns:p14="http://schemas.microsoft.com/office/powerpoint/2010/main" val="1300365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2397" y="152401"/>
            <a:ext cx="8822396" cy="656571"/>
          </a:xfrm>
        </p:spPr>
        <p:txBody>
          <a:bodyPr>
            <a:noAutofit/>
          </a:bodyPr>
          <a:lstStyle/>
          <a:p>
            <a:r>
              <a:rPr lang="en-US" sz="3200" b="1" dirty="0" err="1">
                <a:solidFill>
                  <a:schemeClr val="tx2">
                    <a:lumMod val="75000"/>
                  </a:schemeClr>
                </a:solidFill>
              </a:rPr>
              <a:t>Tình</a:t>
            </a:r>
            <a:r>
              <a:rPr lang="en-US" sz="3200" b="1" dirty="0">
                <a:solidFill>
                  <a:schemeClr val="tx2">
                    <a:lumMod val="75000"/>
                  </a:schemeClr>
                </a:solidFill>
              </a:rPr>
              <a:t> </a:t>
            </a:r>
            <a:r>
              <a:rPr lang="en-US" sz="3200" b="1" dirty="0" err="1">
                <a:solidFill>
                  <a:schemeClr val="tx2">
                    <a:lumMod val="75000"/>
                  </a:schemeClr>
                </a:solidFill>
              </a:rPr>
              <a:t>hình</a:t>
            </a:r>
            <a:r>
              <a:rPr lang="en-US" sz="3200" b="1" dirty="0">
                <a:solidFill>
                  <a:schemeClr val="tx2">
                    <a:lumMod val="75000"/>
                  </a:schemeClr>
                </a:solidFill>
              </a:rPr>
              <a:t> </a:t>
            </a:r>
            <a:r>
              <a:rPr lang="en-US" sz="3200" b="1" dirty="0" err="1">
                <a:solidFill>
                  <a:schemeClr val="tx2">
                    <a:lumMod val="75000"/>
                  </a:schemeClr>
                </a:solidFill>
              </a:rPr>
              <a:t>nhiễm</a:t>
            </a:r>
            <a:r>
              <a:rPr lang="en-US" sz="3200" b="1" dirty="0">
                <a:solidFill>
                  <a:schemeClr val="tx2">
                    <a:lumMod val="75000"/>
                  </a:schemeClr>
                </a:solidFill>
              </a:rPr>
              <a:t> vi </a:t>
            </a:r>
            <a:r>
              <a:rPr lang="en-US" sz="3200" b="1" dirty="0" err="1">
                <a:solidFill>
                  <a:schemeClr val="tx2">
                    <a:lumMod val="75000"/>
                  </a:schemeClr>
                </a:solidFill>
              </a:rPr>
              <a:t>rút</a:t>
            </a:r>
            <a:r>
              <a:rPr lang="en-US" sz="3200" b="1" dirty="0">
                <a:solidFill>
                  <a:schemeClr val="tx2">
                    <a:lumMod val="75000"/>
                  </a:schemeClr>
                </a:solidFill>
              </a:rPr>
              <a:t> </a:t>
            </a:r>
            <a:r>
              <a:rPr lang="en-US" sz="3200" b="1" dirty="0" err="1">
                <a:solidFill>
                  <a:schemeClr val="tx2">
                    <a:lumMod val="75000"/>
                  </a:schemeClr>
                </a:solidFill>
              </a:rPr>
              <a:t>viêm</a:t>
            </a:r>
            <a:r>
              <a:rPr lang="en-US" sz="3200" b="1" dirty="0">
                <a:solidFill>
                  <a:schemeClr val="tx2">
                    <a:lumMod val="75000"/>
                  </a:schemeClr>
                </a:solidFill>
              </a:rPr>
              <a:t> </a:t>
            </a:r>
            <a:r>
              <a:rPr lang="en-US" sz="3200" b="1" dirty="0" err="1">
                <a:solidFill>
                  <a:schemeClr val="tx2">
                    <a:lumMod val="75000"/>
                  </a:schemeClr>
                </a:solidFill>
              </a:rPr>
              <a:t>gan</a:t>
            </a:r>
            <a:r>
              <a:rPr lang="en-US" sz="3200" b="1" dirty="0">
                <a:solidFill>
                  <a:schemeClr val="tx2">
                    <a:lumMod val="75000"/>
                  </a:schemeClr>
                </a:solidFill>
              </a:rPr>
              <a:t>  B, C </a:t>
            </a:r>
            <a:br>
              <a:rPr lang="en-US" sz="3200" b="1" dirty="0">
                <a:solidFill>
                  <a:schemeClr val="tx2">
                    <a:lumMod val="75000"/>
                  </a:schemeClr>
                </a:solidFill>
              </a:rPr>
            </a:br>
            <a:r>
              <a:rPr lang="en-US" sz="3200" b="1" dirty="0" err="1">
                <a:solidFill>
                  <a:schemeClr val="tx2">
                    <a:lumMod val="75000"/>
                  </a:schemeClr>
                </a:solidFill>
              </a:rPr>
              <a:t>trên</a:t>
            </a:r>
            <a:r>
              <a:rPr lang="en-US" sz="3200" b="1" dirty="0">
                <a:solidFill>
                  <a:schemeClr val="tx2">
                    <a:lumMod val="75000"/>
                  </a:schemeClr>
                </a:solidFill>
              </a:rPr>
              <a:t> </a:t>
            </a:r>
            <a:r>
              <a:rPr lang="en-US" sz="3200" b="1" dirty="0" err="1">
                <a:solidFill>
                  <a:schemeClr val="tx2">
                    <a:lumMod val="75000"/>
                  </a:schemeClr>
                </a:solidFill>
              </a:rPr>
              <a:t>thế</a:t>
            </a:r>
            <a:r>
              <a:rPr lang="en-US" sz="3200" b="1" dirty="0">
                <a:solidFill>
                  <a:schemeClr val="tx2">
                    <a:lumMod val="75000"/>
                  </a:schemeClr>
                </a:solidFill>
              </a:rPr>
              <a:t> </a:t>
            </a:r>
            <a:r>
              <a:rPr lang="en-US" sz="3200" b="1" dirty="0" err="1">
                <a:solidFill>
                  <a:schemeClr val="tx2">
                    <a:lumMod val="75000"/>
                  </a:schemeClr>
                </a:solidFill>
              </a:rPr>
              <a:t>giới</a:t>
            </a:r>
            <a:r>
              <a:rPr lang="en-US" sz="3200" b="1" dirty="0">
                <a:solidFill>
                  <a:schemeClr val="tx2">
                    <a:lumMod val="75000"/>
                  </a:schemeClr>
                </a:solidFill>
              </a:rPr>
              <a:t> </a:t>
            </a:r>
            <a:r>
              <a:rPr lang="en-US" sz="3200" b="1" dirty="0" err="1">
                <a:solidFill>
                  <a:schemeClr val="tx2">
                    <a:lumMod val="75000"/>
                  </a:schemeClr>
                </a:solidFill>
              </a:rPr>
              <a:t>và</a:t>
            </a:r>
            <a:r>
              <a:rPr lang="en-US" sz="3200" b="1" dirty="0">
                <a:solidFill>
                  <a:schemeClr val="tx2">
                    <a:lumMod val="75000"/>
                  </a:schemeClr>
                </a:solidFill>
              </a:rPr>
              <a:t> Việt Nam (</a:t>
            </a:r>
            <a:r>
              <a:rPr lang="en-US" sz="3200" b="1" dirty="0" err="1">
                <a:solidFill>
                  <a:schemeClr val="tx2">
                    <a:lumMod val="75000"/>
                  </a:schemeClr>
                </a:solidFill>
              </a:rPr>
              <a:t>tiếp</a:t>
            </a:r>
            <a:r>
              <a:rPr lang="en-US" sz="3200" b="1" dirty="0">
                <a:solidFill>
                  <a:schemeClr val="tx2">
                    <a:lumMod val="75000"/>
                  </a:schemeClr>
                </a:solidFill>
              </a:rPr>
              <a:t>)</a:t>
            </a:r>
            <a:endParaRPr lang="en-US" sz="3200" b="1" dirty="0"/>
          </a:p>
        </p:txBody>
      </p:sp>
      <p:pic>
        <p:nvPicPr>
          <p:cNvPr id="7" name="Picture 9" descr="H:\My Documents\0.SIWorkplan\GlobalHepatitisReport\Graphs\WHO_Hep Report_Table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529" y="1304056"/>
            <a:ext cx="4061525" cy="2340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descr="H:\My Documents\0.SIWorkplan\GlobalHepatitisReport\Graphs\WHO_Hep Report_Table 4.jpg"/>
          <p:cNvPicPr>
            <a:picLocks noChangeAspect="1" noChangeArrowheads="1"/>
          </p:cNvPicPr>
          <p:nvPr/>
        </p:nvPicPr>
        <p:blipFill rotWithShape="1">
          <a:blip r:embed="rId4">
            <a:extLst>
              <a:ext uri="{28A0092B-C50C-407E-A947-70E740481C1C}">
                <a14:useLocalDpi xmlns:a14="http://schemas.microsoft.com/office/drawing/2010/main" val="0"/>
              </a:ext>
            </a:extLst>
          </a:blip>
          <a:srcRect b="4966"/>
          <a:stretch>
            <a:fillRect/>
          </a:stretch>
        </p:blipFill>
        <p:spPr bwMode="auto">
          <a:xfrm>
            <a:off x="1763534" y="3869442"/>
            <a:ext cx="4158106" cy="2490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asellaDiTesto 3"/>
          <p:cNvSpPr txBox="1"/>
          <p:nvPr/>
        </p:nvSpPr>
        <p:spPr>
          <a:xfrm>
            <a:off x="3143672" y="1304056"/>
            <a:ext cx="2522204" cy="1077218"/>
          </a:xfrm>
          <a:prstGeom prst="rect">
            <a:avLst/>
          </a:prstGeom>
          <a:noFill/>
        </p:spPr>
        <p:txBody>
          <a:bodyPr wrap="square">
            <a:spAutoFit/>
          </a:bodyPr>
          <a:lstStyle/>
          <a:p>
            <a:pPr algn="r">
              <a:defRPr/>
            </a:pPr>
            <a:r>
              <a:rPr lang="it-IT" sz="2400" b="1" dirty="0">
                <a:solidFill>
                  <a:schemeClr val="accent1">
                    <a:lumMod val="75000"/>
                  </a:schemeClr>
                </a:solidFill>
                <a:latin typeface="Calibri" panose="020F0502020204030204" pitchFamily="34" charset="0"/>
                <a:ea typeface="MS PGothic" panose="020B0600070205080204" pitchFamily="34" charset="-128"/>
              </a:rPr>
              <a:t>Nhiễm HBV </a:t>
            </a:r>
          </a:p>
          <a:p>
            <a:pPr algn="r">
              <a:defRPr/>
            </a:pPr>
            <a:r>
              <a:rPr lang="it-IT" sz="2000" dirty="0">
                <a:solidFill>
                  <a:schemeClr val="accent1">
                    <a:lumMod val="75000"/>
                  </a:schemeClr>
                </a:solidFill>
                <a:latin typeface="Calibri" panose="020F0502020204030204" pitchFamily="34" charset="0"/>
                <a:ea typeface="MS PGothic" panose="020B0600070205080204" pitchFamily="34" charset="-128"/>
              </a:rPr>
              <a:t>Cao nhất ở khu vực Tây Thái Bình Dương </a:t>
            </a:r>
          </a:p>
        </p:txBody>
      </p:sp>
      <p:sp>
        <p:nvSpPr>
          <p:cNvPr id="10" name="CasellaDiTesto 3"/>
          <p:cNvSpPr txBox="1"/>
          <p:nvPr/>
        </p:nvSpPr>
        <p:spPr>
          <a:xfrm>
            <a:off x="3160732" y="3869443"/>
            <a:ext cx="2876128" cy="830997"/>
          </a:xfrm>
          <a:prstGeom prst="rect">
            <a:avLst/>
          </a:prstGeom>
          <a:noFill/>
        </p:spPr>
        <p:txBody>
          <a:bodyPr wrap="square">
            <a:spAutoFit/>
          </a:bodyPr>
          <a:lstStyle/>
          <a:p>
            <a:pPr algn="r">
              <a:defRPr/>
            </a:pPr>
            <a:r>
              <a:rPr lang="it-IT" sz="2400" b="1" dirty="0">
                <a:solidFill>
                  <a:srgbClr val="C00000"/>
                </a:solidFill>
                <a:latin typeface="Calibri" panose="020F0502020204030204" pitchFamily="34" charset="0"/>
                <a:ea typeface="MS PGothic" panose="020B0600070205080204" pitchFamily="34" charset="-128"/>
              </a:rPr>
              <a:t>Nhiễm HCV</a:t>
            </a:r>
          </a:p>
          <a:p>
            <a:pPr algn="r">
              <a:defRPr/>
            </a:pPr>
            <a:r>
              <a:rPr lang="it-IT" sz="2400" dirty="0">
                <a:solidFill>
                  <a:srgbClr val="C00000"/>
                </a:solidFill>
                <a:latin typeface="Calibri" panose="020F0502020204030204" pitchFamily="34" charset="0"/>
                <a:ea typeface="MS PGothic" panose="020B0600070205080204" pitchFamily="34" charset="-128"/>
              </a:rPr>
              <a:t>Ở tất cả các khu vực </a:t>
            </a:r>
            <a:endParaRPr lang="it-IT" sz="3200" b="1" cap="all" dirty="0">
              <a:solidFill>
                <a:srgbClr val="C00000"/>
              </a:solidFill>
              <a:cs typeface="Arial" panose="020B0604020202020204"/>
            </a:endParaRPr>
          </a:p>
        </p:txBody>
      </p:sp>
      <p:graphicFrame>
        <p:nvGraphicFramePr>
          <p:cNvPr id="11" name="Chart 10"/>
          <p:cNvGraphicFramePr>
            <a:graphicFrameLocks noGrp="1"/>
          </p:cNvGraphicFramePr>
          <p:nvPr/>
        </p:nvGraphicFramePr>
        <p:xfrm>
          <a:off x="6027530" y="2204864"/>
          <a:ext cx="4640471" cy="3960440"/>
        </p:xfrm>
        <a:graphic>
          <a:graphicData uri="http://schemas.openxmlformats.org/drawingml/2006/chart">
            <c:chart xmlns:c="http://schemas.openxmlformats.org/drawingml/2006/chart" xmlns:r="http://schemas.openxmlformats.org/officeDocument/2006/relationships" r:id="rId5"/>
          </a:graphicData>
        </a:graphic>
      </p:graphicFrame>
      <p:sp>
        <p:nvSpPr>
          <p:cNvPr id="12" name="Title 1"/>
          <p:cNvSpPr txBox="1"/>
          <p:nvPr/>
        </p:nvSpPr>
        <p:spPr bwMode="auto">
          <a:xfrm>
            <a:off x="6888088" y="1605556"/>
            <a:ext cx="3455518" cy="656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lstStyle>
            <a:lvl1pPr algn="ctr" defTabSz="1012825" rtl="0" fontAlgn="base">
              <a:lnSpc>
                <a:spcPct val="90000"/>
              </a:lnSpc>
              <a:spcBef>
                <a:spcPct val="0"/>
              </a:spcBef>
              <a:spcAft>
                <a:spcPct val="0"/>
              </a:spcAft>
              <a:defRPr lang="en-GB" sz="3600" b="1" kern="1200">
                <a:solidFill>
                  <a:srgbClr val="002060"/>
                </a:solidFill>
                <a:latin typeface="+mj-lt"/>
                <a:ea typeface="+mj-ea"/>
                <a:cs typeface="Arial" panose="020B0604020202020204" pitchFamily="34" charset="0"/>
              </a:defRPr>
            </a:lvl1pPr>
            <a:lvl2pPr algn="l" defTabSz="1012825" rtl="0" fontAlgn="base">
              <a:lnSpc>
                <a:spcPct val="90000"/>
              </a:lnSpc>
              <a:spcBef>
                <a:spcPct val="0"/>
              </a:spcBef>
              <a:spcAft>
                <a:spcPct val="0"/>
              </a:spcAft>
              <a:defRPr sz="3700">
                <a:solidFill>
                  <a:schemeClr val="tx1"/>
                </a:solidFill>
                <a:latin typeface="Arial" panose="020B0604020202020204" pitchFamily="34" charset="0"/>
                <a:cs typeface="Arial" panose="020B0604020202020204" pitchFamily="34" charset="0"/>
              </a:defRPr>
            </a:lvl2pPr>
            <a:lvl3pPr algn="l" defTabSz="1012825" rtl="0" fontAlgn="base">
              <a:lnSpc>
                <a:spcPct val="90000"/>
              </a:lnSpc>
              <a:spcBef>
                <a:spcPct val="0"/>
              </a:spcBef>
              <a:spcAft>
                <a:spcPct val="0"/>
              </a:spcAft>
              <a:defRPr sz="3700">
                <a:solidFill>
                  <a:schemeClr val="tx1"/>
                </a:solidFill>
                <a:latin typeface="Arial" panose="020B0604020202020204" pitchFamily="34" charset="0"/>
                <a:cs typeface="Arial" panose="020B0604020202020204" pitchFamily="34" charset="0"/>
              </a:defRPr>
            </a:lvl3pPr>
            <a:lvl4pPr algn="l" defTabSz="1012825" rtl="0" fontAlgn="base">
              <a:lnSpc>
                <a:spcPct val="90000"/>
              </a:lnSpc>
              <a:spcBef>
                <a:spcPct val="0"/>
              </a:spcBef>
              <a:spcAft>
                <a:spcPct val="0"/>
              </a:spcAft>
              <a:defRPr sz="3700">
                <a:solidFill>
                  <a:schemeClr val="tx1"/>
                </a:solidFill>
                <a:latin typeface="Arial" panose="020B0604020202020204" pitchFamily="34" charset="0"/>
                <a:cs typeface="Arial" panose="020B0604020202020204" pitchFamily="34" charset="0"/>
              </a:defRPr>
            </a:lvl4pPr>
            <a:lvl5pPr algn="l" defTabSz="1012825" rtl="0" fontAlgn="base">
              <a:lnSpc>
                <a:spcPct val="90000"/>
              </a:lnSpc>
              <a:spcBef>
                <a:spcPct val="0"/>
              </a:spcBef>
              <a:spcAft>
                <a:spcPct val="0"/>
              </a:spcAft>
              <a:defRPr sz="3700">
                <a:solidFill>
                  <a:schemeClr val="tx1"/>
                </a:solidFill>
                <a:latin typeface="Arial" panose="020B0604020202020204" pitchFamily="34" charset="0"/>
                <a:cs typeface="Arial" panose="020B0604020202020204" pitchFamily="34" charset="0"/>
              </a:defRPr>
            </a:lvl5pPr>
            <a:lvl6pPr marL="398145" algn="l" defTabSz="1012825" rtl="0" fontAlgn="base">
              <a:lnSpc>
                <a:spcPct val="90000"/>
              </a:lnSpc>
              <a:spcBef>
                <a:spcPct val="0"/>
              </a:spcBef>
              <a:spcAft>
                <a:spcPct val="0"/>
              </a:spcAft>
              <a:defRPr sz="3700">
                <a:solidFill>
                  <a:schemeClr val="tx1"/>
                </a:solidFill>
                <a:latin typeface="Arial" panose="020B0604020202020204" pitchFamily="34" charset="0"/>
                <a:cs typeface="Arial" panose="020B0604020202020204" pitchFamily="34" charset="0"/>
              </a:defRPr>
            </a:lvl6pPr>
            <a:lvl7pPr marL="795655" algn="l" defTabSz="1012825" rtl="0" fontAlgn="base">
              <a:lnSpc>
                <a:spcPct val="90000"/>
              </a:lnSpc>
              <a:spcBef>
                <a:spcPct val="0"/>
              </a:spcBef>
              <a:spcAft>
                <a:spcPct val="0"/>
              </a:spcAft>
              <a:defRPr sz="3700">
                <a:solidFill>
                  <a:schemeClr val="tx1"/>
                </a:solidFill>
                <a:latin typeface="Arial" panose="020B0604020202020204" pitchFamily="34" charset="0"/>
                <a:cs typeface="Arial" panose="020B0604020202020204" pitchFamily="34" charset="0"/>
              </a:defRPr>
            </a:lvl7pPr>
            <a:lvl8pPr marL="1193800" algn="l" defTabSz="1012825" rtl="0" fontAlgn="base">
              <a:lnSpc>
                <a:spcPct val="90000"/>
              </a:lnSpc>
              <a:spcBef>
                <a:spcPct val="0"/>
              </a:spcBef>
              <a:spcAft>
                <a:spcPct val="0"/>
              </a:spcAft>
              <a:defRPr sz="3700">
                <a:solidFill>
                  <a:schemeClr val="tx1"/>
                </a:solidFill>
                <a:latin typeface="Arial" panose="020B0604020202020204" pitchFamily="34" charset="0"/>
                <a:cs typeface="Arial" panose="020B0604020202020204" pitchFamily="34" charset="0"/>
              </a:defRPr>
            </a:lvl8pPr>
            <a:lvl9pPr marL="1591310" algn="l" defTabSz="1012825" rtl="0" fontAlgn="base">
              <a:lnSpc>
                <a:spcPct val="90000"/>
              </a:lnSpc>
              <a:spcBef>
                <a:spcPct val="0"/>
              </a:spcBef>
              <a:spcAft>
                <a:spcPct val="0"/>
              </a:spcAft>
              <a:defRPr sz="3700">
                <a:solidFill>
                  <a:schemeClr val="tx1"/>
                </a:solidFill>
                <a:latin typeface="Arial" panose="020B0604020202020204" pitchFamily="34" charset="0"/>
                <a:cs typeface="Arial" panose="020B0604020202020204" pitchFamily="34" charset="0"/>
              </a:defRPr>
            </a:lvl9pPr>
          </a:lstStyle>
          <a:p>
            <a:r>
              <a:rPr lang="en-US" sz="2800" dirty="0" err="1">
                <a:solidFill>
                  <a:srgbClr val="C00000"/>
                </a:solidFill>
              </a:rPr>
              <a:t>Tử</a:t>
            </a:r>
            <a:r>
              <a:rPr lang="en-US" sz="2800" dirty="0">
                <a:solidFill>
                  <a:srgbClr val="C00000"/>
                </a:solidFill>
              </a:rPr>
              <a:t> </a:t>
            </a:r>
            <a:r>
              <a:rPr lang="en-US" sz="2800" dirty="0" err="1">
                <a:solidFill>
                  <a:srgbClr val="C00000"/>
                </a:solidFill>
              </a:rPr>
              <a:t>vong</a:t>
            </a:r>
            <a:r>
              <a:rPr lang="en-US" sz="2800" dirty="0">
                <a:solidFill>
                  <a:srgbClr val="C00000"/>
                </a:solidFill>
              </a:rPr>
              <a:t> do </a:t>
            </a:r>
            <a:r>
              <a:rPr lang="en-US" sz="2800" dirty="0" err="1">
                <a:solidFill>
                  <a:srgbClr val="C00000"/>
                </a:solidFill>
              </a:rPr>
              <a:t>viêm</a:t>
            </a:r>
            <a:r>
              <a:rPr lang="en-US" sz="2800" dirty="0">
                <a:solidFill>
                  <a:srgbClr val="C00000"/>
                </a:solidFill>
              </a:rPr>
              <a:t> </a:t>
            </a:r>
            <a:r>
              <a:rPr lang="en-US" sz="2800" dirty="0" err="1">
                <a:solidFill>
                  <a:srgbClr val="C00000"/>
                </a:solidFill>
              </a:rPr>
              <a:t>gan</a:t>
            </a:r>
            <a:r>
              <a:rPr lang="en-US" sz="2800" dirty="0">
                <a:solidFill>
                  <a:srgbClr val="C00000"/>
                </a:solidFill>
              </a:rPr>
              <a:t> </a:t>
            </a:r>
            <a:r>
              <a:rPr lang="en-US" sz="2800" dirty="0" err="1">
                <a:solidFill>
                  <a:srgbClr val="C00000"/>
                </a:solidFill>
              </a:rPr>
              <a:t>đang</a:t>
            </a:r>
            <a:r>
              <a:rPr lang="en-US" sz="2800" dirty="0">
                <a:solidFill>
                  <a:srgbClr val="C00000"/>
                </a:solidFill>
              </a:rPr>
              <a:t> </a:t>
            </a:r>
            <a:r>
              <a:rPr lang="en-US" sz="2800" dirty="0" err="1">
                <a:solidFill>
                  <a:srgbClr val="C00000"/>
                </a:solidFill>
              </a:rPr>
              <a:t>tăng</a:t>
            </a:r>
            <a:r>
              <a:rPr lang="en-US" sz="2800" dirty="0">
                <a:solidFill>
                  <a:srgbClr val="C00000"/>
                </a:solidFill>
              </a:rPr>
              <a:t> </a:t>
            </a:r>
            <a:r>
              <a:rPr lang="en-US" sz="2800" dirty="0" err="1">
                <a:solidFill>
                  <a:srgbClr val="C00000"/>
                </a:solidFill>
              </a:rPr>
              <a:t>lên</a:t>
            </a:r>
            <a:r>
              <a:rPr lang="en-US" sz="2800" dirty="0">
                <a:solidFill>
                  <a:srgbClr val="C00000"/>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AD595-32E6-CD1C-910F-A80E3937BBAE}"/>
              </a:ext>
            </a:extLst>
          </p:cNvPr>
          <p:cNvSpPr>
            <a:spLocks noGrp="1"/>
          </p:cNvSpPr>
          <p:nvPr>
            <p:ph type="title"/>
          </p:nvPr>
        </p:nvSpPr>
        <p:spPr/>
        <p:txBody>
          <a:bodyPr/>
          <a:lstStyle/>
          <a:p>
            <a:r>
              <a:rPr lang="en-US" b="1" dirty="0" err="1">
                <a:solidFill>
                  <a:srgbClr val="FF0000"/>
                </a:solidFill>
                <a:latin typeface="Times New Roman" panose="02020603050405020304" pitchFamily="18" charset="0"/>
                <a:cs typeface="Times New Roman" panose="02020603050405020304" pitchFamily="18" charset="0"/>
              </a:rPr>
              <a:t>Hiệu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quả</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các</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biện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pháp</a:t>
            </a:r>
            <a:endParaRPr lang="en-US" b="1" dirty="0">
              <a:solidFill>
                <a:srgbClr val="FF0000"/>
              </a:solidFill>
              <a:latin typeface="Times New Roman" panose="02020603050405020304" pitchFamily="18" charset="0"/>
              <a:cs typeface="Times New Roman" panose="02020603050405020304" pitchFamily="18" charset="0"/>
            </a:endParaRPr>
          </a:p>
        </p:txBody>
      </p:sp>
      <p:graphicFrame>
        <p:nvGraphicFramePr>
          <p:cNvPr id="4" name="Table 4">
            <a:extLst>
              <a:ext uri="{FF2B5EF4-FFF2-40B4-BE49-F238E27FC236}">
                <a16:creationId xmlns:a16="http://schemas.microsoft.com/office/drawing/2014/main" id="{41DBC29C-367D-A4C8-B406-6C005995B836}"/>
              </a:ext>
            </a:extLst>
          </p:cNvPr>
          <p:cNvGraphicFramePr>
            <a:graphicFrameLocks noGrp="1"/>
          </p:cNvGraphicFramePr>
          <p:nvPr>
            <p:ph idx="1"/>
            <p:extLst>
              <p:ext uri="{D42A27DB-BD31-4B8C-83A1-F6EECF244321}">
                <p14:modId xmlns:p14="http://schemas.microsoft.com/office/powerpoint/2010/main" val="2099270672"/>
              </p:ext>
            </p:extLst>
          </p:nvPr>
        </p:nvGraphicFramePr>
        <p:xfrm>
          <a:off x="1104900" y="1825625"/>
          <a:ext cx="10248900" cy="3505200"/>
        </p:xfrm>
        <a:graphic>
          <a:graphicData uri="http://schemas.openxmlformats.org/drawingml/2006/table">
            <a:tbl>
              <a:tblPr firstRow="1" bandRow="1">
                <a:tableStyleId>{5C22544A-7EE6-4342-B048-85BDC9FD1C3A}</a:tableStyleId>
              </a:tblPr>
              <a:tblGrid>
                <a:gridCol w="4991100">
                  <a:extLst>
                    <a:ext uri="{9D8B030D-6E8A-4147-A177-3AD203B41FA5}">
                      <a16:colId xmlns:a16="http://schemas.microsoft.com/office/drawing/2014/main" val="681735425"/>
                    </a:ext>
                  </a:extLst>
                </a:gridCol>
                <a:gridCol w="5257800">
                  <a:extLst>
                    <a:ext uri="{9D8B030D-6E8A-4147-A177-3AD203B41FA5}">
                      <a16:colId xmlns:a16="http://schemas.microsoft.com/office/drawing/2014/main" val="1628941333"/>
                    </a:ext>
                  </a:extLst>
                </a:gridCol>
              </a:tblGrid>
              <a:tr h="370840">
                <a:tc>
                  <a:txBody>
                    <a:bodyPr/>
                    <a:lstStyle/>
                    <a:p>
                      <a:r>
                        <a:rPr lang="en-US" sz="4000" dirty="0" err="1">
                          <a:latin typeface="Times New Roman" panose="02020603050405020304" pitchFamily="18" charset="0"/>
                          <a:cs typeface="Times New Roman" panose="02020603050405020304" pitchFamily="18" charset="0"/>
                        </a:rPr>
                        <a:t>Biện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pháp</a:t>
                      </a:r>
                      <a:endParaRPr lang="en-US" sz="4000" dirty="0">
                        <a:latin typeface="Times New Roman" panose="02020603050405020304" pitchFamily="18" charset="0"/>
                        <a:cs typeface="Times New Roman" panose="02020603050405020304" pitchFamily="18" charset="0"/>
                      </a:endParaRPr>
                    </a:p>
                  </a:txBody>
                  <a:tcPr anchor="ctr"/>
                </a:tc>
                <a:tc>
                  <a:txBody>
                    <a:bodyPr/>
                    <a:lstStyle/>
                    <a:p>
                      <a:pPr algn="ctr"/>
                      <a:r>
                        <a:rPr lang="en-US" sz="4000" dirty="0" err="1">
                          <a:latin typeface="Times New Roman" panose="02020603050405020304" pitchFamily="18" charset="0"/>
                          <a:cs typeface="Times New Roman" panose="02020603050405020304" pitchFamily="18" charset="0"/>
                        </a:rPr>
                        <a:t>Tỷ</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lệ</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lây</a:t>
                      </a:r>
                      <a:endParaRPr lang="en-US" sz="40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101397404"/>
                  </a:ext>
                </a:extLst>
              </a:tr>
              <a:tr h="370840">
                <a:tc>
                  <a:txBody>
                    <a:bodyPr/>
                    <a:lstStyle/>
                    <a:p>
                      <a:r>
                        <a:rPr lang="en-US" sz="4000" dirty="0" err="1">
                          <a:latin typeface="Times New Roman" panose="02020603050405020304" pitchFamily="18" charset="0"/>
                          <a:cs typeface="Times New Roman" panose="02020603050405020304" pitchFamily="18" charset="0"/>
                        </a:rPr>
                        <a:t>Không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dự</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phòng</a:t>
                      </a:r>
                      <a:endParaRPr lang="en-US" sz="4000" dirty="0">
                        <a:latin typeface="Times New Roman" panose="02020603050405020304" pitchFamily="18" charset="0"/>
                        <a:cs typeface="Times New Roman" panose="02020603050405020304" pitchFamily="18" charset="0"/>
                      </a:endParaRPr>
                    </a:p>
                  </a:txBody>
                  <a:tcPr anchor="ctr"/>
                </a:tc>
                <a:tc>
                  <a:txBody>
                    <a:bodyPr/>
                    <a:lstStyle/>
                    <a:p>
                      <a:pPr algn="ctr"/>
                      <a:r>
                        <a:rPr lang="en-US" sz="4000" dirty="0">
                          <a:latin typeface="Times New Roman" panose="02020603050405020304" pitchFamily="18" charset="0"/>
                          <a:cs typeface="Times New Roman" panose="02020603050405020304" pitchFamily="18" charset="0"/>
                        </a:rPr>
                        <a:t>70-90%</a:t>
                      </a:r>
                    </a:p>
                  </a:txBody>
                  <a:tcPr/>
                </a:tc>
                <a:extLst>
                  <a:ext uri="{0D108BD9-81ED-4DB2-BD59-A6C34878D82A}">
                    <a16:rowId xmlns:a16="http://schemas.microsoft.com/office/drawing/2014/main" val="2222329496"/>
                  </a:ext>
                </a:extLst>
              </a:tr>
              <a:tr h="370840">
                <a:tc>
                  <a:txBody>
                    <a:bodyPr/>
                    <a:lstStyle/>
                    <a:p>
                      <a:r>
                        <a:rPr lang="en-US" sz="4000" dirty="0" err="1">
                          <a:latin typeface="Times New Roman" panose="02020603050405020304" pitchFamily="18" charset="0"/>
                          <a:cs typeface="Times New Roman" panose="02020603050405020304" pitchFamily="18" charset="0"/>
                        </a:rPr>
                        <a:t>vaccin</a:t>
                      </a:r>
                      <a:endParaRPr lang="en-US" sz="4000" dirty="0">
                        <a:latin typeface="Times New Roman" panose="02020603050405020304" pitchFamily="18" charset="0"/>
                        <a:cs typeface="Times New Roman" panose="02020603050405020304" pitchFamily="18" charset="0"/>
                      </a:endParaRPr>
                    </a:p>
                  </a:txBody>
                  <a:tcPr/>
                </a:tc>
                <a:tc>
                  <a:txBody>
                    <a:bodyPr/>
                    <a:lstStyle/>
                    <a:p>
                      <a:pPr algn="ctr"/>
                      <a:r>
                        <a:rPr lang="en-US" sz="4000" dirty="0">
                          <a:latin typeface="Times New Roman" panose="02020603050405020304" pitchFamily="18" charset="0"/>
                          <a:cs typeface="Times New Roman" panose="02020603050405020304" pitchFamily="18" charset="0"/>
                        </a:rPr>
                        <a:t>10-15%</a:t>
                      </a:r>
                    </a:p>
                  </a:txBody>
                  <a:tcPr/>
                </a:tc>
                <a:extLst>
                  <a:ext uri="{0D108BD9-81ED-4DB2-BD59-A6C34878D82A}">
                    <a16:rowId xmlns:a16="http://schemas.microsoft.com/office/drawing/2014/main" val="1372044481"/>
                  </a:ext>
                </a:extLst>
              </a:tr>
              <a:tr h="370840">
                <a:tc>
                  <a:txBody>
                    <a:bodyPr/>
                    <a:lstStyle/>
                    <a:p>
                      <a:r>
                        <a:rPr lang="en-US" sz="4000" dirty="0" err="1">
                          <a:latin typeface="Times New Roman" panose="02020603050405020304" pitchFamily="18" charset="0"/>
                          <a:cs typeface="Times New Roman" panose="02020603050405020304" pitchFamily="18" charset="0"/>
                        </a:rPr>
                        <a:t>Vaccin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immuno</a:t>
                      </a:r>
                      <a:endParaRPr lang="en-US" sz="4000" dirty="0">
                        <a:latin typeface="Times New Roman" panose="02020603050405020304" pitchFamily="18" charset="0"/>
                        <a:cs typeface="Times New Roman" panose="02020603050405020304" pitchFamily="18" charset="0"/>
                      </a:endParaRPr>
                    </a:p>
                  </a:txBody>
                  <a:tcPr/>
                </a:tc>
                <a:tc>
                  <a:txBody>
                    <a:bodyPr/>
                    <a:lstStyle/>
                    <a:p>
                      <a:pPr algn="ctr"/>
                      <a:r>
                        <a:rPr lang="en-US" sz="4000" dirty="0">
                          <a:latin typeface="Times New Roman" panose="02020603050405020304" pitchFamily="18" charset="0"/>
                          <a:cs typeface="Times New Roman" panose="02020603050405020304" pitchFamily="18" charset="0"/>
                        </a:rPr>
                        <a:t>5-10%</a:t>
                      </a:r>
                    </a:p>
                  </a:txBody>
                  <a:tcPr/>
                </a:tc>
                <a:extLst>
                  <a:ext uri="{0D108BD9-81ED-4DB2-BD59-A6C34878D82A}">
                    <a16:rowId xmlns:a16="http://schemas.microsoft.com/office/drawing/2014/main" val="3625215952"/>
                  </a:ext>
                </a:extLst>
              </a:tr>
              <a:tr h="0">
                <a:tc>
                  <a:txBody>
                    <a:bodyPr/>
                    <a:lstStyle/>
                    <a:p>
                      <a:r>
                        <a:rPr lang="en-US" sz="4000" dirty="0" err="1">
                          <a:latin typeface="Times New Roman" panose="02020603050405020304" pitchFamily="18" charset="0"/>
                          <a:cs typeface="Times New Roman" panose="02020603050405020304" pitchFamily="18" charset="0"/>
                        </a:rPr>
                        <a:t>Vaccin+immune</a:t>
                      </a:r>
                      <a:r>
                        <a:rPr lang="en-US" sz="4000" dirty="0">
                          <a:latin typeface="Times New Roman" panose="02020603050405020304" pitchFamily="18" charset="0"/>
                          <a:cs typeface="Times New Roman" panose="02020603050405020304" pitchFamily="18" charset="0"/>
                        </a:rPr>
                        <a:t>+ TDF</a:t>
                      </a:r>
                    </a:p>
                  </a:txBody>
                  <a:tcPr/>
                </a:tc>
                <a:tc>
                  <a:txBody>
                    <a:bodyPr/>
                    <a:lstStyle/>
                    <a:p>
                      <a:pPr algn="ctr"/>
                      <a:r>
                        <a:rPr lang="en-US" sz="4000" dirty="0">
                          <a:latin typeface="Times New Roman" panose="02020603050405020304" pitchFamily="18" charset="0"/>
                          <a:cs typeface="Times New Roman" panose="02020603050405020304" pitchFamily="18" charset="0"/>
                        </a:rPr>
                        <a:t>&lt; 1%</a:t>
                      </a:r>
                    </a:p>
                  </a:txBody>
                  <a:tcPr/>
                </a:tc>
                <a:extLst>
                  <a:ext uri="{0D108BD9-81ED-4DB2-BD59-A6C34878D82A}">
                    <a16:rowId xmlns:a16="http://schemas.microsoft.com/office/drawing/2014/main" val="542310764"/>
                  </a:ext>
                </a:extLst>
              </a:tr>
            </a:tbl>
          </a:graphicData>
        </a:graphic>
      </p:graphicFrame>
    </p:spTree>
    <p:extLst>
      <p:ext uri="{BB962C8B-B14F-4D97-AF65-F5344CB8AC3E}">
        <p14:creationId xmlns:p14="http://schemas.microsoft.com/office/powerpoint/2010/main" val="42506893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1" y="0"/>
            <a:ext cx="9144000" cy="966738"/>
          </a:xfrm>
          <a:solidFill>
            <a:schemeClr val="accent1">
              <a:lumMod val="75000"/>
            </a:schemeClr>
          </a:solidFill>
        </p:spPr>
        <p:txBody>
          <a:bodyPr>
            <a:noAutofit/>
          </a:bodyPr>
          <a:lstStyle/>
          <a:p>
            <a:r>
              <a:rPr lang="en-AU" sz="3200" b="1" dirty="0" err="1">
                <a:solidFill>
                  <a:schemeClr val="bg1"/>
                </a:solidFill>
              </a:rPr>
              <a:t>Chiến</a:t>
            </a:r>
            <a:r>
              <a:rPr lang="en-AU" sz="3200" b="1" dirty="0">
                <a:solidFill>
                  <a:schemeClr val="bg1"/>
                </a:solidFill>
              </a:rPr>
              <a:t> </a:t>
            </a:r>
            <a:r>
              <a:rPr lang="en-AU" sz="3200" b="1" dirty="0" err="1">
                <a:solidFill>
                  <a:schemeClr val="bg1"/>
                </a:solidFill>
              </a:rPr>
              <a:t>lược</a:t>
            </a:r>
            <a:r>
              <a:rPr lang="en-AU" sz="3200" b="1" dirty="0">
                <a:solidFill>
                  <a:schemeClr val="bg1"/>
                </a:solidFill>
              </a:rPr>
              <a:t> </a:t>
            </a:r>
            <a:r>
              <a:rPr lang="en-AU" sz="3200" b="1" dirty="0" err="1">
                <a:solidFill>
                  <a:schemeClr val="bg1"/>
                </a:solidFill>
              </a:rPr>
              <a:t>loại</a:t>
            </a:r>
            <a:r>
              <a:rPr lang="en-AU" sz="3200" b="1" dirty="0">
                <a:solidFill>
                  <a:schemeClr val="bg1"/>
                </a:solidFill>
              </a:rPr>
              <a:t> </a:t>
            </a:r>
            <a:r>
              <a:rPr lang="en-AU" sz="3200" b="1" dirty="0" err="1">
                <a:solidFill>
                  <a:schemeClr val="bg1"/>
                </a:solidFill>
              </a:rPr>
              <a:t>trừ</a:t>
            </a:r>
            <a:r>
              <a:rPr lang="en-AU" sz="3200" b="1" dirty="0">
                <a:solidFill>
                  <a:schemeClr val="bg1"/>
                </a:solidFill>
              </a:rPr>
              <a:t>  HBV </a:t>
            </a:r>
            <a:r>
              <a:rPr lang="en-AU" sz="3200" b="1" dirty="0" err="1">
                <a:solidFill>
                  <a:schemeClr val="bg1"/>
                </a:solidFill>
              </a:rPr>
              <a:t>từ</a:t>
            </a:r>
            <a:r>
              <a:rPr lang="en-AU" sz="3200" b="1" dirty="0">
                <a:solidFill>
                  <a:schemeClr val="bg1"/>
                </a:solidFill>
              </a:rPr>
              <a:t> </a:t>
            </a:r>
            <a:r>
              <a:rPr lang="en-AU" sz="3200" b="1" dirty="0" err="1">
                <a:solidFill>
                  <a:schemeClr val="bg1"/>
                </a:solidFill>
              </a:rPr>
              <a:t>mẹ</a:t>
            </a:r>
            <a:r>
              <a:rPr lang="en-AU" sz="3200" b="1" dirty="0">
                <a:solidFill>
                  <a:schemeClr val="bg1"/>
                </a:solidFill>
              </a:rPr>
              <a:t> sang con </a:t>
            </a:r>
            <a:r>
              <a:rPr lang="en-AU" sz="3200" b="1" dirty="0" err="1">
                <a:solidFill>
                  <a:schemeClr val="bg1"/>
                </a:solidFill>
              </a:rPr>
              <a:t>tại</a:t>
            </a:r>
            <a:r>
              <a:rPr lang="en-AU" sz="3200" b="1" dirty="0">
                <a:solidFill>
                  <a:schemeClr val="bg1"/>
                </a:solidFill>
              </a:rPr>
              <a:t> </a:t>
            </a:r>
            <a:br>
              <a:rPr lang="en-AU" sz="3200" b="1" dirty="0">
                <a:solidFill>
                  <a:schemeClr val="bg1"/>
                </a:solidFill>
              </a:rPr>
            </a:br>
            <a:r>
              <a:rPr lang="en-AU" sz="3200" b="1" dirty="0" err="1">
                <a:solidFill>
                  <a:schemeClr val="bg1"/>
                </a:solidFill>
              </a:rPr>
              <a:t>các</a:t>
            </a:r>
            <a:r>
              <a:rPr lang="en-AU" sz="3200" b="1" dirty="0">
                <a:solidFill>
                  <a:schemeClr val="bg1"/>
                </a:solidFill>
              </a:rPr>
              <a:t> </a:t>
            </a:r>
            <a:r>
              <a:rPr lang="en-AU" sz="3200" b="1" dirty="0" err="1">
                <a:solidFill>
                  <a:schemeClr val="bg1"/>
                </a:solidFill>
              </a:rPr>
              <a:t>nước</a:t>
            </a:r>
            <a:r>
              <a:rPr lang="en-AU" sz="3200" b="1" dirty="0">
                <a:solidFill>
                  <a:schemeClr val="bg1"/>
                </a:solidFill>
              </a:rPr>
              <a:t> </a:t>
            </a:r>
            <a:r>
              <a:rPr lang="en-AU" sz="3200" b="1" dirty="0" err="1">
                <a:solidFill>
                  <a:schemeClr val="bg1"/>
                </a:solidFill>
              </a:rPr>
              <a:t>hạn</a:t>
            </a:r>
            <a:r>
              <a:rPr lang="en-AU" sz="3200" b="1" dirty="0">
                <a:solidFill>
                  <a:schemeClr val="bg1"/>
                </a:solidFill>
              </a:rPr>
              <a:t> </a:t>
            </a:r>
            <a:r>
              <a:rPr lang="en-AU" sz="3200" b="1" dirty="0" err="1">
                <a:solidFill>
                  <a:schemeClr val="bg1"/>
                </a:solidFill>
              </a:rPr>
              <a:t>chế</a:t>
            </a:r>
            <a:r>
              <a:rPr lang="en-AU" sz="3200" b="1" dirty="0">
                <a:solidFill>
                  <a:schemeClr val="bg1"/>
                </a:solidFill>
              </a:rPr>
              <a:t> </a:t>
            </a:r>
            <a:r>
              <a:rPr lang="en-AU" sz="3200" b="1" dirty="0" err="1">
                <a:solidFill>
                  <a:schemeClr val="bg1"/>
                </a:solidFill>
              </a:rPr>
              <a:t>nguồn</a:t>
            </a:r>
            <a:r>
              <a:rPr lang="en-AU" sz="3200" b="1" dirty="0">
                <a:solidFill>
                  <a:schemeClr val="bg1"/>
                </a:solidFill>
              </a:rPr>
              <a:t> </a:t>
            </a:r>
            <a:r>
              <a:rPr lang="en-AU" sz="3200" b="1" dirty="0" err="1">
                <a:solidFill>
                  <a:schemeClr val="bg1"/>
                </a:solidFill>
              </a:rPr>
              <a:t>lực</a:t>
            </a:r>
            <a:endParaRPr lang="en-AU" sz="3200" b="1" dirty="0">
              <a:solidFill>
                <a:schemeClr val="bg1"/>
              </a:solidFill>
            </a:endParaRPr>
          </a:p>
        </p:txBody>
      </p:sp>
      <p:graphicFrame>
        <p:nvGraphicFramePr>
          <p:cNvPr id="4" name="Diagram 3"/>
          <p:cNvGraphicFramePr/>
          <p:nvPr>
            <p:extLst>
              <p:ext uri="{D42A27DB-BD31-4B8C-83A1-F6EECF244321}">
                <p14:modId xmlns:p14="http://schemas.microsoft.com/office/powerpoint/2010/main" val="3556708578"/>
              </p:ext>
            </p:extLst>
          </p:nvPr>
        </p:nvGraphicFramePr>
        <p:xfrm>
          <a:off x="1703512" y="966738"/>
          <a:ext cx="8784976" cy="53232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1558961" y="6413600"/>
            <a:ext cx="8356198" cy="338554"/>
          </a:xfrm>
          <a:prstGeom prst="rect">
            <a:avLst/>
          </a:prstGeom>
          <a:noFill/>
        </p:spPr>
        <p:txBody>
          <a:bodyPr wrap="none" rtlCol="0">
            <a:spAutoFit/>
          </a:bodyPr>
          <a:lstStyle/>
          <a:p>
            <a:r>
              <a:rPr lang="en-AU" sz="1600" dirty="0" err="1"/>
              <a:t>Nguồn</a:t>
            </a:r>
            <a:r>
              <a:rPr lang="en-AU" sz="1600" dirty="0"/>
              <a:t>: The Triple Elimination of PMTCT of HBV, HIV and Syphilis in Asia and the Pacific, 2018-2030</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64583-5600-F8AE-AE50-3AE6E303FDA9}"/>
              </a:ext>
            </a:extLst>
          </p:cNvPr>
          <p:cNvSpPr>
            <a:spLocks noGrp="1"/>
          </p:cNvSpPr>
          <p:nvPr>
            <p:ph type="title"/>
          </p:nvPr>
        </p:nvSpPr>
        <p:spPr>
          <a:xfrm>
            <a:off x="838200" y="365125"/>
            <a:ext cx="10515600" cy="904875"/>
          </a:xfrm>
        </p:spPr>
        <p:txBody>
          <a:bodyPr/>
          <a:lstStyle/>
          <a:p>
            <a:r>
              <a:rPr lang="en-US" b="1" dirty="0" err="1">
                <a:solidFill>
                  <a:srgbClr val="FF0000"/>
                </a:solidFill>
                <a:latin typeface="Times New Roman" panose="02020603050405020304" pitchFamily="18" charset="0"/>
                <a:cs typeface="Times New Roman" panose="02020603050405020304" pitchFamily="18" charset="0"/>
              </a:rPr>
              <a:t>Cập</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nhật</a:t>
            </a:r>
            <a:r>
              <a:rPr lang="en-US" b="1" dirty="0">
                <a:solidFill>
                  <a:srgbClr val="FF0000"/>
                </a:solidFill>
                <a:latin typeface="Times New Roman" panose="02020603050405020304" pitchFamily="18" charset="0"/>
                <a:cs typeface="Times New Roman" panose="02020603050405020304" pitchFamily="18" charset="0"/>
              </a:rPr>
              <a:t> ACOG FIGO</a:t>
            </a:r>
          </a:p>
        </p:txBody>
      </p:sp>
      <p:sp>
        <p:nvSpPr>
          <p:cNvPr id="3" name="Content Placeholder 2">
            <a:extLst>
              <a:ext uri="{FF2B5EF4-FFF2-40B4-BE49-F238E27FC236}">
                <a16:creationId xmlns:a16="http://schemas.microsoft.com/office/drawing/2014/main" id="{649FD413-841B-C8F2-4915-144D4939E3D6}"/>
              </a:ext>
            </a:extLst>
          </p:cNvPr>
          <p:cNvSpPr>
            <a:spLocks noGrp="1"/>
          </p:cNvSpPr>
          <p:nvPr>
            <p:ph idx="1"/>
          </p:nvPr>
        </p:nvSpPr>
        <p:spPr>
          <a:xfrm>
            <a:off x="838200" y="1460500"/>
            <a:ext cx="11150600" cy="4716463"/>
          </a:xfrm>
        </p:spPr>
        <p:txBody>
          <a:bodyPr>
            <a:normAutofit fontScale="70000" lnSpcReduction="20000"/>
          </a:bodyPr>
          <a:lstStyle/>
          <a:p>
            <a:pPr marL="0" indent="0">
              <a:buNone/>
            </a:pPr>
            <a:r>
              <a:rPr lang="vi-VN" sz="4000" dirty="0">
                <a:latin typeface="+mj-lt"/>
              </a:rPr>
              <a:t>Tóm tắt thực hành hiện nay của ACOG, FIGO và các hướng dẫn quốc tế gần như thống nhất:</a:t>
            </a:r>
          </a:p>
          <a:p>
            <a:pPr marL="0" indent="0">
              <a:buNone/>
            </a:pPr>
            <a:r>
              <a:rPr lang="vi-VN" sz="4000" b="1" dirty="0">
                <a:latin typeface="+mj-lt"/>
              </a:rPr>
              <a:t>1. Sàng lọc</a:t>
            </a:r>
          </a:p>
          <a:p>
            <a:pPr marL="0" indent="0">
              <a:buNone/>
            </a:pPr>
            <a:r>
              <a:rPr lang="vi-VN" sz="4000" dirty="0">
                <a:latin typeface="+mj-lt"/>
              </a:rPr>
              <a:t>Xét nghiệm </a:t>
            </a:r>
            <a:r>
              <a:rPr lang="vi-VN" sz="4000" b="1" dirty="0">
                <a:latin typeface="+mj-lt"/>
              </a:rPr>
              <a:t>HBsAg cho tất cả thai phụ trong lần </a:t>
            </a:r>
            <a:r>
              <a:rPr lang="en-US" sz="4000" b="1" dirty="0" err="1">
                <a:latin typeface="+mj-lt"/>
              </a:rPr>
              <a:t>khám</a:t>
            </a:r>
            <a:r>
              <a:rPr lang="en-US" sz="4000" b="1" dirty="0">
                <a:latin typeface="+mj-lt"/>
              </a:rPr>
              <a:t> </a:t>
            </a:r>
            <a:r>
              <a:rPr lang="en-US" sz="4000" b="1" dirty="0" err="1">
                <a:latin typeface="+mj-lt"/>
              </a:rPr>
              <a:t>thai</a:t>
            </a:r>
            <a:r>
              <a:rPr lang="en-US" sz="4000" b="1" dirty="0">
                <a:latin typeface="+mj-lt"/>
              </a:rPr>
              <a:t> </a:t>
            </a:r>
            <a:r>
              <a:rPr lang="en-US" sz="4000" b="1" dirty="0" err="1">
                <a:latin typeface="+mj-lt"/>
              </a:rPr>
              <a:t>đầu</a:t>
            </a:r>
            <a:r>
              <a:rPr lang="en-US" sz="4000" b="1" dirty="0">
                <a:latin typeface="+mj-lt"/>
              </a:rPr>
              <a:t> </a:t>
            </a:r>
            <a:r>
              <a:rPr lang="en-US" sz="4000" b="1" dirty="0" err="1">
                <a:latin typeface="+mj-lt"/>
              </a:rPr>
              <a:t>tiên</a:t>
            </a:r>
            <a:r>
              <a:rPr lang="vi-VN" sz="4000" dirty="0">
                <a:latin typeface="+mj-lt"/>
              </a:rPr>
              <a:t>, bất kể đã tiêm vaccine hay chưa. </a:t>
            </a:r>
          </a:p>
          <a:p>
            <a:pPr marL="0" indent="0">
              <a:buNone/>
            </a:pPr>
            <a:r>
              <a:rPr lang="vi-VN" sz="4000" b="1" dirty="0">
                <a:latin typeface="+mj-lt"/>
              </a:rPr>
              <a:t>2. Đánh giá thai phụ HBsAg (+)</a:t>
            </a:r>
          </a:p>
          <a:p>
            <a:pPr marL="0" indent="0">
              <a:buNone/>
            </a:pPr>
            <a:r>
              <a:rPr lang="vi-VN" sz="4000" dirty="0">
                <a:latin typeface="+mj-lt"/>
              </a:rPr>
              <a:t>Cần làm:</a:t>
            </a:r>
          </a:p>
          <a:p>
            <a:pPr marL="0" indent="0">
              <a:buNone/>
            </a:pPr>
            <a:r>
              <a:rPr lang="vi-VN" sz="4000" dirty="0">
                <a:latin typeface="+mj-lt"/>
              </a:rPr>
              <a:t>HBeAg </a:t>
            </a:r>
          </a:p>
          <a:p>
            <a:pPr marL="0" indent="0">
              <a:buNone/>
            </a:pPr>
            <a:r>
              <a:rPr lang="vi-VN" sz="4000" dirty="0">
                <a:latin typeface="+mj-lt"/>
              </a:rPr>
              <a:t>HBV DNA </a:t>
            </a:r>
          </a:p>
          <a:p>
            <a:pPr marL="0" indent="0">
              <a:buNone/>
            </a:pPr>
            <a:r>
              <a:rPr lang="vi-VN" sz="4000" dirty="0">
                <a:latin typeface="+mj-lt"/>
              </a:rPr>
              <a:t>Men gan (ALT, AST) </a:t>
            </a:r>
          </a:p>
          <a:p>
            <a:pPr marL="0" indent="0">
              <a:buNone/>
            </a:pPr>
            <a:r>
              <a:rPr lang="vi-VN" sz="4000" dirty="0">
                <a:latin typeface="+mj-lt"/>
              </a:rPr>
              <a:t>Mục đích là xác định nguy cơ lây truyền mẹ con và chỉ định điều trị dự phòng.</a:t>
            </a:r>
          </a:p>
          <a:p>
            <a:endParaRPr lang="en-US" dirty="0"/>
          </a:p>
        </p:txBody>
      </p:sp>
    </p:spTree>
    <p:extLst>
      <p:ext uri="{BB962C8B-B14F-4D97-AF65-F5344CB8AC3E}">
        <p14:creationId xmlns:p14="http://schemas.microsoft.com/office/powerpoint/2010/main" val="5403050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64583-5600-F8AE-AE50-3AE6E303FDA9}"/>
              </a:ext>
            </a:extLst>
          </p:cNvPr>
          <p:cNvSpPr>
            <a:spLocks noGrp="1"/>
          </p:cNvSpPr>
          <p:nvPr>
            <p:ph type="title"/>
          </p:nvPr>
        </p:nvSpPr>
        <p:spPr>
          <a:xfrm>
            <a:off x="838200" y="365125"/>
            <a:ext cx="10515600" cy="904875"/>
          </a:xfrm>
        </p:spPr>
        <p:txBody>
          <a:bodyPr/>
          <a:lstStyle/>
          <a:p>
            <a:r>
              <a:rPr lang="en-US" b="1" dirty="0" err="1">
                <a:solidFill>
                  <a:srgbClr val="FF0000"/>
                </a:solidFill>
                <a:latin typeface="Times New Roman" panose="02020603050405020304" pitchFamily="18" charset="0"/>
                <a:cs typeface="Times New Roman" panose="02020603050405020304" pitchFamily="18" charset="0"/>
              </a:rPr>
              <a:t>Cập</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nhật</a:t>
            </a:r>
            <a:r>
              <a:rPr lang="en-US" b="1" dirty="0">
                <a:solidFill>
                  <a:srgbClr val="FF0000"/>
                </a:solidFill>
                <a:latin typeface="Times New Roman" panose="02020603050405020304" pitchFamily="18" charset="0"/>
                <a:cs typeface="Times New Roman" panose="02020603050405020304" pitchFamily="18" charset="0"/>
              </a:rPr>
              <a:t> ACOG FIGO</a:t>
            </a:r>
          </a:p>
        </p:txBody>
      </p:sp>
      <p:sp>
        <p:nvSpPr>
          <p:cNvPr id="3" name="Content Placeholder 2">
            <a:extLst>
              <a:ext uri="{FF2B5EF4-FFF2-40B4-BE49-F238E27FC236}">
                <a16:creationId xmlns:a16="http://schemas.microsoft.com/office/drawing/2014/main" id="{649FD413-841B-C8F2-4915-144D4939E3D6}"/>
              </a:ext>
            </a:extLst>
          </p:cNvPr>
          <p:cNvSpPr>
            <a:spLocks noGrp="1"/>
          </p:cNvSpPr>
          <p:nvPr>
            <p:ph idx="1"/>
          </p:nvPr>
        </p:nvSpPr>
        <p:spPr>
          <a:xfrm>
            <a:off x="838200" y="1460500"/>
            <a:ext cx="11150600" cy="4716463"/>
          </a:xfrm>
        </p:spPr>
        <p:txBody>
          <a:bodyPr>
            <a:normAutofit fontScale="92500"/>
          </a:bodyPr>
          <a:lstStyle/>
          <a:p>
            <a:pPr marL="0" indent="0">
              <a:buNone/>
            </a:pPr>
            <a:r>
              <a:rPr lang="vi-VN" sz="2800" b="1" dirty="0">
                <a:latin typeface="+mj-lt"/>
              </a:rPr>
              <a:t>3. Chỉ định thuốc dự phòng lây truyền mẹ con</a:t>
            </a:r>
          </a:p>
          <a:p>
            <a:r>
              <a:rPr lang="vi-VN" sz="2800" b="1" dirty="0">
                <a:latin typeface="+mj-lt"/>
              </a:rPr>
              <a:t>Tenofovir disoproxil fumarate (TDF) là lựa chọn ưu tiên.</a:t>
            </a:r>
            <a:endParaRPr lang="vi-VN" sz="2800" dirty="0">
              <a:latin typeface="+mj-lt"/>
            </a:endParaRPr>
          </a:p>
          <a:p>
            <a:pPr marL="0" indent="0">
              <a:buNone/>
            </a:pPr>
            <a:r>
              <a:rPr lang="vi-VN" sz="2800" dirty="0">
                <a:solidFill>
                  <a:srgbClr val="FF0000"/>
                </a:solidFill>
                <a:latin typeface="+mj-lt"/>
              </a:rPr>
              <a:t>Chỉ định khi:</a:t>
            </a:r>
          </a:p>
          <a:p>
            <a:pPr>
              <a:buFont typeface="Arial" panose="020B0604020202020204" pitchFamily="34" charset="0"/>
              <a:buChar char="•"/>
            </a:pPr>
            <a:r>
              <a:rPr lang="vi-VN" sz="2800" b="1" dirty="0">
                <a:latin typeface="+mj-lt"/>
              </a:rPr>
              <a:t>HBV DNA ≥ 200.000 IU/mL (≥ 5,3 log10 IU/mL)</a:t>
            </a:r>
            <a:r>
              <a:rPr lang="vi-VN" sz="2800" dirty="0">
                <a:latin typeface="+mj-lt"/>
              </a:rPr>
              <a:t> </a:t>
            </a:r>
          </a:p>
          <a:p>
            <a:r>
              <a:rPr lang="vi-VN" sz="2800" dirty="0">
                <a:latin typeface="+mj-lt"/>
              </a:rPr>
              <a:t>Bắt đầu:</a:t>
            </a:r>
          </a:p>
          <a:p>
            <a:pPr>
              <a:buFont typeface="Arial" panose="020B0604020202020204" pitchFamily="34" charset="0"/>
              <a:buChar char="•"/>
            </a:pPr>
            <a:r>
              <a:rPr lang="vi-VN" sz="2800" dirty="0">
                <a:latin typeface="+mj-lt"/>
              </a:rPr>
              <a:t>Khoảng </a:t>
            </a:r>
            <a:r>
              <a:rPr lang="vi-VN" sz="2800" b="1" dirty="0">
                <a:latin typeface="+mj-lt"/>
              </a:rPr>
              <a:t>28–32 tuần thai</a:t>
            </a:r>
            <a:r>
              <a:rPr lang="vi-VN" sz="2800" dirty="0">
                <a:latin typeface="+mj-lt"/>
              </a:rPr>
              <a:t> </a:t>
            </a:r>
          </a:p>
          <a:p>
            <a:r>
              <a:rPr lang="vi-VN" sz="2800" dirty="0">
                <a:latin typeface="+mj-lt"/>
              </a:rPr>
              <a:t>Tiếp tục:</a:t>
            </a:r>
          </a:p>
          <a:p>
            <a:pPr>
              <a:buFont typeface="Arial" panose="020B0604020202020204" pitchFamily="34" charset="0"/>
              <a:buChar char="•"/>
            </a:pPr>
            <a:r>
              <a:rPr lang="vi-VN" sz="2800" dirty="0">
                <a:latin typeface="+mj-lt"/>
              </a:rPr>
              <a:t>Ít nhất đến lúc sinh; nhiều hướng dẫn tiếp tục 4–12 tuần sau sinh rồi đánh giá lại. </a:t>
            </a:r>
          </a:p>
          <a:p>
            <a:pPr marL="0" indent="0">
              <a:buNone/>
            </a:pPr>
            <a:r>
              <a:rPr lang="en-US" dirty="0">
                <a:latin typeface="+mj-lt"/>
              </a:rPr>
              <a:t>=&gt; </a:t>
            </a:r>
            <a:r>
              <a:rPr lang="vi-VN" sz="2800" dirty="0">
                <a:latin typeface="+mj-lt"/>
              </a:rPr>
              <a:t>Đây là điểm được ACOG, SMFM, WHO và FIGO đồng thuận nhất hiện nay.</a:t>
            </a:r>
          </a:p>
          <a:p>
            <a:endParaRPr lang="en-US" dirty="0">
              <a:latin typeface="+mj-lt"/>
            </a:endParaRPr>
          </a:p>
        </p:txBody>
      </p:sp>
    </p:spTree>
    <p:extLst>
      <p:ext uri="{BB962C8B-B14F-4D97-AF65-F5344CB8AC3E}">
        <p14:creationId xmlns:p14="http://schemas.microsoft.com/office/powerpoint/2010/main" val="21829771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64583-5600-F8AE-AE50-3AE6E303FDA9}"/>
              </a:ext>
            </a:extLst>
          </p:cNvPr>
          <p:cNvSpPr>
            <a:spLocks noGrp="1"/>
          </p:cNvSpPr>
          <p:nvPr>
            <p:ph type="title"/>
          </p:nvPr>
        </p:nvSpPr>
        <p:spPr>
          <a:xfrm>
            <a:off x="838200" y="365125"/>
            <a:ext cx="10515600" cy="904875"/>
          </a:xfrm>
        </p:spPr>
        <p:txBody>
          <a:bodyPr/>
          <a:lstStyle/>
          <a:p>
            <a:r>
              <a:rPr lang="en-US" b="1" dirty="0" err="1">
                <a:solidFill>
                  <a:srgbClr val="FF0000"/>
                </a:solidFill>
                <a:latin typeface="Times New Roman" panose="02020603050405020304" pitchFamily="18" charset="0"/>
                <a:cs typeface="Times New Roman" panose="02020603050405020304" pitchFamily="18" charset="0"/>
              </a:rPr>
              <a:t>Cập</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nhật</a:t>
            </a:r>
            <a:r>
              <a:rPr lang="en-US" b="1" dirty="0">
                <a:solidFill>
                  <a:srgbClr val="FF0000"/>
                </a:solidFill>
                <a:latin typeface="Times New Roman" panose="02020603050405020304" pitchFamily="18" charset="0"/>
                <a:cs typeface="Times New Roman" panose="02020603050405020304" pitchFamily="18" charset="0"/>
              </a:rPr>
              <a:t> ACOG FIGO</a:t>
            </a:r>
          </a:p>
        </p:txBody>
      </p:sp>
      <p:sp>
        <p:nvSpPr>
          <p:cNvPr id="3" name="Content Placeholder 2">
            <a:extLst>
              <a:ext uri="{FF2B5EF4-FFF2-40B4-BE49-F238E27FC236}">
                <a16:creationId xmlns:a16="http://schemas.microsoft.com/office/drawing/2014/main" id="{649FD413-841B-C8F2-4915-144D4939E3D6}"/>
              </a:ext>
            </a:extLst>
          </p:cNvPr>
          <p:cNvSpPr>
            <a:spLocks noGrp="1"/>
          </p:cNvSpPr>
          <p:nvPr>
            <p:ph idx="1"/>
          </p:nvPr>
        </p:nvSpPr>
        <p:spPr>
          <a:xfrm>
            <a:off x="838200" y="1460500"/>
            <a:ext cx="11150600" cy="4716463"/>
          </a:xfrm>
        </p:spPr>
        <p:txBody>
          <a:bodyPr>
            <a:normAutofit/>
          </a:bodyPr>
          <a:lstStyle/>
          <a:p>
            <a:pPr marL="0" indent="0">
              <a:buNone/>
            </a:pPr>
            <a:r>
              <a:rPr lang="vi-VN" b="1" dirty="0">
                <a:latin typeface="+mj-lt"/>
              </a:rPr>
              <a:t>4. Xử trí trẻ sơ sinh</a:t>
            </a:r>
          </a:p>
          <a:p>
            <a:r>
              <a:rPr lang="vi-VN" dirty="0">
                <a:latin typeface="+mj-lt"/>
              </a:rPr>
              <a:t>Nếu mẹ HBsAg (+):</a:t>
            </a:r>
          </a:p>
          <a:p>
            <a:r>
              <a:rPr lang="vi-VN" dirty="0">
                <a:latin typeface="+mj-lt"/>
              </a:rPr>
              <a:t>Trong vòng </a:t>
            </a:r>
            <a:r>
              <a:rPr lang="vi-VN" b="1" dirty="0">
                <a:latin typeface="+mj-lt"/>
              </a:rPr>
              <a:t>12 giờ đầu sau sinh</a:t>
            </a:r>
            <a:r>
              <a:rPr lang="vi-VN" dirty="0">
                <a:latin typeface="+mj-lt"/>
              </a:rPr>
              <a:t>:</a:t>
            </a:r>
          </a:p>
          <a:p>
            <a:pPr>
              <a:buFont typeface="+mj-lt"/>
              <a:buAutoNum type="arabicPeriod"/>
            </a:pPr>
            <a:r>
              <a:rPr lang="vi-VN" dirty="0">
                <a:latin typeface="+mj-lt"/>
              </a:rPr>
              <a:t>Vaccine viêm gan B liều sơ sinh. </a:t>
            </a:r>
          </a:p>
          <a:p>
            <a:pPr>
              <a:buFont typeface="+mj-lt"/>
              <a:buAutoNum type="arabicPeriod"/>
            </a:pPr>
            <a:r>
              <a:rPr lang="en-US" dirty="0">
                <a:latin typeface="+mj-lt"/>
              </a:rPr>
              <a:t> </a:t>
            </a:r>
            <a:r>
              <a:rPr lang="en-US" dirty="0" err="1">
                <a:latin typeface="+mj-lt"/>
              </a:rPr>
              <a:t>immuno</a:t>
            </a:r>
            <a:r>
              <a:rPr lang="vi-VN" dirty="0">
                <a:latin typeface="+mj-lt"/>
              </a:rPr>
              <a:t>. </a:t>
            </a:r>
          </a:p>
          <a:p>
            <a:r>
              <a:rPr lang="vi-VN" dirty="0">
                <a:latin typeface="+mj-lt"/>
              </a:rPr>
              <a:t>Tiêm ở 2 vị trí khác nhau.</a:t>
            </a:r>
          </a:p>
          <a:p>
            <a:r>
              <a:rPr lang="vi-VN" dirty="0">
                <a:latin typeface="+mj-lt"/>
              </a:rPr>
              <a:t>Sau đó hoàn thành lịch vaccine theo chương trình.</a:t>
            </a:r>
          </a:p>
          <a:p>
            <a:endParaRPr lang="en-US" dirty="0">
              <a:latin typeface="+mj-lt"/>
            </a:endParaRPr>
          </a:p>
        </p:txBody>
      </p:sp>
    </p:spTree>
    <p:extLst>
      <p:ext uri="{BB962C8B-B14F-4D97-AF65-F5344CB8AC3E}">
        <p14:creationId xmlns:p14="http://schemas.microsoft.com/office/powerpoint/2010/main" val="17639246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64583-5600-F8AE-AE50-3AE6E303FDA9}"/>
              </a:ext>
            </a:extLst>
          </p:cNvPr>
          <p:cNvSpPr>
            <a:spLocks noGrp="1"/>
          </p:cNvSpPr>
          <p:nvPr>
            <p:ph type="title"/>
          </p:nvPr>
        </p:nvSpPr>
        <p:spPr>
          <a:xfrm>
            <a:off x="838200" y="365125"/>
            <a:ext cx="10515600" cy="904875"/>
          </a:xfrm>
        </p:spPr>
        <p:txBody>
          <a:bodyPr/>
          <a:lstStyle/>
          <a:p>
            <a:r>
              <a:rPr lang="en-US" b="1" dirty="0" err="1">
                <a:solidFill>
                  <a:srgbClr val="FF0000"/>
                </a:solidFill>
                <a:latin typeface="Times New Roman" panose="02020603050405020304" pitchFamily="18" charset="0"/>
                <a:cs typeface="Times New Roman" panose="02020603050405020304" pitchFamily="18" charset="0"/>
              </a:rPr>
              <a:t>Cập</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nhật</a:t>
            </a:r>
            <a:r>
              <a:rPr lang="en-US" b="1" dirty="0">
                <a:solidFill>
                  <a:srgbClr val="FF0000"/>
                </a:solidFill>
                <a:latin typeface="Times New Roman" panose="02020603050405020304" pitchFamily="18" charset="0"/>
                <a:cs typeface="Times New Roman" panose="02020603050405020304" pitchFamily="18" charset="0"/>
              </a:rPr>
              <a:t> ACOG FIGO</a:t>
            </a:r>
          </a:p>
        </p:txBody>
      </p:sp>
      <p:sp>
        <p:nvSpPr>
          <p:cNvPr id="3" name="Content Placeholder 2">
            <a:extLst>
              <a:ext uri="{FF2B5EF4-FFF2-40B4-BE49-F238E27FC236}">
                <a16:creationId xmlns:a16="http://schemas.microsoft.com/office/drawing/2014/main" id="{649FD413-841B-C8F2-4915-144D4939E3D6}"/>
              </a:ext>
            </a:extLst>
          </p:cNvPr>
          <p:cNvSpPr>
            <a:spLocks noGrp="1"/>
          </p:cNvSpPr>
          <p:nvPr>
            <p:ph idx="1"/>
          </p:nvPr>
        </p:nvSpPr>
        <p:spPr>
          <a:xfrm>
            <a:off x="838200" y="1460500"/>
            <a:ext cx="11150600" cy="4716463"/>
          </a:xfrm>
        </p:spPr>
        <p:txBody>
          <a:bodyPr>
            <a:normAutofit/>
          </a:bodyPr>
          <a:lstStyle/>
          <a:p>
            <a:pPr marL="0" indent="0">
              <a:buNone/>
            </a:pPr>
            <a:r>
              <a:rPr lang="vi-VN" b="1" dirty="0">
                <a:latin typeface="+mj-lt"/>
              </a:rPr>
              <a:t>5. Mổ lấy thai có làm giảm lây truyền không?</a:t>
            </a:r>
          </a:p>
          <a:p>
            <a:pPr>
              <a:buFont typeface="Arial" panose="020B0604020202020204" pitchFamily="34" charset="0"/>
              <a:buChar char="•"/>
            </a:pPr>
            <a:r>
              <a:rPr lang="vi-VN" b="1" dirty="0">
                <a:latin typeface="+mj-lt"/>
              </a:rPr>
              <a:t>Không khuyến cáo mổ lấy thai chỉ để dự phòng lây truyền HBV.</a:t>
            </a:r>
            <a:r>
              <a:rPr lang="vi-VN" dirty="0">
                <a:latin typeface="+mj-lt"/>
              </a:rPr>
              <a:t> </a:t>
            </a:r>
          </a:p>
          <a:p>
            <a:pPr>
              <a:buFont typeface="Arial" panose="020B0604020202020204" pitchFamily="34" charset="0"/>
              <a:buChar char="•"/>
            </a:pPr>
            <a:r>
              <a:rPr lang="vi-VN" dirty="0">
                <a:latin typeface="+mj-lt"/>
              </a:rPr>
              <a:t>Chọn đường sinh theo chỉ định sản khoa. </a:t>
            </a:r>
          </a:p>
          <a:p>
            <a:pPr marL="0" indent="0">
              <a:buNone/>
            </a:pPr>
            <a:r>
              <a:rPr lang="vi-VN" b="1" dirty="0">
                <a:latin typeface="+mj-lt"/>
              </a:rPr>
              <a:t>6. Cho con bú</a:t>
            </a:r>
          </a:p>
          <a:p>
            <a:pPr>
              <a:buFont typeface="Arial" panose="020B0604020202020204" pitchFamily="34" charset="0"/>
              <a:buChar char="•"/>
            </a:pPr>
            <a:r>
              <a:rPr lang="vi-VN" b="1" dirty="0">
                <a:latin typeface="+mj-lt"/>
              </a:rPr>
              <a:t>Được phép cho con bú</a:t>
            </a:r>
            <a:r>
              <a:rPr lang="vi-VN" dirty="0">
                <a:latin typeface="+mj-lt"/>
              </a:rPr>
              <a:t> nếu trẻ đã được tiêm vaccine và HBIG đúng chỉ định. </a:t>
            </a:r>
          </a:p>
          <a:p>
            <a:pPr>
              <a:buFont typeface="Arial" panose="020B0604020202020204" pitchFamily="34" charset="0"/>
              <a:buChar char="•"/>
            </a:pPr>
            <a:r>
              <a:rPr lang="vi-VN" dirty="0">
                <a:latin typeface="+mj-lt"/>
              </a:rPr>
              <a:t>TDF tương đối an toàn khi cho bú. </a:t>
            </a:r>
          </a:p>
          <a:p>
            <a:endParaRPr lang="en-US" dirty="0">
              <a:latin typeface="+mj-lt"/>
            </a:endParaRPr>
          </a:p>
        </p:txBody>
      </p:sp>
    </p:spTree>
    <p:extLst>
      <p:ext uri="{BB962C8B-B14F-4D97-AF65-F5344CB8AC3E}">
        <p14:creationId xmlns:p14="http://schemas.microsoft.com/office/powerpoint/2010/main" val="3008280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64583-5600-F8AE-AE50-3AE6E303FDA9}"/>
              </a:ext>
            </a:extLst>
          </p:cNvPr>
          <p:cNvSpPr>
            <a:spLocks noGrp="1"/>
          </p:cNvSpPr>
          <p:nvPr>
            <p:ph type="title"/>
          </p:nvPr>
        </p:nvSpPr>
        <p:spPr>
          <a:xfrm>
            <a:off x="838200" y="365125"/>
            <a:ext cx="10515600" cy="904875"/>
          </a:xfrm>
        </p:spPr>
        <p:txBody>
          <a:bodyPr>
            <a:normAutofit/>
          </a:bodyPr>
          <a:lstStyle/>
          <a:p>
            <a:r>
              <a:rPr lang="en-US" b="1" dirty="0">
                <a:solidFill>
                  <a:srgbClr val="FF0000"/>
                </a:solidFill>
                <a:latin typeface="Times New Roman" panose="02020603050405020304" pitchFamily="18" charset="0"/>
                <a:cs typeface="Times New Roman" panose="02020603050405020304" pitchFamily="18" charset="0"/>
              </a:rPr>
              <a:t>Theo ACOG/FIGO 2025–2026</a:t>
            </a:r>
          </a:p>
        </p:txBody>
      </p:sp>
      <p:sp>
        <p:nvSpPr>
          <p:cNvPr id="3" name="Content Placeholder 2">
            <a:extLst>
              <a:ext uri="{FF2B5EF4-FFF2-40B4-BE49-F238E27FC236}">
                <a16:creationId xmlns:a16="http://schemas.microsoft.com/office/drawing/2014/main" id="{649FD413-841B-C8F2-4915-144D4939E3D6}"/>
              </a:ext>
            </a:extLst>
          </p:cNvPr>
          <p:cNvSpPr>
            <a:spLocks noGrp="1"/>
          </p:cNvSpPr>
          <p:nvPr>
            <p:ph idx="1"/>
          </p:nvPr>
        </p:nvSpPr>
        <p:spPr>
          <a:xfrm>
            <a:off x="838200" y="1460500"/>
            <a:ext cx="11150600" cy="4716463"/>
          </a:xfrm>
        </p:spPr>
        <p:txBody>
          <a:bodyPr>
            <a:normAutofit/>
          </a:bodyPr>
          <a:lstStyle/>
          <a:p>
            <a:pPr marL="0" indent="0">
              <a:buNone/>
            </a:pP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HBsAg (+) → định lượng HBV DNA.</a:t>
            </a:r>
          </a:p>
          <a:p>
            <a:pPr marL="0" indent="0">
              <a:buNone/>
            </a:pPr>
            <a:r>
              <a:rPr lang="en-US" dirty="0">
                <a:latin typeface="Times New Roman" panose="02020603050405020304" pitchFamily="18" charset="0"/>
                <a:cs typeface="Times New Roman" panose="02020603050405020304" pitchFamily="18" charset="0"/>
              </a:rPr>
              <a:t>👉 </a:t>
            </a:r>
            <a:r>
              <a:rPr lang="vi-VN" b="1" dirty="0">
                <a:latin typeface="Times New Roman" panose="02020603050405020304" pitchFamily="18" charset="0"/>
                <a:cs typeface="Times New Roman" panose="02020603050405020304" pitchFamily="18" charset="0"/>
              </a:rPr>
              <a:t>HBV DNA ≥ 200.000 IU/mL</a:t>
            </a:r>
            <a:r>
              <a:rPr lang="vi-VN" dirty="0">
                <a:latin typeface="Times New Roman" panose="02020603050405020304" pitchFamily="18" charset="0"/>
                <a:cs typeface="Times New Roman" panose="02020603050405020304" pitchFamily="18" charset="0"/>
              </a:rPr>
              <a:t> → TDF từ 28–32 tuần.</a:t>
            </a:r>
          </a:p>
          <a:p>
            <a:pPr marL="0" indent="0">
              <a:buNone/>
            </a:pP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Trẻ sau sinh ≤12 giờ → </a:t>
            </a:r>
            <a:r>
              <a:rPr lang="vi-VN" b="1" dirty="0">
                <a:latin typeface="Times New Roman" panose="02020603050405020304" pitchFamily="18" charset="0"/>
                <a:cs typeface="Times New Roman" panose="02020603050405020304" pitchFamily="18" charset="0"/>
              </a:rPr>
              <a:t>Vaccine VG B + </a:t>
            </a:r>
            <a:r>
              <a:rPr lang="en-US" b="1" dirty="0" err="1">
                <a:latin typeface="Times New Roman" panose="02020603050405020304" pitchFamily="18" charset="0"/>
                <a:cs typeface="Times New Roman" panose="02020603050405020304" pitchFamily="18" charset="0"/>
              </a:rPr>
              <a:t>immuno</a:t>
            </a:r>
            <a:r>
              <a:rPr lang="vi-VN"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Không cần mổ lấy thai chỉ vì viêm gan B.</a:t>
            </a:r>
          </a:p>
          <a:p>
            <a:pPr marL="0" indent="0">
              <a:buNone/>
            </a:pP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Vẫn cho con bú được.</a:t>
            </a:r>
          </a:p>
          <a:p>
            <a:r>
              <a:rPr lang="vi-VN" dirty="0">
                <a:latin typeface="Times New Roman" panose="02020603050405020304" pitchFamily="18" charset="0"/>
                <a:cs typeface="Times New Roman" panose="02020603050405020304" pitchFamily="18" charset="0"/>
              </a:rPr>
              <a:t>Đây hiện là phác đồ dự phòng lây truyền mẹ-con được xem là chuẩn trong thực hành sản khoa quốc tế.</a:t>
            </a:r>
          </a:p>
          <a:p>
            <a:endParaRPr lang="en-US" dirty="0">
              <a:latin typeface="+mj-lt"/>
            </a:endParaRPr>
          </a:p>
        </p:txBody>
      </p:sp>
    </p:spTree>
    <p:extLst>
      <p:ext uri="{BB962C8B-B14F-4D97-AF65-F5344CB8AC3E}">
        <p14:creationId xmlns:p14="http://schemas.microsoft.com/office/powerpoint/2010/main" val="1386723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9805" y="274955"/>
            <a:ext cx="8022590" cy="1143000"/>
          </a:xfrm>
        </p:spPr>
        <p:txBody>
          <a:bodyPr>
            <a:noAutofit/>
          </a:bodyPr>
          <a:lstStyle/>
          <a:p>
            <a:r>
              <a:rPr lang="en-AU" sz="2800" b="1" dirty="0" err="1"/>
              <a:t>Các</a:t>
            </a:r>
            <a:r>
              <a:rPr lang="en-AU" sz="2800" b="1" dirty="0"/>
              <a:t> </a:t>
            </a:r>
            <a:r>
              <a:rPr lang="en-AU" sz="2800" b="1" dirty="0" err="1"/>
              <a:t>yếu</a:t>
            </a:r>
            <a:r>
              <a:rPr lang="en-AU" sz="2800" b="1" dirty="0"/>
              <a:t> </a:t>
            </a:r>
            <a:r>
              <a:rPr lang="en-AU" sz="2800" b="1" dirty="0" err="1"/>
              <a:t>tố</a:t>
            </a:r>
            <a:r>
              <a:rPr lang="en-AU" sz="2800" b="1" dirty="0"/>
              <a:t> </a:t>
            </a:r>
            <a:r>
              <a:rPr lang="en-AU" sz="2800" b="1" dirty="0" err="1"/>
              <a:t>nguy</a:t>
            </a:r>
            <a:r>
              <a:rPr lang="en-AU" sz="2800" b="1" dirty="0"/>
              <a:t> </a:t>
            </a:r>
            <a:r>
              <a:rPr lang="en-AU" sz="2800" b="1" dirty="0" err="1"/>
              <a:t>cơ</a:t>
            </a:r>
            <a:r>
              <a:rPr lang="en-AU" sz="2800" b="1" dirty="0"/>
              <a:t> </a:t>
            </a:r>
            <a:r>
              <a:rPr lang="en-AU" sz="2800" b="1" dirty="0" err="1"/>
              <a:t>trong</a:t>
            </a:r>
            <a:r>
              <a:rPr lang="en-AU" sz="2800" b="1" dirty="0"/>
              <a:t> </a:t>
            </a:r>
            <a:r>
              <a:rPr lang="en-AU" sz="2800" b="1" dirty="0" err="1"/>
              <a:t>lây</a:t>
            </a:r>
            <a:r>
              <a:rPr lang="en-AU" sz="2800" b="1" dirty="0"/>
              <a:t> </a:t>
            </a:r>
            <a:r>
              <a:rPr lang="en-AU" sz="2800" b="1" dirty="0" err="1"/>
              <a:t>truyền</a:t>
            </a:r>
            <a:r>
              <a:rPr lang="en-AU" sz="2800" b="1" dirty="0"/>
              <a:t> HBV </a:t>
            </a:r>
            <a:br>
              <a:rPr lang="en-AU" sz="2800" b="1" dirty="0"/>
            </a:br>
            <a:r>
              <a:rPr lang="en-AU" sz="2800" b="1" dirty="0" err="1"/>
              <a:t>từ</a:t>
            </a:r>
            <a:r>
              <a:rPr lang="en-AU" sz="2800" b="1" dirty="0"/>
              <a:t> </a:t>
            </a:r>
            <a:r>
              <a:rPr lang="en-AU" sz="2800" b="1" dirty="0" err="1"/>
              <a:t>mẹ</a:t>
            </a:r>
            <a:r>
              <a:rPr lang="en-AU" sz="2800" b="1" dirty="0"/>
              <a:t> sang con </a:t>
            </a:r>
            <a:br>
              <a:rPr lang="en-AU" sz="2800" b="1" dirty="0"/>
            </a:br>
            <a:endParaRPr lang="en-AU" sz="2800" dirty="0"/>
          </a:p>
        </p:txBody>
      </p:sp>
      <p:sp>
        <p:nvSpPr>
          <p:cNvPr id="3" name="Content Placeholder 2"/>
          <p:cNvSpPr>
            <a:spLocks noGrp="1"/>
          </p:cNvSpPr>
          <p:nvPr>
            <p:ph idx="1"/>
          </p:nvPr>
        </p:nvSpPr>
        <p:spPr>
          <a:xfrm>
            <a:off x="277091" y="1097360"/>
            <a:ext cx="11726718" cy="5760640"/>
          </a:xfrm>
        </p:spPr>
        <p:txBody>
          <a:bodyPr>
            <a:noAutofit/>
          </a:bodyPr>
          <a:lstStyle/>
          <a:p>
            <a:pPr>
              <a:lnSpc>
                <a:spcPct val="150000"/>
              </a:lnSpc>
            </a:pPr>
            <a:r>
              <a:rPr lang="en-AU" dirty="0" err="1">
                <a:latin typeface="+mj-lt"/>
              </a:rPr>
              <a:t>Phụ</a:t>
            </a:r>
            <a:r>
              <a:rPr lang="en-AU" dirty="0">
                <a:latin typeface="+mj-lt"/>
              </a:rPr>
              <a:t> </a:t>
            </a:r>
            <a:r>
              <a:rPr lang="en-AU" dirty="0" err="1">
                <a:latin typeface="+mj-lt"/>
              </a:rPr>
              <a:t>nữ</a:t>
            </a:r>
            <a:r>
              <a:rPr lang="en-AU" dirty="0">
                <a:latin typeface="+mj-lt"/>
              </a:rPr>
              <a:t> </a:t>
            </a:r>
            <a:r>
              <a:rPr lang="en-AU" dirty="0" err="1">
                <a:latin typeface="+mj-lt"/>
              </a:rPr>
              <a:t>mang</a:t>
            </a:r>
            <a:r>
              <a:rPr lang="en-AU" dirty="0">
                <a:latin typeface="+mj-lt"/>
              </a:rPr>
              <a:t> </a:t>
            </a:r>
            <a:r>
              <a:rPr lang="en-AU" dirty="0" err="1">
                <a:latin typeface="+mj-lt"/>
              </a:rPr>
              <a:t>thai</a:t>
            </a:r>
            <a:r>
              <a:rPr lang="en-AU" dirty="0">
                <a:latin typeface="+mj-lt"/>
              </a:rPr>
              <a:t> </a:t>
            </a:r>
            <a:r>
              <a:rPr lang="en-AU" dirty="0" err="1">
                <a:latin typeface="+mj-lt"/>
              </a:rPr>
              <a:t>nhiễm</a:t>
            </a:r>
            <a:r>
              <a:rPr lang="en-AU" dirty="0">
                <a:latin typeface="+mj-lt"/>
              </a:rPr>
              <a:t> HBV </a:t>
            </a:r>
            <a:r>
              <a:rPr lang="en-AU" dirty="0" err="1">
                <a:latin typeface="+mj-lt"/>
              </a:rPr>
              <a:t>truyền</a:t>
            </a:r>
            <a:r>
              <a:rPr lang="en-AU" dirty="0">
                <a:latin typeface="+mj-lt"/>
              </a:rPr>
              <a:t> HBV </a:t>
            </a:r>
            <a:r>
              <a:rPr lang="en-AU" dirty="0" err="1">
                <a:latin typeface="+mj-lt"/>
              </a:rPr>
              <a:t>cho</a:t>
            </a:r>
            <a:r>
              <a:rPr lang="en-AU" dirty="0">
                <a:latin typeface="+mj-lt"/>
              </a:rPr>
              <a:t> con </a:t>
            </a:r>
            <a:r>
              <a:rPr lang="en-AU" dirty="0" err="1">
                <a:latin typeface="+mj-lt"/>
              </a:rPr>
              <a:t>khi</a:t>
            </a:r>
            <a:r>
              <a:rPr lang="en-AU" dirty="0">
                <a:latin typeface="+mj-lt"/>
              </a:rPr>
              <a:t> </a:t>
            </a:r>
            <a:r>
              <a:rPr lang="en-AU" dirty="0" err="1">
                <a:latin typeface="+mj-lt"/>
              </a:rPr>
              <a:t>mang</a:t>
            </a:r>
            <a:r>
              <a:rPr lang="en-AU" dirty="0">
                <a:latin typeface="+mj-lt"/>
              </a:rPr>
              <a:t> </a:t>
            </a:r>
            <a:r>
              <a:rPr lang="en-AU" dirty="0" err="1">
                <a:latin typeface="+mj-lt"/>
              </a:rPr>
              <a:t>thai</a:t>
            </a:r>
            <a:r>
              <a:rPr lang="en-AU" dirty="0">
                <a:latin typeface="+mj-lt"/>
              </a:rPr>
              <a:t>, </a:t>
            </a:r>
            <a:r>
              <a:rPr lang="en-AU" dirty="0" err="1">
                <a:latin typeface="+mj-lt"/>
              </a:rPr>
              <a:t>khi</a:t>
            </a:r>
            <a:r>
              <a:rPr lang="en-AU" dirty="0">
                <a:latin typeface="+mj-lt"/>
              </a:rPr>
              <a:t> </a:t>
            </a:r>
            <a:r>
              <a:rPr lang="en-AU" dirty="0" err="1">
                <a:latin typeface="+mj-lt"/>
              </a:rPr>
              <a:t>chuyển</a:t>
            </a:r>
            <a:r>
              <a:rPr lang="en-AU" dirty="0">
                <a:latin typeface="+mj-lt"/>
              </a:rPr>
              <a:t> </a:t>
            </a:r>
            <a:r>
              <a:rPr lang="en-AU" dirty="0" err="1">
                <a:latin typeface="+mj-lt"/>
              </a:rPr>
              <a:t>dạ</a:t>
            </a:r>
            <a:r>
              <a:rPr lang="en-AU" dirty="0">
                <a:latin typeface="+mj-lt"/>
              </a:rPr>
              <a:t> </a:t>
            </a:r>
            <a:r>
              <a:rPr lang="en-AU" dirty="0" err="1">
                <a:latin typeface="+mj-lt"/>
              </a:rPr>
              <a:t>và</a:t>
            </a:r>
            <a:r>
              <a:rPr lang="en-AU" dirty="0">
                <a:latin typeface="+mj-lt"/>
              </a:rPr>
              <a:t> </a:t>
            </a:r>
            <a:r>
              <a:rPr lang="en-AU" dirty="0" err="1">
                <a:latin typeface="+mj-lt"/>
              </a:rPr>
              <a:t>một</a:t>
            </a:r>
            <a:r>
              <a:rPr lang="en-AU" dirty="0">
                <a:latin typeface="+mj-lt"/>
              </a:rPr>
              <a:t> </a:t>
            </a:r>
            <a:r>
              <a:rPr lang="en-AU" dirty="0" err="1">
                <a:latin typeface="+mj-lt"/>
              </a:rPr>
              <a:t>thời</a:t>
            </a:r>
            <a:r>
              <a:rPr lang="en-AU" dirty="0">
                <a:latin typeface="+mj-lt"/>
              </a:rPr>
              <a:t> </a:t>
            </a:r>
            <a:r>
              <a:rPr lang="en-AU" dirty="0" err="1">
                <a:latin typeface="+mj-lt"/>
              </a:rPr>
              <a:t>gian</a:t>
            </a:r>
            <a:r>
              <a:rPr lang="en-AU" dirty="0">
                <a:latin typeface="+mj-lt"/>
              </a:rPr>
              <a:t> </a:t>
            </a:r>
            <a:r>
              <a:rPr lang="en-AU" dirty="0" err="1">
                <a:latin typeface="+mj-lt"/>
              </a:rPr>
              <a:t>ngắn</a:t>
            </a:r>
            <a:r>
              <a:rPr lang="en-AU" dirty="0">
                <a:latin typeface="+mj-lt"/>
              </a:rPr>
              <a:t> </a:t>
            </a:r>
            <a:r>
              <a:rPr lang="en-AU" dirty="0" err="1">
                <a:latin typeface="+mj-lt"/>
              </a:rPr>
              <a:t>sau</a:t>
            </a:r>
            <a:r>
              <a:rPr lang="en-AU" dirty="0">
                <a:latin typeface="+mj-lt"/>
              </a:rPr>
              <a:t> </a:t>
            </a:r>
            <a:r>
              <a:rPr lang="en-AU" dirty="0" err="1">
                <a:latin typeface="+mj-lt"/>
              </a:rPr>
              <a:t>đẻ</a:t>
            </a:r>
            <a:r>
              <a:rPr lang="en-AU" dirty="0">
                <a:latin typeface="+mj-lt"/>
              </a:rPr>
              <a:t>.</a:t>
            </a:r>
          </a:p>
          <a:p>
            <a:pPr>
              <a:lnSpc>
                <a:spcPct val="150000"/>
              </a:lnSpc>
            </a:pPr>
            <a:r>
              <a:rPr lang="en-AU" dirty="0" err="1">
                <a:latin typeface="+mj-lt"/>
              </a:rPr>
              <a:t>Ước</a:t>
            </a:r>
            <a:r>
              <a:rPr lang="en-AU" dirty="0">
                <a:latin typeface="+mj-lt"/>
              </a:rPr>
              <a:t> </a:t>
            </a:r>
            <a:r>
              <a:rPr lang="en-AU" dirty="0" err="1">
                <a:latin typeface="+mj-lt"/>
              </a:rPr>
              <a:t>tính</a:t>
            </a:r>
            <a:r>
              <a:rPr lang="en-AU" dirty="0">
                <a:latin typeface="+mj-lt"/>
              </a:rPr>
              <a:t> </a:t>
            </a:r>
            <a:r>
              <a:rPr lang="en-AU" dirty="0" err="1">
                <a:latin typeface="+mj-lt"/>
              </a:rPr>
              <a:t>có</a:t>
            </a:r>
            <a:r>
              <a:rPr lang="en-AU" dirty="0">
                <a:latin typeface="+mj-lt"/>
              </a:rPr>
              <a:t> </a:t>
            </a:r>
            <a:r>
              <a:rPr lang="en-AU" dirty="0" err="1">
                <a:latin typeface="+mj-lt"/>
              </a:rPr>
              <a:t>khoảng</a:t>
            </a:r>
            <a:r>
              <a:rPr lang="en-AU" dirty="0">
                <a:latin typeface="+mj-lt"/>
              </a:rPr>
              <a:t> 5-10% </a:t>
            </a:r>
            <a:r>
              <a:rPr lang="en-AU" dirty="0" err="1">
                <a:latin typeface="+mj-lt"/>
              </a:rPr>
              <a:t>nhiễm</a:t>
            </a:r>
            <a:r>
              <a:rPr lang="en-AU" dirty="0">
                <a:latin typeface="+mj-lt"/>
              </a:rPr>
              <a:t> HBV </a:t>
            </a:r>
            <a:r>
              <a:rPr lang="en-AU" dirty="0" err="1">
                <a:latin typeface="+mj-lt"/>
              </a:rPr>
              <a:t>xảy</a:t>
            </a:r>
            <a:r>
              <a:rPr lang="en-AU" dirty="0">
                <a:latin typeface="+mj-lt"/>
              </a:rPr>
              <a:t> </a:t>
            </a:r>
            <a:r>
              <a:rPr lang="en-AU" dirty="0" err="1">
                <a:latin typeface="+mj-lt"/>
              </a:rPr>
              <a:t>ra</a:t>
            </a:r>
            <a:r>
              <a:rPr lang="en-AU" dirty="0">
                <a:latin typeface="+mj-lt"/>
              </a:rPr>
              <a:t> </a:t>
            </a:r>
            <a:r>
              <a:rPr lang="en-AU" dirty="0" err="1">
                <a:latin typeface="+mj-lt"/>
              </a:rPr>
              <a:t>cho</a:t>
            </a:r>
            <a:r>
              <a:rPr lang="en-AU" dirty="0">
                <a:latin typeface="+mj-lt"/>
              </a:rPr>
              <a:t> </a:t>
            </a:r>
            <a:r>
              <a:rPr lang="en-AU" dirty="0" err="1">
                <a:latin typeface="+mj-lt"/>
              </a:rPr>
              <a:t>thai</a:t>
            </a:r>
            <a:r>
              <a:rPr lang="en-AU" dirty="0">
                <a:latin typeface="+mj-lt"/>
              </a:rPr>
              <a:t> nhi </a:t>
            </a:r>
          </a:p>
          <a:p>
            <a:pPr>
              <a:lnSpc>
                <a:spcPct val="150000"/>
              </a:lnSpc>
            </a:pPr>
            <a:r>
              <a:rPr lang="en-AU" dirty="0" err="1">
                <a:latin typeface="+mj-lt"/>
              </a:rPr>
              <a:t>Lây</a:t>
            </a:r>
            <a:r>
              <a:rPr lang="en-AU" dirty="0">
                <a:latin typeface="+mj-lt"/>
              </a:rPr>
              <a:t> </a:t>
            </a:r>
            <a:r>
              <a:rPr lang="en-AU" dirty="0" err="1">
                <a:latin typeface="+mj-lt"/>
              </a:rPr>
              <a:t>truyền</a:t>
            </a:r>
            <a:r>
              <a:rPr lang="en-AU" dirty="0">
                <a:latin typeface="+mj-lt"/>
              </a:rPr>
              <a:t> HBV </a:t>
            </a:r>
            <a:r>
              <a:rPr lang="en-AU" dirty="0" err="1">
                <a:latin typeface="+mj-lt"/>
              </a:rPr>
              <a:t>trong</a:t>
            </a:r>
            <a:r>
              <a:rPr lang="en-AU" dirty="0">
                <a:latin typeface="+mj-lt"/>
              </a:rPr>
              <a:t> </a:t>
            </a:r>
            <a:r>
              <a:rPr lang="en-AU" dirty="0" err="1">
                <a:latin typeface="+mj-lt"/>
              </a:rPr>
              <a:t>quá</a:t>
            </a:r>
            <a:r>
              <a:rPr lang="en-AU" dirty="0">
                <a:latin typeface="+mj-lt"/>
              </a:rPr>
              <a:t> </a:t>
            </a:r>
            <a:r>
              <a:rPr lang="en-AU" dirty="0" err="1">
                <a:latin typeface="+mj-lt"/>
              </a:rPr>
              <a:t>trình</a:t>
            </a:r>
            <a:r>
              <a:rPr lang="en-AU" dirty="0">
                <a:latin typeface="+mj-lt"/>
              </a:rPr>
              <a:t> </a:t>
            </a:r>
            <a:r>
              <a:rPr lang="en-AU" dirty="0" err="1">
                <a:latin typeface="+mj-lt"/>
              </a:rPr>
              <a:t>chuyển</a:t>
            </a:r>
            <a:r>
              <a:rPr lang="en-AU" dirty="0">
                <a:latin typeface="+mj-lt"/>
              </a:rPr>
              <a:t> </a:t>
            </a:r>
            <a:r>
              <a:rPr lang="en-AU" dirty="0" err="1">
                <a:latin typeface="+mj-lt"/>
              </a:rPr>
              <a:t>dạ</a:t>
            </a:r>
            <a:r>
              <a:rPr lang="en-AU" dirty="0">
                <a:latin typeface="+mj-lt"/>
              </a:rPr>
              <a:t> </a:t>
            </a:r>
            <a:r>
              <a:rPr lang="en-AU" dirty="0" err="1">
                <a:latin typeface="+mj-lt"/>
              </a:rPr>
              <a:t>và</a:t>
            </a:r>
            <a:r>
              <a:rPr lang="en-AU" dirty="0">
                <a:latin typeface="+mj-lt"/>
              </a:rPr>
              <a:t> </a:t>
            </a:r>
            <a:r>
              <a:rPr lang="en-AU" dirty="0" err="1">
                <a:latin typeface="+mj-lt"/>
              </a:rPr>
              <a:t>khi</a:t>
            </a:r>
            <a:r>
              <a:rPr lang="en-AU" dirty="0">
                <a:latin typeface="+mj-lt"/>
              </a:rPr>
              <a:t> </a:t>
            </a:r>
            <a:r>
              <a:rPr lang="en-AU" dirty="0" err="1">
                <a:latin typeface="+mj-lt"/>
              </a:rPr>
              <a:t>đẻ</a:t>
            </a:r>
            <a:r>
              <a:rPr lang="en-AU" dirty="0">
                <a:latin typeface="+mj-lt"/>
              </a:rPr>
              <a:t> </a:t>
            </a:r>
            <a:r>
              <a:rPr lang="en-AU" dirty="0" err="1">
                <a:latin typeface="+mj-lt"/>
              </a:rPr>
              <a:t>là</a:t>
            </a:r>
            <a:r>
              <a:rPr lang="en-AU" dirty="0">
                <a:latin typeface="+mj-lt"/>
              </a:rPr>
              <a:t> </a:t>
            </a:r>
            <a:r>
              <a:rPr lang="en-AU" dirty="0" err="1">
                <a:latin typeface="+mj-lt"/>
              </a:rPr>
              <a:t>nguyên</a:t>
            </a:r>
            <a:r>
              <a:rPr lang="en-AU" dirty="0">
                <a:latin typeface="+mj-lt"/>
              </a:rPr>
              <a:t> </a:t>
            </a:r>
            <a:r>
              <a:rPr lang="en-AU" dirty="0" err="1">
                <a:latin typeface="+mj-lt"/>
              </a:rPr>
              <a:t>nhân</a:t>
            </a:r>
            <a:r>
              <a:rPr lang="en-AU" dirty="0">
                <a:latin typeface="+mj-lt"/>
              </a:rPr>
              <a:t> </a:t>
            </a:r>
            <a:r>
              <a:rPr lang="en-AU" dirty="0" err="1">
                <a:latin typeface="+mj-lt"/>
              </a:rPr>
              <a:t>phổ</a:t>
            </a:r>
            <a:r>
              <a:rPr lang="en-AU" dirty="0">
                <a:latin typeface="+mj-lt"/>
              </a:rPr>
              <a:t> </a:t>
            </a:r>
            <a:r>
              <a:rPr lang="en-AU" dirty="0" err="1">
                <a:latin typeface="+mj-lt"/>
              </a:rPr>
              <a:t>biến</a:t>
            </a:r>
            <a:endParaRPr lang="en-AU" dirty="0">
              <a:latin typeface="+mj-lt"/>
            </a:endParaRPr>
          </a:p>
          <a:p>
            <a:pPr>
              <a:lnSpc>
                <a:spcPct val="150000"/>
              </a:lnSpc>
            </a:pPr>
            <a:r>
              <a:rPr lang="en-AU" dirty="0">
                <a:latin typeface="+mj-lt"/>
              </a:rPr>
              <a:t>Cho con </a:t>
            </a:r>
            <a:r>
              <a:rPr lang="en-AU" dirty="0" err="1">
                <a:latin typeface="+mj-lt"/>
              </a:rPr>
              <a:t>bú</a:t>
            </a:r>
            <a:r>
              <a:rPr lang="en-AU" dirty="0">
                <a:latin typeface="+mj-lt"/>
              </a:rPr>
              <a:t> </a:t>
            </a:r>
            <a:r>
              <a:rPr lang="en-AU" dirty="0" err="1">
                <a:latin typeface="+mj-lt"/>
              </a:rPr>
              <a:t>vẫn</a:t>
            </a:r>
            <a:r>
              <a:rPr lang="en-AU" dirty="0">
                <a:latin typeface="+mj-lt"/>
              </a:rPr>
              <a:t> </a:t>
            </a:r>
            <a:r>
              <a:rPr lang="en-AU" dirty="0" err="1">
                <a:latin typeface="+mj-lt"/>
              </a:rPr>
              <a:t>được</a:t>
            </a:r>
            <a:r>
              <a:rPr lang="en-AU" dirty="0">
                <a:latin typeface="+mj-lt"/>
              </a:rPr>
              <a:t> </a:t>
            </a:r>
            <a:r>
              <a:rPr lang="en-AU" dirty="0" err="1">
                <a:latin typeface="+mj-lt"/>
              </a:rPr>
              <a:t>khuyến</a:t>
            </a:r>
            <a:r>
              <a:rPr lang="en-AU" dirty="0">
                <a:latin typeface="+mj-lt"/>
              </a:rPr>
              <a:t> </a:t>
            </a:r>
            <a:r>
              <a:rPr lang="en-AU" dirty="0" err="1">
                <a:latin typeface="+mj-lt"/>
              </a:rPr>
              <a:t>khích</a:t>
            </a:r>
            <a:r>
              <a:rPr lang="en-AU" dirty="0">
                <a:latin typeface="+mj-lt"/>
              </a:rPr>
              <a:t> ở </a:t>
            </a:r>
            <a:r>
              <a:rPr lang="en-AU" dirty="0" err="1">
                <a:latin typeface="+mj-lt"/>
              </a:rPr>
              <a:t>các</a:t>
            </a:r>
            <a:r>
              <a:rPr lang="en-AU" dirty="0">
                <a:latin typeface="+mj-lt"/>
              </a:rPr>
              <a:t> </a:t>
            </a:r>
            <a:r>
              <a:rPr lang="en-AU" dirty="0" err="1">
                <a:latin typeface="+mj-lt"/>
              </a:rPr>
              <a:t>bà</a:t>
            </a:r>
            <a:r>
              <a:rPr lang="en-AU" dirty="0">
                <a:latin typeface="+mj-lt"/>
              </a:rPr>
              <a:t> </a:t>
            </a:r>
            <a:r>
              <a:rPr lang="en-AU" dirty="0" err="1">
                <a:latin typeface="+mj-lt"/>
              </a:rPr>
              <a:t>mẹ</a:t>
            </a:r>
            <a:r>
              <a:rPr lang="en-AU" dirty="0">
                <a:latin typeface="+mj-lt"/>
              </a:rPr>
              <a:t> </a:t>
            </a:r>
            <a:r>
              <a:rPr lang="en-AU" dirty="0" err="1">
                <a:latin typeface="+mj-lt"/>
              </a:rPr>
              <a:t>bị</a:t>
            </a:r>
            <a:r>
              <a:rPr lang="en-AU" dirty="0">
                <a:latin typeface="+mj-lt"/>
              </a:rPr>
              <a:t> </a:t>
            </a:r>
            <a:r>
              <a:rPr lang="en-AU" dirty="0" err="1">
                <a:latin typeface="+mj-lt"/>
              </a:rPr>
              <a:t>viêm</a:t>
            </a:r>
            <a:r>
              <a:rPr lang="en-AU" dirty="0">
                <a:latin typeface="+mj-lt"/>
              </a:rPr>
              <a:t> </a:t>
            </a:r>
            <a:r>
              <a:rPr lang="en-AU" dirty="0" err="1">
                <a:latin typeface="+mj-lt"/>
              </a:rPr>
              <a:t>gan</a:t>
            </a:r>
            <a:r>
              <a:rPr lang="en-AU" dirty="0">
                <a:latin typeface="+mj-lt"/>
              </a:rPr>
              <a:t> vi </a:t>
            </a:r>
            <a:r>
              <a:rPr lang="en-AU" dirty="0" err="1">
                <a:latin typeface="+mj-lt"/>
              </a:rPr>
              <a:t>rút</a:t>
            </a:r>
            <a:r>
              <a:rPr lang="en-AU" dirty="0">
                <a:latin typeface="+mj-lt"/>
              </a:rPr>
              <a:t> B </a:t>
            </a:r>
            <a:r>
              <a:rPr lang="en-AU" dirty="0" err="1">
                <a:latin typeface="+mj-lt"/>
              </a:rPr>
              <a:t>mạn</a:t>
            </a:r>
            <a:r>
              <a:rPr lang="en-AU" dirty="0">
                <a:latin typeface="+mj-lt"/>
              </a:rPr>
              <a:t> </a:t>
            </a:r>
            <a:r>
              <a:rPr lang="en-AU" dirty="0" err="1">
                <a:latin typeface="+mj-lt"/>
              </a:rPr>
              <a:t>nếu</a:t>
            </a:r>
            <a:r>
              <a:rPr lang="en-AU" dirty="0">
                <a:latin typeface="+mj-lt"/>
              </a:rPr>
              <a:t> </a:t>
            </a:r>
            <a:r>
              <a:rPr lang="en-AU" dirty="0" err="1">
                <a:latin typeface="+mj-lt"/>
              </a:rPr>
              <a:t>em</a:t>
            </a:r>
            <a:r>
              <a:rPr lang="en-AU" dirty="0">
                <a:latin typeface="+mj-lt"/>
              </a:rPr>
              <a:t> </a:t>
            </a:r>
            <a:r>
              <a:rPr lang="en-AU" dirty="0" err="1">
                <a:latin typeface="+mj-lt"/>
              </a:rPr>
              <a:t>bé</a:t>
            </a:r>
            <a:r>
              <a:rPr lang="en-AU" dirty="0">
                <a:latin typeface="+mj-lt"/>
              </a:rPr>
              <a:t> </a:t>
            </a:r>
            <a:r>
              <a:rPr lang="en-AU" dirty="0" err="1">
                <a:latin typeface="+mj-lt"/>
              </a:rPr>
              <a:t>được</a:t>
            </a:r>
            <a:r>
              <a:rPr lang="en-AU" dirty="0">
                <a:latin typeface="+mj-lt"/>
              </a:rPr>
              <a:t> </a:t>
            </a:r>
            <a:r>
              <a:rPr lang="en-AU" dirty="0" err="1">
                <a:latin typeface="+mj-lt"/>
              </a:rPr>
              <a:t>tiêm</a:t>
            </a:r>
            <a:r>
              <a:rPr lang="en-AU" dirty="0">
                <a:latin typeface="+mj-lt"/>
              </a:rPr>
              <a:t> </a:t>
            </a:r>
            <a:r>
              <a:rPr lang="en-AU" dirty="0" err="1">
                <a:latin typeface="+mj-lt"/>
              </a:rPr>
              <a:t>phòng</a:t>
            </a:r>
            <a:r>
              <a:rPr lang="en-AU" dirty="0">
                <a:latin typeface="+mj-lt"/>
              </a:rPr>
              <a:t> </a:t>
            </a:r>
            <a:r>
              <a:rPr lang="en-AU" dirty="0" err="1">
                <a:latin typeface="+mj-lt"/>
              </a:rPr>
              <a:t>ngay</a:t>
            </a:r>
            <a:r>
              <a:rPr lang="en-AU" dirty="0">
                <a:latin typeface="+mj-lt"/>
              </a:rPr>
              <a:t> </a:t>
            </a:r>
            <a:r>
              <a:rPr lang="en-AU" dirty="0" err="1">
                <a:latin typeface="+mj-lt"/>
              </a:rPr>
              <a:t>sau</a:t>
            </a:r>
            <a:r>
              <a:rPr lang="en-AU" dirty="0">
                <a:latin typeface="+mj-lt"/>
              </a:rPr>
              <a:t> sinh, </a:t>
            </a:r>
            <a:r>
              <a:rPr lang="en-AU" dirty="0" err="1">
                <a:latin typeface="+mj-lt"/>
              </a:rPr>
              <a:t>bao</a:t>
            </a:r>
            <a:r>
              <a:rPr lang="en-AU" dirty="0">
                <a:latin typeface="+mj-lt"/>
              </a:rPr>
              <a:t> </a:t>
            </a:r>
            <a:r>
              <a:rPr lang="en-AU" dirty="0" err="1">
                <a:latin typeface="+mj-lt"/>
              </a:rPr>
              <a:t>gồm</a:t>
            </a:r>
            <a:r>
              <a:rPr lang="en-AU" dirty="0">
                <a:latin typeface="+mj-lt"/>
              </a:rPr>
              <a:t> </a:t>
            </a:r>
            <a:r>
              <a:rPr lang="en-AU" dirty="0" err="1">
                <a:latin typeface="+mj-lt"/>
              </a:rPr>
              <a:t>cả</a:t>
            </a:r>
            <a:r>
              <a:rPr lang="en-AU" dirty="0">
                <a:latin typeface="+mj-lt"/>
              </a:rPr>
              <a:t> </a:t>
            </a:r>
            <a:r>
              <a:rPr lang="en-AU" dirty="0" err="1">
                <a:latin typeface="+mj-lt"/>
              </a:rPr>
              <a:t>trường</a:t>
            </a:r>
            <a:r>
              <a:rPr lang="en-AU" dirty="0">
                <a:latin typeface="+mj-lt"/>
              </a:rPr>
              <a:t> </a:t>
            </a:r>
            <a:r>
              <a:rPr lang="en-AU" dirty="0" err="1">
                <a:latin typeface="+mj-lt"/>
              </a:rPr>
              <a:t>hợp</a:t>
            </a:r>
            <a:r>
              <a:rPr lang="en-AU" dirty="0">
                <a:latin typeface="+mj-lt"/>
              </a:rPr>
              <a:t> </a:t>
            </a:r>
            <a:r>
              <a:rPr lang="en-AU" dirty="0" err="1">
                <a:latin typeface="+mj-lt"/>
              </a:rPr>
              <a:t>đang</a:t>
            </a:r>
            <a:r>
              <a:rPr lang="en-AU" dirty="0">
                <a:latin typeface="+mj-lt"/>
              </a:rPr>
              <a:t> </a:t>
            </a:r>
            <a:r>
              <a:rPr lang="en-AU" dirty="0" err="1">
                <a:latin typeface="+mj-lt"/>
              </a:rPr>
              <a:t>điều</a:t>
            </a:r>
            <a:r>
              <a:rPr lang="en-AU" dirty="0">
                <a:latin typeface="+mj-lt"/>
              </a:rPr>
              <a:t> </a:t>
            </a:r>
            <a:r>
              <a:rPr lang="en-AU" dirty="0" err="1">
                <a:latin typeface="+mj-lt"/>
              </a:rPr>
              <a:t>trị</a:t>
            </a:r>
            <a:r>
              <a:rPr lang="en-AU" dirty="0">
                <a:latin typeface="+mj-lt"/>
              </a:rPr>
              <a:t> TDF</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7855" y="228601"/>
            <a:ext cx="8946631" cy="1046017"/>
          </a:xfrm>
        </p:spPr>
        <p:txBody>
          <a:bodyPr>
            <a:noAutofit/>
          </a:bodyPr>
          <a:lstStyle/>
          <a:p>
            <a:r>
              <a:rPr lang="en-AU" sz="3000" b="1" dirty="0" err="1"/>
              <a:t>Các</a:t>
            </a:r>
            <a:r>
              <a:rPr lang="en-AU" sz="3000" b="1" dirty="0"/>
              <a:t> </a:t>
            </a:r>
            <a:r>
              <a:rPr lang="en-AU" sz="3000" b="1" dirty="0" err="1"/>
              <a:t>yếu</a:t>
            </a:r>
            <a:r>
              <a:rPr lang="en-AU" sz="3000" b="1" dirty="0"/>
              <a:t> </a:t>
            </a:r>
            <a:r>
              <a:rPr lang="en-AU" sz="3000" b="1" dirty="0" err="1"/>
              <a:t>tố</a:t>
            </a:r>
            <a:r>
              <a:rPr lang="en-AU" sz="3000" b="1" dirty="0"/>
              <a:t> </a:t>
            </a:r>
            <a:r>
              <a:rPr lang="en-AU" sz="3000" b="1" dirty="0" err="1"/>
              <a:t>nguy</a:t>
            </a:r>
            <a:r>
              <a:rPr lang="en-AU" sz="3000" b="1" dirty="0"/>
              <a:t> </a:t>
            </a:r>
            <a:r>
              <a:rPr lang="en-AU" sz="3000" b="1" dirty="0" err="1"/>
              <a:t>cơ</a:t>
            </a:r>
            <a:r>
              <a:rPr lang="en-AU" sz="3000" b="1" dirty="0"/>
              <a:t> </a:t>
            </a:r>
            <a:r>
              <a:rPr lang="en-AU" sz="3000" b="1" dirty="0" err="1"/>
              <a:t>trong</a:t>
            </a:r>
            <a:r>
              <a:rPr lang="en-AU" sz="3000" b="1" dirty="0"/>
              <a:t> </a:t>
            </a:r>
            <a:br>
              <a:rPr lang="en-AU" sz="3000" b="1" dirty="0"/>
            </a:br>
            <a:r>
              <a:rPr lang="en-AU" sz="3000" b="1" dirty="0" err="1"/>
              <a:t>lây</a:t>
            </a:r>
            <a:r>
              <a:rPr lang="en-AU" sz="3000" b="1" dirty="0"/>
              <a:t> </a:t>
            </a:r>
            <a:r>
              <a:rPr lang="en-AU" sz="3000" b="1" dirty="0" err="1"/>
              <a:t>truyền</a:t>
            </a:r>
            <a:r>
              <a:rPr lang="en-AU" sz="3000" b="1" dirty="0"/>
              <a:t> HBV </a:t>
            </a:r>
            <a:r>
              <a:rPr lang="en-AU" sz="3000" b="1" dirty="0" err="1"/>
              <a:t>từ</a:t>
            </a:r>
            <a:r>
              <a:rPr lang="en-AU" sz="3000" b="1" dirty="0"/>
              <a:t> </a:t>
            </a:r>
            <a:r>
              <a:rPr lang="en-AU" sz="3000" b="1" dirty="0" err="1"/>
              <a:t>mẹ</a:t>
            </a:r>
            <a:r>
              <a:rPr lang="en-AU" sz="3000" b="1" dirty="0"/>
              <a:t> sang con</a:t>
            </a:r>
            <a:endParaRPr lang="en-AU" sz="3000" dirty="0"/>
          </a:p>
        </p:txBody>
      </p:sp>
      <p:sp>
        <p:nvSpPr>
          <p:cNvPr id="3" name="Content Placeholder 2"/>
          <p:cNvSpPr>
            <a:spLocks noGrp="1"/>
          </p:cNvSpPr>
          <p:nvPr>
            <p:ph idx="1"/>
          </p:nvPr>
        </p:nvSpPr>
        <p:spPr>
          <a:xfrm>
            <a:off x="831271" y="1274618"/>
            <a:ext cx="11000511" cy="5248200"/>
          </a:xfrm>
        </p:spPr>
        <p:txBody>
          <a:bodyPr>
            <a:normAutofit/>
          </a:bodyPr>
          <a:lstStyle/>
          <a:p>
            <a:r>
              <a:rPr lang="en-AU" dirty="0" err="1">
                <a:latin typeface="+mj-lt"/>
              </a:rPr>
              <a:t>Liên</a:t>
            </a:r>
            <a:r>
              <a:rPr lang="en-AU" dirty="0">
                <a:latin typeface="+mj-lt"/>
              </a:rPr>
              <a:t> </a:t>
            </a:r>
            <a:r>
              <a:rPr lang="en-AU" dirty="0" err="1">
                <a:latin typeface="+mj-lt"/>
              </a:rPr>
              <a:t>quan</a:t>
            </a:r>
            <a:r>
              <a:rPr lang="en-AU" dirty="0">
                <a:latin typeface="+mj-lt"/>
              </a:rPr>
              <a:t> </a:t>
            </a:r>
            <a:r>
              <a:rPr lang="en-AU" dirty="0" err="1">
                <a:latin typeface="+mj-lt"/>
              </a:rPr>
              <a:t>đến</a:t>
            </a:r>
            <a:r>
              <a:rPr lang="en-AU" dirty="0">
                <a:latin typeface="+mj-lt"/>
              </a:rPr>
              <a:t> </a:t>
            </a:r>
            <a:r>
              <a:rPr lang="en-AU" dirty="0" err="1">
                <a:latin typeface="+mj-lt"/>
              </a:rPr>
              <a:t>HBeAg</a:t>
            </a:r>
            <a:r>
              <a:rPr lang="en-AU" dirty="0">
                <a:latin typeface="+mj-lt"/>
              </a:rPr>
              <a:t>:</a:t>
            </a:r>
          </a:p>
          <a:p>
            <a:pPr lvl="1"/>
            <a:r>
              <a:rPr lang="en-AU" sz="2800" dirty="0">
                <a:latin typeface="+mj-lt"/>
              </a:rPr>
              <a:t>70-90% </a:t>
            </a:r>
            <a:r>
              <a:rPr lang="en-AU" sz="2800" dirty="0" err="1">
                <a:latin typeface="+mj-lt"/>
              </a:rPr>
              <a:t>trẻ</a:t>
            </a:r>
            <a:r>
              <a:rPr lang="en-AU" sz="2800" dirty="0">
                <a:latin typeface="+mj-lt"/>
              </a:rPr>
              <a:t> sinh </a:t>
            </a:r>
            <a:r>
              <a:rPr lang="en-AU" sz="2800" dirty="0" err="1">
                <a:latin typeface="+mj-lt"/>
              </a:rPr>
              <a:t>ra</a:t>
            </a:r>
            <a:r>
              <a:rPr lang="en-AU" sz="2800" dirty="0">
                <a:latin typeface="+mj-lt"/>
              </a:rPr>
              <a:t> </a:t>
            </a:r>
            <a:r>
              <a:rPr lang="en-AU" sz="2800" dirty="0" err="1">
                <a:latin typeface="+mj-lt"/>
              </a:rPr>
              <a:t>từ</a:t>
            </a:r>
            <a:r>
              <a:rPr lang="en-AU" sz="2800" dirty="0">
                <a:latin typeface="+mj-lt"/>
              </a:rPr>
              <a:t> </a:t>
            </a:r>
            <a:r>
              <a:rPr lang="en-AU" sz="2800" dirty="0" err="1">
                <a:latin typeface="+mj-lt"/>
              </a:rPr>
              <a:t>mẹ</a:t>
            </a:r>
            <a:r>
              <a:rPr lang="en-AU" sz="2800" dirty="0">
                <a:latin typeface="+mj-lt"/>
              </a:rPr>
              <a:t> </a:t>
            </a:r>
            <a:r>
              <a:rPr lang="en-AU" sz="2800" dirty="0" err="1">
                <a:latin typeface="+mj-lt"/>
              </a:rPr>
              <a:t>có</a:t>
            </a:r>
            <a:r>
              <a:rPr lang="en-AU" sz="2800" dirty="0">
                <a:latin typeface="+mj-lt"/>
              </a:rPr>
              <a:t> </a:t>
            </a:r>
            <a:r>
              <a:rPr lang="en-AU" sz="2800" dirty="0" err="1">
                <a:latin typeface="+mj-lt"/>
              </a:rPr>
              <a:t>cả</a:t>
            </a:r>
            <a:r>
              <a:rPr lang="en-AU" sz="2800" dirty="0">
                <a:latin typeface="+mj-lt"/>
              </a:rPr>
              <a:t> </a:t>
            </a:r>
            <a:r>
              <a:rPr lang="en-AU" sz="2800" dirty="0" err="1">
                <a:latin typeface="+mj-lt"/>
              </a:rPr>
              <a:t>HBsAg</a:t>
            </a:r>
            <a:r>
              <a:rPr lang="en-AU" sz="2800" dirty="0">
                <a:latin typeface="+mj-lt"/>
              </a:rPr>
              <a:t> </a:t>
            </a:r>
            <a:r>
              <a:rPr lang="en-AU" sz="2800" dirty="0" err="1">
                <a:latin typeface="+mj-lt"/>
              </a:rPr>
              <a:t>và</a:t>
            </a:r>
            <a:r>
              <a:rPr lang="en-AU" sz="2800" dirty="0">
                <a:latin typeface="+mj-lt"/>
              </a:rPr>
              <a:t> </a:t>
            </a:r>
            <a:r>
              <a:rPr lang="en-AU" sz="2800" dirty="0" err="1">
                <a:latin typeface="+mj-lt"/>
              </a:rPr>
              <a:t>HBeAg</a:t>
            </a:r>
            <a:r>
              <a:rPr lang="en-AU" sz="2800" dirty="0">
                <a:latin typeface="+mj-lt"/>
              </a:rPr>
              <a:t> (+) </a:t>
            </a:r>
            <a:r>
              <a:rPr lang="en-AU" sz="2800" dirty="0" err="1">
                <a:latin typeface="+mj-lt"/>
              </a:rPr>
              <a:t>bị</a:t>
            </a:r>
            <a:r>
              <a:rPr lang="en-AU" sz="2800" dirty="0">
                <a:latin typeface="+mj-lt"/>
              </a:rPr>
              <a:t> </a:t>
            </a:r>
            <a:r>
              <a:rPr lang="en-AU" sz="2800" dirty="0" err="1">
                <a:latin typeface="+mj-lt"/>
              </a:rPr>
              <a:t>nhiễm</a:t>
            </a:r>
            <a:r>
              <a:rPr lang="en-AU" sz="2800" dirty="0">
                <a:latin typeface="+mj-lt"/>
              </a:rPr>
              <a:t> HBV. </a:t>
            </a:r>
          </a:p>
          <a:p>
            <a:pPr lvl="1"/>
            <a:r>
              <a:rPr lang="en-AU" sz="2800" dirty="0">
                <a:latin typeface="+mj-lt"/>
              </a:rPr>
              <a:t>5%-10% </a:t>
            </a:r>
            <a:r>
              <a:rPr lang="en-AU" sz="2800" dirty="0" err="1">
                <a:latin typeface="+mj-lt"/>
              </a:rPr>
              <a:t>trẻ</a:t>
            </a:r>
            <a:r>
              <a:rPr lang="en-AU" sz="2800" dirty="0">
                <a:latin typeface="+mj-lt"/>
              </a:rPr>
              <a:t> sinh </a:t>
            </a:r>
            <a:r>
              <a:rPr lang="en-AU" sz="2800" dirty="0" err="1">
                <a:latin typeface="+mj-lt"/>
              </a:rPr>
              <a:t>ra</a:t>
            </a:r>
            <a:r>
              <a:rPr lang="en-AU" sz="2800" dirty="0">
                <a:latin typeface="+mj-lt"/>
              </a:rPr>
              <a:t> </a:t>
            </a:r>
            <a:r>
              <a:rPr lang="en-AU" sz="2800" dirty="0" err="1">
                <a:latin typeface="+mj-lt"/>
              </a:rPr>
              <a:t>từ</a:t>
            </a:r>
            <a:r>
              <a:rPr lang="en-AU" sz="2800" dirty="0">
                <a:latin typeface="+mj-lt"/>
              </a:rPr>
              <a:t> </a:t>
            </a:r>
            <a:r>
              <a:rPr lang="en-AU" sz="2800" dirty="0" err="1">
                <a:latin typeface="+mj-lt"/>
              </a:rPr>
              <a:t>mẹ</a:t>
            </a:r>
            <a:r>
              <a:rPr lang="en-AU" sz="2800" dirty="0">
                <a:latin typeface="+mj-lt"/>
              </a:rPr>
              <a:t> </a:t>
            </a:r>
            <a:r>
              <a:rPr lang="en-AU" sz="2800" dirty="0" err="1">
                <a:latin typeface="+mj-lt"/>
              </a:rPr>
              <a:t>có</a:t>
            </a:r>
            <a:r>
              <a:rPr lang="en-AU" sz="2800" dirty="0">
                <a:latin typeface="+mj-lt"/>
              </a:rPr>
              <a:t> </a:t>
            </a:r>
            <a:r>
              <a:rPr lang="en-AU" sz="2800" dirty="0" err="1">
                <a:latin typeface="+mj-lt"/>
              </a:rPr>
              <a:t>cả</a:t>
            </a:r>
            <a:r>
              <a:rPr lang="en-AU" sz="2800" dirty="0">
                <a:latin typeface="+mj-lt"/>
              </a:rPr>
              <a:t> </a:t>
            </a:r>
            <a:r>
              <a:rPr lang="en-AU" sz="2800" dirty="0" err="1">
                <a:latin typeface="+mj-lt"/>
              </a:rPr>
              <a:t>HBsAg</a:t>
            </a:r>
            <a:r>
              <a:rPr lang="en-AU" sz="2800" dirty="0">
                <a:latin typeface="+mj-lt"/>
              </a:rPr>
              <a:t> </a:t>
            </a:r>
            <a:r>
              <a:rPr lang="en-AU" sz="2800" dirty="0" err="1">
                <a:latin typeface="+mj-lt"/>
              </a:rPr>
              <a:t>và</a:t>
            </a:r>
            <a:r>
              <a:rPr lang="en-AU" sz="2800" dirty="0">
                <a:latin typeface="+mj-lt"/>
              </a:rPr>
              <a:t> anti-</a:t>
            </a:r>
            <a:r>
              <a:rPr lang="en-AU" sz="2800" dirty="0" err="1">
                <a:latin typeface="+mj-lt"/>
              </a:rPr>
              <a:t>HBe</a:t>
            </a:r>
            <a:r>
              <a:rPr lang="en-AU" sz="2800" dirty="0">
                <a:latin typeface="+mj-lt"/>
              </a:rPr>
              <a:t> (+) </a:t>
            </a:r>
            <a:r>
              <a:rPr lang="en-AU" sz="2800" dirty="0" err="1">
                <a:latin typeface="+mj-lt"/>
              </a:rPr>
              <a:t>bị</a:t>
            </a:r>
            <a:r>
              <a:rPr lang="en-AU" sz="2800" dirty="0">
                <a:latin typeface="+mj-lt"/>
              </a:rPr>
              <a:t> </a:t>
            </a:r>
            <a:r>
              <a:rPr lang="en-AU" sz="2800" dirty="0" err="1">
                <a:latin typeface="+mj-lt"/>
              </a:rPr>
              <a:t>nhiễm</a:t>
            </a:r>
            <a:r>
              <a:rPr lang="en-AU" sz="2800" dirty="0">
                <a:latin typeface="+mj-lt"/>
              </a:rPr>
              <a:t> HBV.</a:t>
            </a:r>
          </a:p>
          <a:p>
            <a:pPr lvl="1"/>
            <a:r>
              <a:rPr lang="en-AU" sz="2800" dirty="0">
                <a:latin typeface="+mj-lt"/>
              </a:rPr>
              <a:t>90% </a:t>
            </a:r>
            <a:r>
              <a:rPr lang="en-AU" sz="2800" dirty="0" err="1">
                <a:latin typeface="+mj-lt"/>
              </a:rPr>
              <a:t>các</a:t>
            </a:r>
            <a:r>
              <a:rPr lang="en-AU" sz="2800" dirty="0">
                <a:latin typeface="+mj-lt"/>
              </a:rPr>
              <a:t> </a:t>
            </a:r>
            <a:r>
              <a:rPr lang="en-AU" sz="2800" dirty="0" err="1">
                <a:latin typeface="+mj-lt"/>
              </a:rPr>
              <a:t>trẻ</a:t>
            </a:r>
            <a:r>
              <a:rPr lang="en-AU" sz="2800" dirty="0">
                <a:latin typeface="+mj-lt"/>
              </a:rPr>
              <a:t> </a:t>
            </a:r>
            <a:r>
              <a:rPr lang="en-AU" sz="2800" dirty="0" err="1">
                <a:latin typeface="+mj-lt"/>
              </a:rPr>
              <a:t>lây</a:t>
            </a:r>
            <a:r>
              <a:rPr lang="en-AU" sz="2800" dirty="0">
                <a:latin typeface="+mj-lt"/>
              </a:rPr>
              <a:t> </a:t>
            </a:r>
            <a:r>
              <a:rPr lang="en-AU" sz="2800" dirty="0" err="1">
                <a:latin typeface="+mj-lt"/>
              </a:rPr>
              <a:t>truyền</a:t>
            </a:r>
            <a:r>
              <a:rPr lang="en-AU" sz="2800" dirty="0">
                <a:latin typeface="+mj-lt"/>
              </a:rPr>
              <a:t> </a:t>
            </a:r>
            <a:r>
              <a:rPr lang="en-AU" sz="2800" dirty="0" err="1">
                <a:latin typeface="+mj-lt"/>
              </a:rPr>
              <a:t>từ</a:t>
            </a:r>
            <a:r>
              <a:rPr lang="en-AU" sz="2800" dirty="0">
                <a:latin typeface="+mj-lt"/>
              </a:rPr>
              <a:t> </a:t>
            </a:r>
            <a:r>
              <a:rPr lang="en-AU" sz="2800" dirty="0" err="1">
                <a:latin typeface="+mj-lt"/>
              </a:rPr>
              <a:t>mẹ</a:t>
            </a:r>
            <a:r>
              <a:rPr lang="en-AU" sz="2800" dirty="0">
                <a:latin typeface="+mj-lt"/>
              </a:rPr>
              <a:t> sang con </a:t>
            </a:r>
            <a:r>
              <a:rPr lang="en-AU" sz="2800" dirty="0" err="1">
                <a:latin typeface="+mj-lt"/>
              </a:rPr>
              <a:t>này</a:t>
            </a:r>
            <a:r>
              <a:rPr lang="en-AU" sz="2800" dirty="0">
                <a:latin typeface="+mj-lt"/>
              </a:rPr>
              <a:t> </a:t>
            </a:r>
            <a:r>
              <a:rPr lang="en-AU" sz="2800" dirty="0" err="1">
                <a:latin typeface="+mj-lt"/>
              </a:rPr>
              <a:t>có</a:t>
            </a:r>
            <a:r>
              <a:rPr lang="en-AU" sz="2800" dirty="0">
                <a:latin typeface="+mj-lt"/>
              </a:rPr>
              <a:t> </a:t>
            </a:r>
            <a:r>
              <a:rPr lang="en-AU" sz="2800" dirty="0" err="1">
                <a:latin typeface="+mj-lt"/>
              </a:rPr>
              <a:t>nguy</a:t>
            </a:r>
            <a:r>
              <a:rPr lang="en-AU" sz="2800" dirty="0">
                <a:latin typeface="+mj-lt"/>
              </a:rPr>
              <a:t> </a:t>
            </a:r>
            <a:r>
              <a:rPr lang="en-AU" sz="2800" dirty="0" err="1">
                <a:latin typeface="+mj-lt"/>
              </a:rPr>
              <a:t>cơ</a:t>
            </a:r>
            <a:r>
              <a:rPr lang="en-AU" sz="2800" dirty="0">
                <a:latin typeface="+mj-lt"/>
              </a:rPr>
              <a:t> </a:t>
            </a:r>
            <a:r>
              <a:rPr lang="en-AU" sz="2800" dirty="0" err="1">
                <a:latin typeface="+mj-lt"/>
              </a:rPr>
              <a:t>chuyển</a:t>
            </a:r>
            <a:r>
              <a:rPr lang="en-AU" sz="2800" dirty="0">
                <a:latin typeface="+mj-lt"/>
              </a:rPr>
              <a:t> </a:t>
            </a:r>
            <a:r>
              <a:rPr lang="en-AU" sz="2800" dirty="0" err="1">
                <a:latin typeface="+mj-lt"/>
              </a:rPr>
              <a:t>thành</a:t>
            </a:r>
            <a:r>
              <a:rPr lang="en-AU" sz="2800" dirty="0">
                <a:latin typeface="+mj-lt"/>
              </a:rPr>
              <a:t> </a:t>
            </a:r>
            <a:r>
              <a:rPr lang="en-AU" sz="2800" dirty="0" err="1">
                <a:latin typeface="+mj-lt"/>
              </a:rPr>
              <a:t>viêm</a:t>
            </a:r>
            <a:r>
              <a:rPr lang="en-AU" sz="2800" dirty="0">
                <a:latin typeface="+mj-lt"/>
              </a:rPr>
              <a:t> </a:t>
            </a:r>
            <a:r>
              <a:rPr lang="en-AU" sz="2800" dirty="0" err="1">
                <a:latin typeface="+mj-lt"/>
              </a:rPr>
              <a:t>gan</a:t>
            </a:r>
            <a:r>
              <a:rPr lang="en-AU" sz="2800" dirty="0">
                <a:latin typeface="+mj-lt"/>
              </a:rPr>
              <a:t> B </a:t>
            </a:r>
            <a:r>
              <a:rPr lang="en-AU" sz="2800" dirty="0" err="1">
                <a:latin typeface="+mj-lt"/>
              </a:rPr>
              <a:t>mạn</a:t>
            </a:r>
            <a:r>
              <a:rPr lang="en-AU" sz="2800" dirty="0">
                <a:latin typeface="+mj-lt"/>
              </a:rPr>
              <a:t> </a:t>
            </a:r>
            <a:r>
              <a:rPr lang="en-AU" sz="2800" dirty="0" err="1">
                <a:latin typeface="+mj-lt"/>
              </a:rPr>
              <a:t>tính</a:t>
            </a:r>
            <a:r>
              <a:rPr lang="en-AU" sz="2800" dirty="0">
                <a:latin typeface="+mj-lt"/>
              </a:rPr>
              <a:t>. </a:t>
            </a:r>
          </a:p>
          <a:p>
            <a:r>
              <a:rPr lang="en-AU" dirty="0" err="1">
                <a:latin typeface="+mj-lt"/>
              </a:rPr>
              <a:t>Tại</a:t>
            </a:r>
            <a:r>
              <a:rPr lang="en-AU" dirty="0">
                <a:latin typeface="+mj-lt"/>
              </a:rPr>
              <a:t> Việt Nam, </a:t>
            </a:r>
            <a:r>
              <a:rPr lang="en-AU" dirty="0" err="1">
                <a:latin typeface="+mj-lt"/>
              </a:rPr>
              <a:t>tỷ</a:t>
            </a:r>
            <a:r>
              <a:rPr lang="en-AU" dirty="0">
                <a:latin typeface="+mj-lt"/>
              </a:rPr>
              <a:t> </a:t>
            </a:r>
            <a:r>
              <a:rPr lang="en-AU" dirty="0" err="1">
                <a:latin typeface="+mj-lt"/>
              </a:rPr>
              <a:t>lệ</a:t>
            </a:r>
            <a:r>
              <a:rPr lang="en-AU" dirty="0">
                <a:latin typeface="+mj-lt"/>
              </a:rPr>
              <a:t> </a:t>
            </a:r>
            <a:r>
              <a:rPr lang="en-AU" dirty="0" err="1">
                <a:latin typeface="+mj-lt"/>
              </a:rPr>
              <a:t>HBeAg</a:t>
            </a:r>
            <a:r>
              <a:rPr lang="en-AU" dirty="0">
                <a:latin typeface="+mj-lt"/>
              </a:rPr>
              <a:t> (+) </a:t>
            </a:r>
            <a:r>
              <a:rPr lang="en-AU" dirty="0" err="1">
                <a:latin typeface="+mj-lt"/>
              </a:rPr>
              <a:t>trên</a:t>
            </a:r>
            <a:r>
              <a:rPr lang="en-AU" dirty="0">
                <a:latin typeface="+mj-lt"/>
              </a:rPr>
              <a:t> </a:t>
            </a:r>
            <a:r>
              <a:rPr lang="en-AU" dirty="0" err="1">
                <a:latin typeface="+mj-lt"/>
              </a:rPr>
              <a:t>phụ</a:t>
            </a:r>
            <a:r>
              <a:rPr lang="en-AU" dirty="0">
                <a:latin typeface="+mj-lt"/>
              </a:rPr>
              <a:t> </a:t>
            </a:r>
            <a:r>
              <a:rPr lang="en-AU" dirty="0" err="1">
                <a:latin typeface="+mj-lt"/>
              </a:rPr>
              <a:t>nữ</a:t>
            </a:r>
            <a:r>
              <a:rPr lang="en-AU" dirty="0">
                <a:latin typeface="+mj-lt"/>
              </a:rPr>
              <a:t> </a:t>
            </a:r>
            <a:r>
              <a:rPr lang="en-AU" dirty="0" err="1">
                <a:latin typeface="+mj-lt"/>
              </a:rPr>
              <a:t>mang</a:t>
            </a:r>
            <a:r>
              <a:rPr lang="en-AU" dirty="0">
                <a:latin typeface="+mj-lt"/>
              </a:rPr>
              <a:t> </a:t>
            </a:r>
            <a:r>
              <a:rPr lang="en-AU" dirty="0" err="1">
                <a:latin typeface="+mj-lt"/>
              </a:rPr>
              <a:t>thai</a:t>
            </a:r>
            <a:r>
              <a:rPr lang="en-AU" dirty="0">
                <a:latin typeface="+mj-lt"/>
              </a:rPr>
              <a:t> </a:t>
            </a:r>
            <a:r>
              <a:rPr lang="en-AU" dirty="0" err="1">
                <a:latin typeface="+mj-lt"/>
              </a:rPr>
              <a:t>có</a:t>
            </a:r>
            <a:r>
              <a:rPr lang="en-AU" dirty="0">
                <a:latin typeface="+mj-lt"/>
              </a:rPr>
              <a:t> </a:t>
            </a:r>
            <a:r>
              <a:rPr lang="en-AU" dirty="0" err="1">
                <a:latin typeface="+mj-lt"/>
              </a:rPr>
              <a:t>HBsAg</a:t>
            </a:r>
            <a:r>
              <a:rPr lang="en-AU" dirty="0">
                <a:latin typeface="+mj-lt"/>
              </a:rPr>
              <a:t> </a:t>
            </a:r>
            <a:r>
              <a:rPr lang="en-AU" dirty="0" err="1">
                <a:latin typeface="+mj-lt"/>
              </a:rPr>
              <a:t>là</a:t>
            </a:r>
            <a:r>
              <a:rPr lang="en-AU" dirty="0">
                <a:latin typeface="+mj-lt"/>
              </a:rPr>
              <a:t> 37,2%: </a:t>
            </a:r>
            <a:r>
              <a:rPr lang="en-AU" dirty="0" err="1">
                <a:latin typeface="+mj-lt"/>
              </a:rPr>
              <a:t>nguyên</a:t>
            </a:r>
            <a:r>
              <a:rPr lang="en-AU" dirty="0">
                <a:latin typeface="+mj-lt"/>
              </a:rPr>
              <a:t> </a:t>
            </a:r>
            <a:r>
              <a:rPr lang="en-AU" dirty="0" err="1">
                <a:latin typeface="+mj-lt"/>
              </a:rPr>
              <a:t>nhân</a:t>
            </a:r>
            <a:r>
              <a:rPr lang="en-AU" dirty="0">
                <a:latin typeface="+mj-lt"/>
              </a:rPr>
              <a:t> </a:t>
            </a:r>
            <a:r>
              <a:rPr lang="en-AU" dirty="0" err="1">
                <a:latin typeface="+mj-lt"/>
              </a:rPr>
              <a:t>làm</a:t>
            </a:r>
            <a:r>
              <a:rPr lang="en-AU" dirty="0">
                <a:latin typeface="+mj-lt"/>
              </a:rPr>
              <a:t> </a:t>
            </a:r>
            <a:r>
              <a:rPr lang="en-AU" dirty="0" err="1">
                <a:latin typeface="+mj-lt"/>
              </a:rPr>
              <a:t>cho</a:t>
            </a:r>
            <a:r>
              <a:rPr lang="en-AU" dirty="0">
                <a:latin typeface="+mj-lt"/>
              </a:rPr>
              <a:t> </a:t>
            </a:r>
            <a:r>
              <a:rPr lang="en-AU" dirty="0" err="1">
                <a:latin typeface="+mj-lt"/>
              </a:rPr>
              <a:t>tỷ</a:t>
            </a:r>
            <a:r>
              <a:rPr lang="en-AU" dirty="0">
                <a:latin typeface="+mj-lt"/>
              </a:rPr>
              <a:t> </a:t>
            </a:r>
            <a:r>
              <a:rPr lang="en-AU" dirty="0" err="1">
                <a:latin typeface="+mj-lt"/>
              </a:rPr>
              <a:t>lệ</a:t>
            </a:r>
            <a:r>
              <a:rPr lang="en-AU" dirty="0">
                <a:latin typeface="+mj-lt"/>
              </a:rPr>
              <a:t> </a:t>
            </a:r>
            <a:r>
              <a:rPr lang="en-AU" dirty="0" err="1">
                <a:latin typeface="+mj-lt"/>
              </a:rPr>
              <a:t>lây</a:t>
            </a:r>
            <a:r>
              <a:rPr lang="en-AU" dirty="0">
                <a:latin typeface="+mj-lt"/>
              </a:rPr>
              <a:t> </a:t>
            </a:r>
            <a:r>
              <a:rPr lang="en-AU" dirty="0" err="1">
                <a:latin typeface="+mj-lt"/>
              </a:rPr>
              <a:t>truyền</a:t>
            </a:r>
            <a:r>
              <a:rPr lang="en-AU" dirty="0">
                <a:latin typeface="+mj-lt"/>
              </a:rPr>
              <a:t> HBV </a:t>
            </a:r>
            <a:r>
              <a:rPr lang="en-AU" dirty="0" err="1">
                <a:latin typeface="+mj-lt"/>
              </a:rPr>
              <a:t>cao</a:t>
            </a:r>
            <a:r>
              <a:rPr lang="en-AU" dirty="0">
                <a:latin typeface="+mj-lt"/>
              </a:rPr>
              <a:t>.</a:t>
            </a:r>
          </a:p>
          <a:p>
            <a:r>
              <a:rPr lang="en-AU" dirty="0">
                <a:latin typeface="+mj-lt"/>
              </a:rPr>
              <a:t>HBV DNA </a:t>
            </a:r>
            <a:r>
              <a:rPr lang="en-AU" dirty="0" err="1">
                <a:latin typeface="+mj-lt"/>
              </a:rPr>
              <a:t>cao</a:t>
            </a:r>
            <a:r>
              <a:rPr lang="en-AU" dirty="0">
                <a:latin typeface="+mj-lt"/>
              </a:rPr>
              <a:t> </a:t>
            </a:r>
            <a:r>
              <a:rPr lang="en-AU" dirty="0" err="1">
                <a:latin typeface="+mj-lt"/>
              </a:rPr>
              <a:t>trong</a:t>
            </a:r>
            <a:r>
              <a:rPr lang="en-AU" dirty="0">
                <a:latin typeface="+mj-lt"/>
              </a:rPr>
              <a:t> </a:t>
            </a:r>
            <a:r>
              <a:rPr lang="en-AU" dirty="0" err="1">
                <a:latin typeface="+mj-lt"/>
              </a:rPr>
              <a:t>máu</a:t>
            </a:r>
            <a:r>
              <a:rPr lang="en-AU" dirty="0">
                <a:latin typeface="+mj-lt"/>
              </a:rPr>
              <a:t> </a:t>
            </a:r>
            <a:r>
              <a:rPr lang="en-AU" dirty="0" err="1">
                <a:latin typeface="+mj-lt"/>
              </a:rPr>
              <a:t>mẹ</a:t>
            </a:r>
            <a:r>
              <a:rPr lang="en-AU" dirty="0">
                <a:latin typeface="+mj-lt"/>
              </a:rPr>
              <a:t> </a:t>
            </a:r>
            <a:r>
              <a:rPr lang="en-AU" dirty="0" err="1">
                <a:latin typeface="+mj-lt"/>
              </a:rPr>
              <a:t>làm</a:t>
            </a:r>
            <a:r>
              <a:rPr lang="en-AU" dirty="0">
                <a:latin typeface="+mj-lt"/>
              </a:rPr>
              <a:t> </a:t>
            </a:r>
            <a:r>
              <a:rPr lang="en-AU" dirty="0" err="1">
                <a:latin typeface="+mj-lt"/>
              </a:rPr>
              <a:t>tỷ</a:t>
            </a:r>
            <a:r>
              <a:rPr lang="en-AU" dirty="0">
                <a:latin typeface="+mj-lt"/>
              </a:rPr>
              <a:t> </a:t>
            </a:r>
            <a:r>
              <a:rPr lang="en-AU" dirty="0" err="1">
                <a:latin typeface="+mj-lt"/>
              </a:rPr>
              <a:t>lệ</a:t>
            </a:r>
            <a:r>
              <a:rPr lang="en-AU" dirty="0">
                <a:latin typeface="+mj-lt"/>
              </a:rPr>
              <a:t> </a:t>
            </a:r>
            <a:r>
              <a:rPr lang="en-AU" dirty="0" err="1">
                <a:latin typeface="+mj-lt"/>
              </a:rPr>
              <a:t>nhiễm</a:t>
            </a:r>
            <a:r>
              <a:rPr lang="en-AU" dirty="0">
                <a:latin typeface="+mj-lt"/>
              </a:rPr>
              <a:t> HBV ở con </a:t>
            </a:r>
            <a:r>
              <a:rPr lang="en-AU" dirty="0" err="1">
                <a:latin typeface="+mj-lt"/>
              </a:rPr>
              <a:t>cao</a:t>
            </a:r>
            <a:r>
              <a:rPr lang="en-AU" dirty="0">
                <a:latin typeface="+mj-lt"/>
              </a:rPr>
              <a:t> </a:t>
            </a:r>
            <a:r>
              <a:rPr lang="en-AU" dirty="0" err="1">
                <a:latin typeface="+mj-lt"/>
              </a:rPr>
              <a:t>mặc</a:t>
            </a:r>
            <a:r>
              <a:rPr lang="en-AU" dirty="0">
                <a:latin typeface="+mj-lt"/>
              </a:rPr>
              <a:t> </a:t>
            </a:r>
            <a:r>
              <a:rPr lang="en-AU" dirty="0" err="1">
                <a:latin typeface="+mj-lt"/>
              </a:rPr>
              <a:t>dù</a:t>
            </a:r>
            <a:r>
              <a:rPr lang="en-AU" dirty="0">
                <a:latin typeface="+mj-lt"/>
              </a:rPr>
              <a:t> </a:t>
            </a:r>
            <a:r>
              <a:rPr lang="en-AU" dirty="0" err="1">
                <a:latin typeface="+mj-lt"/>
              </a:rPr>
              <a:t>có</a:t>
            </a:r>
            <a:r>
              <a:rPr lang="en-AU" dirty="0">
                <a:latin typeface="+mj-lt"/>
              </a:rPr>
              <a:t> </a:t>
            </a:r>
            <a:r>
              <a:rPr lang="en-AU" dirty="0" err="1">
                <a:latin typeface="+mj-lt"/>
              </a:rPr>
              <a:t>tiêm</a:t>
            </a:r>
            <a:r>
              <a:rPr lang="en-AU" dirty="0">
                <a:latin typeface="+mj-lt"/>
              </a:rPr>
              <a:t> </a:t>
            </a:r>
            <a:r>
              <a:rPr lang="en-AU" dirty="0" err="1">
                <a:latin typeface="+mj-lt"/>
              </a:rPr>
              <a:t>phòng</a:t>
            </a:r>
            <a:r>
              <a:rPr lang="en-AU" dirty="0">
                <a:latin typeface="+mj-lt"/>
              </a:rPr>
              <a:t> </a:t>
            </a:r>
            <a:r>
              <a:rPr lang="en-AU" dirty="0" err="1">
                <a:latin typeface="+mj-lt"/>
              </a:rPr>
              <a:t>vắc</a:t>
            </a:r>
            <a:r>
              <a:rPr lang="en-AU" dirty="0">
                <a:latin typeface="+mj-lt"/>
              </a:rPr>
              <a:t> </a:t>
            </a:r>
            <a:r>
              <a:rPr lang="en-AU" dirty="0" err="1">
                <a:latin typeface="+mj-lt"/>
              </a:rPr>
              <a:t>xin</a:t>
            </a:r>
            <a:r>
              <a:rPr lang="en-AU" dirty="0">
                <a:latin typeface="+mj-lt"/>
              </a:rPr>
              <a:t> </a:t>
            </a:r>
            <a:r>
              <a:rPr lang="en-AU" dirty="0" err="1">
                <a:latin typeface="+mj-lt"/>
              </a:rPr>
              <a:t>viêm</a:t>
            </a:r>
            <a:r>
              <a:rPr lang="en-AU" dirty="0">
                <a:latin typeface="+mj-lt"/>
              </a:rPr>
              <a:t> </a:t>
            </a:r>
            <a:r>
              <a:rPr lang="en-AU" dirty="0" err="1">
                <a:latin typeface="+mj-lt"/>
              </a:rPr>
              <a:t>gan</a:t>
            </a:r>
            <a:r>
              <a:rPr lang="en-AU" dirty="0">
                <a:latin typeface="+mj-lt"/>
              </a:rPr>
              <a:t> B </a:t>
            </a:r>
            <a:r>
              <a:rPr lang="en-AU" dirty="0" err="1">
                <a:latin typeface="+mj-lt"/>
              </a:rPr>
              <a:t>và</a:t>
            </a:r>
            <a:r>
              <a:rPr lang="en-AU" dirty="0">
                <a:latin typeface="+mj-lt"/>
              </a:rPr>
              <a:t> globulin </a:t>
            </a:r>
            <a:r>
              <a:rPr lang="en-AU" dirty="0" err="1">
                <a:latin typeface="+mj-lt"/>
              </a:rPr>
              <a:t>miễn</a:t>
            </a:r>
            <a:r>
              <a:rPr lang="en-AU" dirty="0">
                <a:latin typeface="+mj-lt"/>
              </a:rPr>
              <a:t> </a:t>
            </a:r>
            <a:r>
              <a:rPr lang="en-AU" dirty="0" err="1">
                <a:latin typeface="+mj-lt"/>
              </a:rPr>
              <a:t>dịch</a:t>
            </a:r>
            <a:r>
              <a:rPr lang="en-AU" dirty="0">
                <a:latin typeface="+mj-lt"/>
              </a:rPr>
              <a:t> </a:t>
            </a:r>
            <a:r>
              <a:rPr lang="en-AU" dirty="0" err="1">
                <a:latin typeface="+mj-lt"/>
              </a:rPr>
              <a:t>kháng</a:t>
            </a:r>
            <a:r>
              <a:rPr lang="en-AU" dirty="0">
                <a:latin typeface="+mj-lt"/>
              </a:rPr>
              <a:t> </a:t>
            </a:r>
            <a:r>
              <a:rPr lang="en-AU" dirty="0" err="1">
                <a:latin typeface="+mj-lt"/>
              </a:rPr>
              <a:t>viêm</a:t>
            </a:r>
            <a:r>
              <a:rPr lang="en-AU" dirty="0">
                <a:latin typeface="+mj-lt"/>
              </a:rPr>
              <a:t> </a:t>
            </a:r>
            <a:r>
              <a:rPr lang="en-AU" dirty="0" err="1">
                <a:latin typeface="+mj-lt"/>
              </a:rPr>
              <a:t>gan</a:t>
            </a:r>
            <a:r>
              <a:rPr lang="en-AU" dirty="0">
                <a:latin typeface="+mj-lt"/>
              </a:rPr>
              <a:t> B. </a:t>
            </a:r>
          </a:p>
          <a:p>
            <a:endParaRPr lang="en-AU" sz="22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
            <a:ext cx="9144000" cy="1158321"/>
          </a:xfrm>
          <a:solidFill>
            <a:schemeClr val="accent1">
              <a:lumMod val="75000"/>
            </a:schemeClr>
          </a:solidFill>
        </p:spPr>
        <p:txBody>
          <a:bodyPr vert="horz" lIns="91440" tIns="45720" rIns="91440" bIns="45720" rtlCol="0" anchor="ctr">
            <a:noAutofit/>
          </a:bodyPr>
          <a:lstStyle/>
          <a:p>
            <a:r>
              <a:rPr lang="en-US" altLang="en-US" sz="3200" b="1" dirty="0" err="1">
                <a:solidFill>
                  <a:schemeClr val="bg1"/>
                </a:solidFill>
              </a:rPr>
              <a:t>Các</a:t>
            </a:r>
            <a:r>
              <a:rPr lang="en-US" altLang="en-US" sz="3200" b="1" dirty="0">
                <a:solidFill>
                  <a:schemeClr val="bg1"/>
                </a:solidFill>
              </a:rPr>
              <a:t> </a:t>
            </a:r>
            <a:r>
              <a:rPr lang="en-US" altLang="en-US" sz="3200" b="1" dirty="0" err="1">
                <a:solidFill>
                  <a:schemeClr val="bg1"/>
                </a:solidFill>
              </a:rPr>
              <a:t>yếu</a:t>
            </a:r>
            <a:r>
              <a:rPr lang="en-US" altLang="en-US" sz="3200" b="1" dirty="0">
                <a:solidFill>
                  <a:schemeClr val="bg1"/>
                </a:solidFill>
              </a:rPr>
              <a:t> </a:t>
            </a:r>
            <a:r>
              <a:rPr lang="en-US" altLang="en-US" sz="3200" b="1" dirty="0" err="1">
                <a:solidFill>
                  <a:schemeClr val="bg1"/>
                </a:solidFill>
              </a:rPr>
              <a:t>tố</a:t>
            </a:r>
            <a:r>
              <a:rPr lang="en-US" altLang="en-US" sz="3200" b="1" dirty="0">
                <a:solidFill>
                  <a:schemeClr val="bg1"/>
                </a:solidFill>
              </a:rPr>
              <a:t> </a:t>
            </a:r>
            <a:r>
              <a:rPr lang="en-US" altLang="en-US" sz="3200" b="1" dirty="0" err="1">
                <a:solidFill>
                  <a:schemeClr val="bg1"/>
                </a:solidFill>
              </a:rPr>
              <a:t>gây</a:t>
            </a:r>
            <a:r>
              <a:rPr lang="en-US" altLang="en-US" sz="3200" b="1" dirty="0">
                <a:solidFill>
                  <a:schemeClr val="bg1"/>
                </a:solidFill>
              </a:rPr>
              <a:t> </a:t>
            </a:r>
            <a:r>
              <a:rPr lang="en-US" altLang="en-US" sz="3200" b="1" dirty="0" err="1">
                <a:solidFill>
                  <a:schemeClr val="bg1"/>
                </a:solidFill>
              </a:rPr>
              <a:t>thất</a:t>
            </a:r>
            <a:r>
              <a:rPr lang="en-US" altLang="en-US" sz="3200" b="1" dirty="0">
                <a:solidFill>
                  <a:schemeClr val="bg1"/>
                </a:solidFill>
              </a:rPr>
              <a:t> </a:t>
            </a:r>
            <a:r>
              <a:rPr lang="en-US" altLang="en-US" sz="3200" b="1" dirty="0" err="1">
                <a:solidFill>
                  <a:schemeClr val="bg1"/>
                </a:solidFill>
              </a:rPr>
              <a:t>bại</a:t>
            </a:r>
            <a:r>
              <a:rPr lang="en-US" altLang="en-US" sz="3200" b="1" dirty="0">
                <a:solidFill>
                  <a:schemeClr val="bg1"/>
                </a:solidFill>
              </a:rPr>
              <a:t> </a:t>
            </a:r>
            <a:r>
              <a:rPr lang="en-US" altLang="en-US" sz="3200" b="1" dirty="0" err="1">
                <a:solidFill>
                  <a:schemeClr val="bg1"/>
                </a:solidFill>
              </a:rPr>
              <a:t>trong</a:t>
            </a:r>
            <a:br>
              <a:rPr lang="en-US" altLang="en-US" sz="3200" b="1" dirty="0">
                <a:solidFill>
                  <a:schemeClr val="bg1"/>
                </a:solidFill>
              </a:rPr>
            </a:br>
            <a:r>
              <a:rPr lang="en-US" altLang="en-US" sz="3200" b="1" dirty="0">
                <a:solidFill>
                  <a:schemeClr val="bg1"/>
                </a:solidFill>
              </a:rPr>
              <a:t> </a:t>
            </a:r>
            <a:r>
              <a:rPr lang="en-US" altLang="en-US" sz="3200" b="1" dirty="0" err="1">
                <a:solidFill>
                  <a:schemeClr val="bg1"/>
                </a:solidFill>
              </a:rPr>
              <a:t>miễn</a:t>
            </a:r>
            <a:r>
              <a:rPr lang="en-US" altLang="en-US" sz="3200" b="1" dirty="0">
                <a:solidFill>
                  <a:schemeClr val="bg1"/>
                </a:solidFill>
              </a:rPr>
              <a:t> </a:t>
            </a:r>
            <a:r>
              <a:rPr lang="en-US" altLang="en-US" sz="3200" b="1" dirty="0" err="1">
                <a:solidFill>
                  <a:schemeClr val="bg1"/>
                </a:solidFill>
              </a:rPr>
              <a:t>dịch</a:t>
            </a:r>
            <a:r>
              <a:rPr lang="en-US" altLang="en-US" sz="3200" b="1" dirty="0">
                <a:solidFill>
                  <a:schemeClr val="bg1"/>
                </a:solidFill>
              </a:rPr>
              <a:t> </a:t>
            </a:r>
            <a:r>
              <a:rPr lang="en-US" altLang="en-US" sz="3200" b="1" dirty="0" err="1">
                <a:solidFill>
                  <a:schemeClr val="bg1"/>
                </a:solidFill>
              </a:rPr>
              <a:t>dự</a:t>
            </a:r>
            <a:r>
              <a:rPr lang="en-US" altLang="en-US" sz="3200" b="1" dirty="0">
                <a:solidFill>
                  <a:schemeClr val="bg1"/>
                </a:solidFill>
              </a:rPr>
              <a:t> phòng LTMC</a:t>
            </a:r>
            <a:endParaRPr lang="en-AU" sz="3200" b="1" dirty="0">
              <a:solidFill>
                <a:schemeClr val="bg1"/>
              </a:solidFill>
            </a:endParaRPr>
          </a:p>
        </p:txBody>
      </p:sp>
      <p:sp>
        <p:nvSpPr>
          <p:cNvPr id="3" name="Content Placeholder 2"/>
          <p:cNvSpPr>
            <a:spLocks noGrp="1"/>
          </p:cNvSpPr>
          <p:nvPr>
            <p:ph idx="1"/>
          </p:nvPr>
        </p:nvSpPr>
        <p:spPr>
          <a:xfrm>
            <a:off x="734291" y="1628801"/>
            <a:ext cx="10557164" cy="4525963"/>
          </a:xfrm>
        </p:spPr>
        <p:txBody>
          <a:bodyPr>
            <a:noAutofit/>
          </a:bodyPr>
          <a:lstStyle/>
          <a:p>
            <a:pPr>
              <a:lnSpc>
                <a:spcPct val="150000"/>
              </a:lnSpc>
            </a:pPr>
            <a:r>
              <a:rPr lang="vi-VN" dirty="0">
                <a:latin typeface="+mj-lt"/>
                <a:cs typeface="Calibri" panose="020F0502020204030204" pitchFamily="34" charset="0"/>
              </a:rPr>
              <a:t>Yếu tố chính: </a:t>
            </a:r>
            <a:r>
              <a:rPr lang="en-AU" dirty="0" err="1">
                <a:latin typeface="+mj-lt"/>
                <a:cs typeface="Calibri" panose="020F0502020204030204" pitchFamily="34" charset="0"/>
              </a:rPr>
              <a:t>Tải</a:t>
            </a:r>
            <a:r>
              <a:rPr lang="en-AU" dirty="0">
                <a:latin typeface="+mj-lt"/>
                <a:cs typeface="Calibri" panose="020F0502020204030204" pitchFamily="34" charset="0"/>
              </a:rPr>
              <a:t> </a:t>
            </a:r>
            <a:r>
              <a:rPr lang="en-AU" dirty="0" err="1">
                <a:latin typeface="+mj-lt"/>
                <a:cs typeface="Calibri" panose="020F0502020204030204" pitchFamily="34" charset="0"/>
              </a:rPr>
              <a:t>lượng</a:t>
            </a:r>
            <a:r>
              <a:rPr lang="en-AU" dirty="0">
                <a:latin typeface="+mj-lt"/>
                <a:cs typeface="Calibri" panose="020F0502020204030204" pitchFamily="34" charset="0"/>
              </a:rPr>
              <a:t> </a:t>
            </a:r>
            <a:r>
              <a:rPr lang="vi-VN" dirty="0">
                <a:latin typeface="+mj-lt"/>
                <a:cs typeface="Calibri" panose="020F0502020204030204" pitchFamily="34" charset="0"/>
              </a:rPr>
              <a:t>HBV DNA của mẹ </a:t>
            </a:r>
            <a:r>
              <a:rPr lang="en-AU" dirty="0" err="1">
                <a:latin typeface="+mj-lt"/>
                <a:cs typeface="Calibri" panose="020F0502020204030204" pitchFamily="34" charset="0"/>
              </a:rPr>
              <a:t>cao</a:t>
            </a:r>
            <a:endParaRPr lang="en-AU" dirty="0">
              <a:latin typeface="+mj-lt"/>
              <a:cs typeface="Calibri" panose="020F0502020204030204" pitchFamily="34" charset="0"/>
            </a:endParaRPr>
          </a:p>
          <a:p>
            <a:pPr>
              <a:lnSpc>
                <a:spcPct val="150000"/>
              </a:lnSpc>
            </a:pPr>
            <a:r>
              <a:rPr lang="en-AU" dirty="0">
                <a:latin typeface="+mj-lt"/>
                <a:cs typeface="Calibri" panose="020F0502020204030204" pitchFamily="34" charset="0"/>
              </a:rPr>
              <a:t>C</a:t>
            </a:r>
            <a:r>
              <a:rPr lang="vi-VN" dirty="0">
                <a:latin typeface="+mj-lt"/>
                <a:cs typeface="Calibri" panose="020F0502020204030204" pitchFamily="34" charset="0"/>
              </a:rPr>
              <a:t>hậm trễ của</a:t>
            </a:r>
            <a:r>
              <a:rPr lang="en-AU" dirty="0">
                <a:latin typeface="+mj-lt"/>
                <a:cs typeface="Calibri" panose="020F0502020204030204" pitchFamily="34" charset="0"/>
              </a:rPr>
              <a:t> </a:t>
            </a:r>
            <a:r>
              <a:rPr lang="en-AU" dirty="0" err="1">
                <a:latin typeface="+mj-lt"/>
                <a:cs typeface="Calibri" panose="020F0502020204030204" pitchFamily="34" charset="0"/>
              </a:rPr>
              <a:t>tiêm</a:t>
            </a:r>
            <a:r>
              <a:rPr lang="en-AU" dirty="0">
                <a:latin typeface="+mj-lt"/>
                <a:cs typeface="Calibri" panose="020F0502020204030204" pitchFamily="34" charset="0"/>
              </a:rPr>
              <a:t> phòng </a:t>
            </a:r>
            <a:r>
              <a:rPr lang="en-AU" dirty="0" err="1">
                <a:latin typeface="+mj-lt"/>
                <a:cs typeface="Calibri" panose="020F0502020204030204" pitchFamily="34" charset="0"/>
              </a:rPr>
              <a:t>vắc</a:t>
            </a:r>
            <a:r>
              <a:rPr lang="en-AU" dirty="0">
                <a:latin typeface="+mj-lt"/>
                <a:cs typeface="Calibri" panose="020F0502020204030204" pitchFamily="34" charset="0"/>
              </a:rPr>
              <a:t> </a:t>
            </a:r>
            <a:r>
              <a:rPr lang="en-AU" dirty="0" err="1">
                <a:latin typeface="+mj-lt"/>
                <a:cs typeface="Calibri" panose="020F0502020204030204" pitchFamily="34" charset="0"/>
              </a:rPr>
              <a:t>xin</a:t>
            </a:r>
            <a:r>
              <a:rPr lang="en-AU" dirty="0">
                <a:latin typeface="+mj-lt"/>
                <a:cs typeface="Calibri" panose="020F0502020204030204" pitchFamily="34" charset="0"/>
              </a:rPr>
              <a:t> </a:t>
            </a:r>
            <a:r>
              <a:rPr lang="en-AU" dirty="0" err="1">
                <a:latin typeface="+mj-lt"/>
                <a:cs typeface="Calibri" panose="020F0502020204030204" pitchFamily="34" charset="0"/>
              </a:rPr>
              <a:t>liều</a:t>
            </a:r>
            <a:r>
              <a:rPr lang="en-AU" dirty="0">
                <a:latin typeface="+mj-lt"/>
                <a:cs typeface="Calibri" panose="020F0502020204030204" pitchFamily="34" charset="0"/>
              </a:rPr>
              <a:t> </a:t>
            </a:r>
            <a:r>
              <a:rPr lang="en-AU" dirty="0" err="1">
                <a:latin typeface="+mj-lt"/>
                <a:cs typeface="Calibri" panose="020F0502020204030204" pitchFamily="34" charset="0"/>
              </a:rPr>
              <a:t>sơ</a:t>
            </a:r>
            <a:r>
              <a:rPr lang="en-AU" dirty="0">
                <a:latin typeface="+mj-lt"/>
                <a:cs typeface="Calibri" panose="020F0502020204030204" pitchFamily="34" charset="0"/>
              </a:rPr>
              <a:t> sinh </a:t>
            </a:r>
            <a:r>
              <a:rPr lang="en-AU" dirty="0" err="1">
                <a:latin typeface="+mj-lt"/>
                <a:cs typeface="Calibri" panose="020F0502020204030204" pitchFamily="34" charset="0"/>
              </a:rPr>
              <a:t>và</a:t>
            </a:r>
            <a:r>
              <a:rPr lang="en-AU" dirty="0">
                <a:latin typeface="+mj-lt"/>
                <a:cs typeface="Calibri" panose="020F0502020204030204" pitchFamily="34" charset="0"/>
              </a:rPr>
              <a:t> HT </a:t>
            </a:r>
            <a:r>
              <a:rPr lang="en-AU" dirty="0" err="1">
                <a:latin typeface="+mj-lt"/>
                <a:cs typeface="Calibri" panose="020F0502020204030204" pitchFamily="34" charset="0"/>
              </a:rPr>
              <a:t>kháng</a:t>
            </a:r>
            <a:r>
              <a:rPr lang="en-AU" dirty="0">
                <a:latin typeface="+mj-lt"/>
                <a:cs typeface="Calibri" panose="020F0502020204030204" pitchFamily="34" charset="0"/>
              </a:rPr>
              <a:t> </a:t>
            </a:r>
            <a:r>
              <a:rPr lang="en-AU" dirty="0" err="1">
                <a:latin typeface="+mj-lt"/>
                <a:cs typeface="Calibri" panose="020F0502020204030204" pitchFamily="34" charset="0"/>
              </a:rPr>
              <a:t>viêm</a:t>
            </a:r>
            <a:r>
              <a:rPr lang="en-AU" dirty="0">
                <a:latin typeface="+mj-lt"/>
                <a:cs typeface="Calibri" panose="020F0502020204030204" pitchFamily="34" charset="0"/>
              </a:rPr>
              <a:t> </a:t>
            </a:r>
            <a:r>
              <a:rPr lang="en-AU" dirty="0" err="1">
                <a:latin typeface="+mj-lt"/>
                <a:cs typeface="Calibri" panose="020F0502020204030204" pitchFamily="34" charset="0"/>
              </a:rPr>
              <a:t>gan</a:t>
            </a:r>
            <a:r>
              <a:rPr lang="en-AU" dirty="0">
                <a:latin typeface="+mj-lt"/>
                <a:cs typeface="Calibri" panose="020F0502020204030204" pitchFamily="34" charset="0"/>
              </a:rPr>
              <a:t> B</a:t>
            </a:r>
          </a:p>
          <a:p>
            <a:pPr>
              <a:lnSpc>
                <a:spcPct val="150000"/>
              </a:lnSpc>
            </a:pPr>
            <a:r>
              <a:rPr lang="en-AU" dirty="0" err="1">
                <a:latin typeface="+mj-lt"/>
                <a:cs typeface="Calibri" panose="020F0502020204030204" pitchFamily="34" charset="0"/>
              </a:rPr>
              <a:t>Lây</a:t>
            </a:r>
            <a:r>
              <a:rPr lang="en-AU" dirty="0">
                <a:latin typeface="+mj-lt"/>
                <a:cs typeface="Calibri" panose="020F0502020204030204" pitchFamily="34" charset="0"/>
              </a:rPr>
              <a:t> </a:t>
            </a:r>
            <a:r>
              <a:rPr lang="en-AU" dirty="0" err="1">
                <a:latin typeface="+mj-lt"/>
                <a:cs typeface="Calibri" panose="020F0502020204030204" pitchFamily="34" charset="0"/>
              </a:rPr>
              <a:t>truyền</a:t>
            </a:r>
            <a:r>
              <a:rPr lang="en-AU" dirty="0">
                <a:latin typeface="+mj-lt"/>
                <a:cs typeface="Calibri" panose="020F0502020204030204" pitchFamily="34" charset="0"/>
              </a:rPr>
              <a:t> </a:t>
            </a:r>
            <a:r>
              <a:rPr lang="en-AU" dirty="0" err="1">
                <a:latin typeface="+mj-lt"/>
                <a:cs typeface="Calibri" panose="020F0502020204030204" pitchFamily="34" charset="0"/>
              </a:rPr>
              <a:t>trong</a:t>
            </a:r>
            <a:r>
              <a:rPr lang="en-AU" dirty="0">
                <a:latin typeface="+mj-lt"/>
                <a:cs typeface="Calibri" panose="020F0502020204030204" pitchFamily="34" charset="0"/>
              </a:rPr>
              <a:t> </a:t>
            </a:r>
            <a:r>
              <a:rPr lang="en-AU" dirty="0" err="1">
                <a:latin typeface="+mj-lt"/>
                <a:cs typeface="Calibri" panose="020F0502020204030204" pitchFamily="34" charset="0"/>
              </a:rPr>
              <a:t>tử</a:t>
            </a:r>
            <a:r>
              <a:rPr lang="en-AU" dirty="0">
                <a:latin typeface="+mj-lt"/>
                <a:cs typeface="Calibri" panose="020F0502020204030204" pitchFamily="34" charset="0"/>
              </a:rPr>
              <a:t> </a:t>
            </a:r>
            <a:r>
              <a:rPr lang="en-AU" dirty="0" err="1">
                <a:latin typeface="+mj-lt"/>
                <a:cs typeface="Calibri" panose="020F0502020204030204" pitchFamily="34" charset="0"/>
              </a:rPr>
              <a:t>cung</a:t>
            </a:r>
            <a:endParaRPr lang="en-AU" dirty="0">
              <a:latin typeface="+mj-lt"/>
              <a:cs typeface="Calibri" panose="020F0502020204030204" pitchFamily="34" charset="0"/>
            </a:endParaRPr>
          </a:p>
          <a:p>
            <a:pPr>
              <a:lnSpc>
                <a:spcPct val="150000"/>
              </a:lnSpc>
            </a:pPr>
            <a:r>
              <a:rPr lang="vi-VN" dirty="0">
                <a:latin typeface="+mj-lt"/>
                <a:cs typeface="Calibri" panose="020F0502020204030204" pitchFamily="34" charset="0"/>
              </a:rPr>
              <a:t>Đột biến gen kháng nguyên bề mặt HBV </a:t>
            </a:r>
            <a:endParaRPr lang="en-AU" dirty="0">
              <a:latin typeface="+mj-lt"/>
              <a:cs typeface="Calibri" panose="020F0502020204030204" pitchFamily="34" charset="0"/>
            </a:endParaRPr>
          </a:p>
          <a:p>
            <a:pPr>
              <a:lnSpc>
                <a:spcPct val="150000"/>
              </a:lnSpc>
            </a:pPr>
            <a:r>
              <a:rPr lang="vi-VN" dirty="0">
                <a:latin typeface="+mj-lt"/>
                <a:cs typeface="Calibri" panose="020F0502020204030204" pitchFamily="34" charset="0"/>
              </a:rPr>
              <a:t>Trẻ sơ sinh không đáp ứng với vắc-xin vì lý do miễn dịch</a:t>
            </a:r>
            <a:endParaRPr lang="en-AU" dirty="0">
              <a:latin typeface="+mj-lt"/>
              <a:cs typeface="Calibri" panose="020F050202020403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5520" y="233343"/>
            <a:ext cx="7010400" cy="1156990"/>
          </a:xfrm>
        </p:spPr>
        <p:txBody>
          <a:bodyPr>
            <a:noAutofit/>
          </a:bodyPr>
          <a:lstStyle/>
          <a:p>
            <a:r>
              <a:rPr lang="en-US" sz="2800" b="1" dirty="0" err="1"/>
              <a:t>Tình</a:t>
            </a:r>
            <a:r>
              <a:rPr lang="en-US" sz="2800" b="1" dirty="0"/>
              <a:t> </a:t>
            </a:r>
            <a:r>
              <a:rPr lang="en-US" sz="2800" b="1" dirty="0" err="1"/>
              <a:t>hình</a:t>
            </a:r>
            <a:r>
              <a:rPr lang="en-US" sz="2800" b="1" dirty="0"/>
              <a:t> </a:t>
            </a:r>
            <a:r>
              <a:rPr lang="en-US" sz="2800" b="1" dirty="0" err="1"/>
              <a:t>nhiễm</a:t>
            </a:r>
            <a:r>
              <a:rPr lang="en-US" sz="2800" b="1" dirty="0"/>
              <a:t> HBV </a:t>
            </a:r>
            <a:r>
              <a:rPr lang="en-US" sz="2800" b="1" dirty="0" err="1"/>
              <a:t>trong</a:t>
            </a:r>
            <a:br>
              <a:rPr lang="en-US" sz="2800" b="1" dirty="0"/>
            </a:br>
            <a:r>
              <a:rPr lang="en-US" sz="2800" b="1" dirty="0"/>
              <a:t> </a:t>
            </a:r>
            <a:r>
              <a:rPr lang="en-US" sz="2800" b="1" dirty="0" err="1"/>
              <a:t>nhóm</a:t>
            </a:r>
            <a:r>
              <a:rPr lang="en-US" sz="2800" b="1" dirty="0"/>
              <a:t> </a:t>
            </a:r>
            <a:r>
              <a:rPr lang="en-US" sz="2800" b="1" dirty="0" err="1"/>
              <a:t>phụ</a:t>
            </a:r>
            <a:r>
              <a:rPr lang="en-US" sz="2800" b="1" dirty="0"/>
              <a:t> </a:t>
            </a:r>
            <a:r>
              <a:rPr lang="en-US" sz="2800" b="1" dirty="0" err="1"/>
              <a:t>nữ</a:t>
            </a:r>
            <a:r>
              <a:rPr lang="en-US" sz="2800" b="1" dirty="0"/>
              <a:t> </a:t>
            </a:r>
            <a:r>
              <a:rPr lang="en-US" sz="2800" b="1" dirty="0" err="1"/>
              <a:t>mang</a:t>
            </a:r>
            <a:r>
              <a:rPr lang="en-US" sz="2800" b="1" dirty="0"/>
              <a:t> </a:t>
            </a:r>
            <a:r>
              <a:rPr lang="en-US" sz="2800" b="1" dirty="0" err="1"/>
              <a:t>thai</a:t>
            </a:r>
            <a:r>
              <a:rPr lang="en-US" sz="2800" b="1" dirty="0"/>
              <a:t> </a:t>
            </a:r>
            <a:r>
              <a:rPr lang="en-US" sz="2800" b="1" dirty="0" err="1"/>
              <a:t>tại</a:t>
            </a:r>
            <a:r>
              <a:rPr lang="en-US" sz="2800" b="1" dirty="0"/>
              <a:t> Việt Nam</a:t>
            </a:r>
            <a:br>
              <a:rPr lang="en-AU" sz="2800" b="1" dirty="0"/>
            </a:br>
            <a:endParaRPr lang="en-AU" sz="2800" dirty="0"/>
          </a:p>
        </p:txBody>
      </p:sp>
      <p:sp>
        <p:nvSpPr>
          <p:cNvPr id="3" name="Content Placeholder 2"/>
          <p:cNvSpPr>
            <a:spLocks noGrp="1"/>
          </p:cNvSpPr>
          <p:nvPr>
            <p:ph idx="1"/>
          </p:nvPr>
        </p:nvSpPr>
        <p:spPr>
          <a:xfrm>
            <a:off x="838200" y="1390333"/>
            <a:ext cx="10515600" cy="4786630"/>
          </a:xfrm>
        </p:spPr>
        <p:txBody>
          <a:bodyPr>
            <a:normAutofit fontScale="92500"/>
          </a:bodyPr>
          <a:lstStyle/>
          <a:p>
            <a:pPr>
              <a:lnSpc>
                <a:spcPct val="150000"/>
              </a:lnSpc>
            </a:pPr>
            <a:r>
              <a:rPr lang="en-AU" sz="2400" dirty="0">
                <a:latin typeface="Times New Roman" panose="02020603050405020304" pitchFamily="18" charset="0"/>
                <a:cs typeface="Times New Roman" panose="02020603050405020304" pitchFamily="18" charset="0"/>
              </a:rPr>
              <a:t>Việt Nam </a:t>
            </a:r>
            <a:r>
              <a:rPr lang="en-AU" sz="2400" dirty="0" err="1">
                <a:latin typeface="Times New Roman" panose="02020603050405020304" pitchFamily="18" charset="0"/>
                <a:cs typeface="Times New Roman" panose="02020603050405020304" pitchFamily="18" charset="0"/>
              </a:rPr>
              <a:t>là</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một</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trong</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các</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nước</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thuộc</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khu</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vực</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có</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tỷ</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lệ</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lưu</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hành</a:t>
            </a:r>
            <a:r>
              <a:rPr lang="en-AU" sz="2400" dirty="0">
                <a:latin typeface="Times New Roman" panose="02020603050405020304" pitchFamily="18" charset="0"/>
                <a:cs typeface="Times New Roman" panose="02020603050405020304" pitchFamily="18" charset="0"/>
              </a:rPr>
              <a:t> HBV </a:t>
            </a:r>
            <a:r>
              <a:rPr lang="en-AU" sz="2400" dirty="0" err="1">
                <a:latin typeface="Times New Roman" panose="02020603050405020304" pitchFamily="18" charset="0"/>
                <a:cs typeface="Times New Roman" panose="02020603050405020304" pitchFamily="18" charset="0"/>
              </a:rPr>
              <a:t>cao</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nhất</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thế</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giới</a:t>
            </a:r>
            <a:r>
              <a:rPr lang="en-AU" sz="2400" dirty="0">
                <a:latin typeface="Times New Roman" panose="02020603050405020304" pitchFamily="18" charset="0"/>
                <a:cs typeface="Times New Roman" panose="02020603050405020304" pitchFamily="18" charset="0"/>
              </a:rPr>
              <a:t> (8-10%). </a:t>
            </a:r>
          </a:p>
          <a:p>
            <a:pPr>
              <a:lnSpc>
                <a:spcPct val="150000"/>
              </a:lnSpc>
            </a:pPr>
            <a:r>
              <a:rPr lang="en-AU" sz="2400" dirty="0">
                <a:latin typeface="Times New Roman" panose="02020603050405020304" pitchFamily="18" charset="0"/>
                <a:cs typeface="Times New Roman" panose="02020603050405020304" pitchFamily="18" charset="0"/>
              </a:rPr>
              <a:t>2008- 2014: </a:t>
            </a:r>
            <a:r>
              <a:rPr lang="en-AU" sz="2400" dirty="0" err="1">
                <a:latin typeface="Times New Roman" panose="02020603050405020304" pitchFamily="18" charset="0"/>
                <a:cs typeface="Times New Roman" panose="02020603050405020304" pitchFamily="18" charset="0"/>
              </a:rPr>
              <a:t>HBsAg</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trên</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cộng</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động</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chung</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người</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lớn</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là</a:t>
            </a:r>
            <a:r>
              <a:rPr lang="en-AU" sz="2400" dirty="0">
                <a:latin typeface="Times New Roman" panose="02020603050405020304" pitchFamily="18" charset="0"/>
                <a:cs typeface="Times New Roman" panose="02020603050405020304" pitchFamily="18" charset="0"/>
              </a:rPr>
              <a:t> 10%. </a:t>
            </a:r>
            <a:r>
              <a:rPr lang="en-AU" sz="2400" dirty="0" err="1">
                <a:latin typeface="Times New Roman" panose="02020603050405020304" pitchFamily="18" charset="0"/>
                <a:cs typeface="Times New Roman" panose="02020603050405020304" pitchFamily="18" charset="0"/>
              </a:rPr>
              <a:t>Tỷ</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lệ</a:t>
            </a:r>
            <a:r>
              <a:rPr lang="en-AU" sz="2400" dirty="0">
                <a:latin typeface="Times New Roman" panose="02020603050405020304" pitchFamily="18" charset="0"/>
                <a:cs typeface="Times New Roman" panose="02020603050405020304" pitchFamily="18" charset="0"/>
              </a:rPr>
              <a:t> HBsAg ở </a:t>
            </a:r>
            <a:r>
              <a:rPr lang="en-AU" sz="2400" dirty="0" err="1">
                <a:latin typeface="Times New Roman" panose="02020603050405020304" pitchFamily="18" charset="0"/>
                <a:cs typeface="Times New Roman" panose="02020603050405020304" pitchFamily="18" charset="0"/>
              </a:rPr>
              <a:t>trẻ</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em</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giai</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đoạn</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những</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năm</a:t>
            </a:r>
            <a:r>
              <a:rPr lang="en-AU" sz="2400" dirty="0">
                <a:latin typeface="Times New Roman" panose="02020603050405020304" pitchFamily="18" charset="0"/>
                <a:cs typeface="Times New Roman" panose="02020603050405020304" pitchFamily="18" charset="0"/>
              </a:rPr>
              <a:t> 90 </a:t>
            </a:r>
            <a:r>
              <a:rPr lang="en-AU" sz="2400" dirty="0" err="1">
                <a:latin typeface="Times New Roman" panose="02020603050405020304" pitchFamily="18" charset="0"/>
                <a:cs typeface="Times New Roman" panose="02020603050405020304" pitchFamily="18" charset="0"/>
              </a:rPr>
              <a:t>là</a:t>
            </a:r>
            <a:r>
              <a:rPr lang="en-AU" sz="2400" dirty="0">
                <a:latin typeface="Times New Roman" panose="02020603050405020304" pitchFamily="18" charset="0"/>
                <a:cs typeface="Times New Roman" panose="02020603050405020304" pitchFamily="18" charset="0"/>
              </a:rPr>
              <a:t> 19,5%, </a:t>
            </a:r>
            <a:r>
              <a:rPr lang="en-AU" sz="2400" dirty="0" err="1">
                <a:latin typeface="Times New Roman" panose="02020603050405020304" pitchFamily="18" charset="0"/>
                <a:cs typeface="Times New Roman" panose="02020603050405020304" pitchFamily="18" charset="0"/>
              </a:rPr>
              <a:t>nhưng</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chỉ</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còn</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là</a:t>
            </a:r>
            <a:r>
              <a:rPr lang="en-AU" sz="2400" dirty="0">
                <a:latin typeface="Times New Roman" panose="02020603050405020304" pitchFamily="18" charset="0"/>
                <a:cs typeface="Times New Roman" panose="02020603050405020304" pitchFamily="18" charset="0"/>
              </a:rPr>
              <a:t> 2,7%  </a:t>
            </a:r>
            <a:r>
              <a:rPr lang="en-AU" sz="2400" dirty="0" err="1">
                <a:latin typeface="Times New Roman" panose="02020603050405020304" pitchFamily="18" charset="0"/>
                <a:cs typeface="Times New Roman" panose="02020603050405020304" pitchFamily="18" charset="0"/>
              </a:rPr>
              <a:t>vào</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giai</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đoạn</a:t>
            </a:r>
            <a:r>
              <a:rPr lang="en-AU" sz="2400" dirty="0">
                <a:latin typeface="Times New Roman" panose="02020603050405020304" pitchFamily="18" charset="0"/>
                <a:cs typeface="Times New Roman" panose="02020603050405020304" pitchFamily="18" charset="0"/>
              </a:rPr>
              <a:t> 2000- 2008</a:t>
            </a:r>
          </a:p>
          <a:p>
            <a:pPr>
              <a:lnSpc>
                <a:spcPct val="150000"/>
              </a:lnSpc>
            </a:pP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cứu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Việt</a:t>
            </a:r>
            <a:r>
              <a:rPr lang="en-US" sz="2400" dirty="0">
                <a:latin typeface="Times New Roman" panose="02020603050405020304" pitchFamily="18" charset="0"/>
                <a:cs typeface="Times New Roman" panose="02020603050405020304" pitchFamily="18" charset="0"/>
              </a:rPr>
              <a:t> Nam </a:t>
            </a:r>
            <a:r>
              <a:rPr lang="en-US" sz="2400" dirty="0" err="1">
                <a:latin typeface="Times New Roman" panose="02020603050405020304" pitchFamily="18" charset="0"/>
                <a:cs typeface="Times New Roman" panose="02020603050405020304" pitchFamily="18" charset="0"/>
              </a:rPr>
              <a:t>giai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đoạn</a:t>
            </a:r>
            <a:r>
              <a:rPr lang="en-US" sz="2400" dirty="0">
                <a:latin typeface="Times New Roman" panose="02020603050405020304" pitchFamily="18" charset="0"/>
                <a:cs typeface="Times New Roman" panose="02020603050405020304" pitchFamily="18" charset="0"/>
              </a:rPr>
              <a:t> 2019–2024 </a:t>
            </a:r>
            <a:r>
              <a:rPr lang="en-US" sz="2400" dirty="0" err="1">
                <a:latin typeface="Times New Roman" panose="02020603050405020304" pitchFamily="18" charset="0"/>
                <a:cs typeface="Times New Roman" panose="02020603050405020304" pitchFamily="18" charset="0"/>
              </a:rPr>
              <a:t>ghi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tỷ</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lệ</a:t>
            </a:r>
            <a:r>
              <a:rPr lang="en-US" sz="2400" dirty="0">
                <a:latin typeface="Times New Roman" panose="02020603050405020304" pitchFamily="18" charset="0"/>
                <a:cs typeface="Times New Roman" panose="02020603050405020304" pitchFamily="18" charset="0"/>
              </a:rPr>
              <a:t> HBsAg ở </a:t>
            </a:r>
            <a:r>
              <a:rPr lang="en-US" sz="2400" dirty="0" err="1">
                <a:latin typeface="Times New Roman" panose="02020603050405020304" pitchFamily="18" charset="0"/>
                <a:cs typeface="Times New Roman" panose="02020603050405020304" pitchFamily="18" charset="0"/>
              </a:rPr>
              <a:t>phụ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khoảng</a:t>
            </a:r>
            <a:r>
              <a:rPr lang="en-US" sz="2400" dirty="0">
                <a:latin typeface="Times New Roman" panose="02020603050405020304" pitchFamily="18" charset="0"/>
                <a:cs typeface="Times New Roman" panose="02020603050405020304" pitchFamily="18" charset="0"/>
              </a:rPr>
              <a:t> 9–11%</a:t>
            </a:r>
            <a:endParaRPr lang="en-AU" sz="2400" dirty="0">
              <a:latin typeface="Times New Roman" panose="02020603050405020304" pitchFamily="18" charset="0"/>
              <a:cs typeface="Times New Roman" panose="02020603050405020304" pitchFamily="18" charset="0"/>
            </a:endParaRPr>
          </a:p>
          <a:p>
            <a:pPr>
              <a:lnSpc>
                <a:spcPct val="150000"/>
              </a:lnSpc>
            </a:pPr>
            <a:r>
              <a:rPr lang="en-AU" sz="2400" dirty="0" err="1">
                <a:latin typeface="Times New Roman" panose="02020603050405020304" pitchFamily="18" charset="0"/>
                <a:cs typeface="Times New Roman" panose="02020603050405020304" pitchFamily="18" charset="0"/>
              </a:rPr>
              <a:t>Tiêm</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chủng</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vắc</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xin</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viêm</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gan</a:t>
            </a:r>
            <a:r>
              <a:rPr lang="en-AU" sz="2400" dirty="0">
                <a:latin typeface="Times New Roman" panose="02020603050405020304" pitchFamily="18" charset="0"/>
                <a:cs typeface="Times New Roman" panose="02020603050405020304" pitchFamily="18" charset="0"/>
              </a:rPr>
              <a:t> B </a:t>
            </a:r>
            <a:r>
              <a:rPr lang="en-AU" sz="2400" dirty="0" err="1">
                <a:latin typeface="Times New Roman" panose="02020603050405020304" pitchFamily="18" charset="0"/>
                <a:cs typeface="Times New Roman" panose="02020603050405020304" pitchFamily="18" charset="0"/>
              </a:rPr>
              <a:t>được</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triển</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khai</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trong</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chương</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trình</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tiêm</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chủng</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mở</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rộng</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làm</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giảm</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tỷ</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lệ</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HBsAg</a:t>
            </a:r>
            <a:r>
              <a:rPr lang="en-AU" sz="2400" dirty="0">
                <a:latin typeface="Times New Roman" panose="02020603050405020304" pitchFamily="18" charset="0"/>
                <a:cs typeface="Times New Roman" panose="02020603050405020304" pitchFamily="18" charset="0"/>
              </a:rPr>
              <a:t>. </a:t>
            </a:r>
          </a:p>
          <a:p>
            <a:pPr marL="0" indent="0">
              <a:lnSpc>
                <a:spcPct val="150000"/>
              </a:lnSpc>
              <a:buNone/>
            </a:pPr>
            <a:endParaRPr lang="en-AU" sz="2400" dirty="0"/>
          </a:p>
        </p:txBody>
      </p:sp>
    </p:spTree>
    <p:extLst>
      <p:ext uri="{BB962C8B-B14F-4D97-AF65-F5344CB8AC3E}">
        <p14:creationId xmlns:p14="http://schemas.microsoft.com/office/powerpoint/2010/main" val="13755309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4203" y="-17781"/>
            <a:ext cx="9144000" cy="1143000"/>
          </a:xfrm>
          <a:solidFill>
            <a:schemeClr val="accent1">
              <a:lumMod val="75000"/>
            </a:schemeClr>
          </a:solidFill>
        </p:spPr>
        <p:txBody>
          <a:bodyPr vert="horz" lIns="91440" tIns="45720" rIns="91440" bIns="45720" rtlCol="0" anchor="ctr">
            <a:noAutofit/>
          </a:bodyPr>
          <a:lstStyle/>
          <a:p>
            <a:pPr algn="ctr"/>
            <a:br>
              <a:rPr lang="en-AU" sz="3200" b="1" dirty="0">
                <a:solidFill>
                  <a:schemeClr val="bg1"/>
                </a:solidFill>
              </a:rPr>
            </a:br>
            <a:r>
              <a:rPr lang="en-AU" sz="3200" b="1" dirty="0" err="1">
                <a:solidFill>
                  <a:schemeClr val="bg1"/>
                </a:solidFill>
              </a:rPr>
              <a:t>Thuốc</a:t>
            </a:r>
            <a:r>
              <a:rPr lang="en-AU" sz="3200" b="1" dirty="0">
                <a:solidFill>
                  <a:schemeClr val="bg1"/>
                </a:solidFill>
              </a:rPr>
              <a:t> </a:t>
            </a:r>
            <a:r>
              <a:rPr lang="en-AU" sz="3200" b="1" dirty="0" err="1">
                <a:solidFill>
                  <a:schemeClr val="bg1"/>
                </a:solidFill>
              </a:rPr>
              <a:t>kháng</a:t>
            </a:r>
            <a:r>
              <a:rPr lang="en-AU" sz="3200" b="1" dirty="0">
                <a:solidFill>
                  <a:schemeClr val="bg1"/>
                </a:solidFill>
              </a:rPr>
              <a:t> vi </a:t>
            </a:r>
            <a:r>
              <a:rPr lang="en-AU" sz="3200" b="1" dirty="0" err="1">
                <a:solidFill>
                  <a:schemeClr val="bg1"/>
                </a:solidFill>
              </a:rPr>
              <a:t>rút</a:t>
            </a:r>
            <a:r>
              <a:rPr lang="en-AU" sz="3200" b="1" dirty="0">
                <a:solidFill>
                  <a:schemeClr val="bg1"/>
                </a:solidFill>
              </a:rPr>
              <a:t> </a:t>
            </a:r>
            <a:r>
              <a:rPr lang="en-AU" sz="3200" b="1" dirty="0" err="1">
                <a:solidFill>
                  <a:schemeClr val="bg1"/>
                </a:solidFill>
              </a:rPr>
              <a:t>dự</a:t>
            </a:r>
            <a:r>
              <a:rPr lang="en-AU" sz="3200" b="1" dirty="0">
                <a:solidFill>
                  <a:schemeClr val="bg1"/>
                </a:solidFill>
              </a:rPr>
              <a:t> </a:t>
            </a:r>
            <a:r>
              <a:rPr lang="en-AU" sz="3200" b="1" dirty="0" err="1">
                <a:solidFill>
                  <a:schemeClr val="bg1"/>
                </a:solidFill>
              </a:rPr>
              <a:t>phòng</a:t>
            </a:r>
            <a:r>
              <a:rPr lang="en-AU" sz="3200" b="1" dirty="0">
                <a:solidFill>
                  <a:schemeClr val="bg1"/>
                </a:solidFill>
              </a:rPr>
              <a:t> </a:t>
            </a:r>
            <a:r>
              <a:rPr lang="en-AU" sz="3200" b="1" dirty="0" err="1">
                <a:solidFill>
                  <a:schemeClr val="bg1"/>
                </a:solidFill>
              </a:rPr>
              <a:t>lây</a:t>
            </a:r>
            <a:r>
              <a:rPr lang="en-AU" sz="3200" b="1" dirty="0">
                <a:solidFill>
                  <a:schemeClr val="bg1"/>
                </a:solidFill>
              </a:rPr>
              <a:t> </a:t>
            </a:r>
            <a:r>
              <a:rPr lang="en-AU" sz="3200" b="1" dirty="0" err="1">
                <a:solidFill>
                  <a:schemeClr val="bg1"/>
                </a:solidFill>
              </a:rPr>
              <a:t>truyền</a:t>
            </a:r>
            <a:r>
              <a:rPr lang="en-AU" sz="3200" b="1" dirty="0">
                <a:solidFill>
                  <a:schemeClr val="bg1"/>
                </a:solidFill>
              </a:rPr>
              <a:t> HBV </a:t>
            </a:r>
            <a:br>
              <a:rPr lang="en-AU" sz="3200" b="1" dirty="0">
                <a:solidFill>
                  <a:schemeClr val="bg1"/>
                </a:solidFill>
              </a:rPr>
            </a:br>
            <a:r>
              <a:rPr lang="en-AU" sz="3200" b="1" dirty="0" err="1">
                <a:solidFill>
                  <a:schemeClr val="bg1"/>
                </a:solidFill>
              </a:rPr>
              <a:t>từ</a:t>
            </a:r>
            <a:r>
              <a:rPr lang="en-AU" sz="3200" b="1" dirty="0">
                <a:solidFill>
                  <a:schemeClr val="bg1"/>
                </a:solidFill>
              </a:rPr>
              <a:t> </a:t>
            </a:r>
            <a:r>
              <a:rPr lang="en-AU" sz="3200" b="1" dirty="0" err="1">
                <a:solidFill>
                  <a:schemeClr val="bg1"/>
                </a:solidFill>
              </a:rPr>
              <a:t>mẹ</a:t>
            </a:r>
            <a:r>
              <a:rPr lang="en-AU" sz="3200" b="1" dirty="0">
                <a:solidFill>
                  <a:schemeClr val="bg1"/>
                </a:solidFill>
              </a:rPr>
              <a:t> sang con</a:t>
            </a:r>
            <a:br>
              <a:rPr lang="en-AU" sz="3200" b="1" dirty="0">
                <a:solidFill>
                  <a:schemeClr val="bg1"/>
                </a:solidFill>
              </a:rPr>
            </a:br>
            <a:endParaRPr lang="en-AU" sz="3200" b="1" dirty="0">
              <a:solidFill>
                <a:schemeClr val="bg1"/>
              </a:solidFill>
            </a:endParaRPr>
          </a:p>
        </p:txBody>
      </p:sp>
      <p:sp>
        <p:nvSpPr>
          <p:cNvPr id="3" name="Content Placeholder 2"/>
          <p:cNvSpPr>
            <a:spLocks noGrp="1"/>
          </p:cNvSpPr>
          <p:nvPr>
            <p:ph idx="1"/>
          </p:nvPr>
        </p:nvSpPr>
        <p:spPr>
          <a:xfrm>
            <a:off x="803564" y="1302328"/>
            <a:ext cx="11055927" cy="5250872"/>
          </a:xfrm>
        </p:spPr>
        <p:txBody>
          <a:bodyPr>
            <a:noAutofit/>
          </a:bodyPr>
          <a:lstStyle/>
          <a:p>
            <a:pPr marL="0" indent="0">
              <a:lnSpc>
                <a:spcPct val="150000"/>
              </a:lnSpc>
              <a:buNone/>
            </a:pPr>
            <a:r>
              <a:rPr lang="en-AU" b="1" dirty="0" err="1">
                <a:latin typeface="Times New Roman (Headings)"/>
              </a:rPr>
              <a:t>Sử</a:t>
            </a:r>
            <a:r>
              <a:rPr lang="en-AU" b="1" dirty="0">
                <a:latin typeface="Times New Roman (Headings)"/>
              </a:rPr>
              <a:t> </a:t>
            </a:r>
            <a:r>
              <a:rPr lang="en-AU" b="1" dirty="0" err="1">
                <a:latin typeface="Times New Roman (Headings)"/>
              </a:rPr>
              <a:t>dụng</a:t>
            </a:r>
            <a:r>
              <a:rPr lang="en-AU" b="1" dirty="0">
                <a:latin typeface="Times New Roman (Headings)"/>
              </a:rPr>
              <a:t> </a:t>
            </a:r>
            <a:r>
              <a:rPr lang="en-AU" b="1" dirty="0" err="1">
                <a:latin typeface="Times New Roman (Headings)"/>
              </a:rPr>
              <a:t>thuốc</a:t>
            </a:r>
            <a:r>
              <a:rPr lang="en-AU" b="1" dirty="0">
                <a:latin typeface="Times New Roman (Headings)"/>
              </a:rPr>
              <a:t> </a:t>
            </a:r>
            <a:r>
              <a:rPr lang="en-AU" b="1" dirty="0" err="1">
                <a:latin typeface="Times New Roman (Headings)"/>
              </a:rPr>
              <a:t>kháng</a:t>
            </a:r>
            <a:r>
              <a:rPr lang="en-AU" b="1" dirty="0">
                <a:latin typeface="Times New Roman (Headings)"/>
              </a:rPr>
              <a:t> vi </a:t>
            </a:r>
            <a:r>
              <a:rPr lang="en-AU" b="1" dirty="0" err="1">
                <a:latin typeface="Times New Roman (Headings)"/>
              </a:rPr>
              <a:t>rút</a:t>
            </a:r>
            <a:r>
              <a:rPr lang="en-AU" b="1" dirty="0">
                <a:latin typeface="Times New Roman (Headings)"/>
              </a:rPr>
              <a:t> </a:t>
            </a:r>
            <a:r>
              <a:rPr lang="en-AU" b="1" dirty="0" err="1">
                <a:latin typeface="Times New Roman (Headings)"/>
              </a:rPr>
              <a:t>trong</a:t>
            </a:r>
            <a:r>
              <a:rPr lang="en-AU" b="1" dirty="0">
                <a:latin typeface="Times New Roman (Headings)"/>
              </a:rPr>
              <a:t> </a:t>
            </a:r>
            <a:r>
              <a:rPr lang="en-AU" b="1" dirty="0" err="1">
                <a:latin typeface="Times New Roman (Headings)"/>
              </a:rPr>
              <a:t>dự</a:t>
            </a:r>
            <a:r>
              <a:rPr lang="en-AU" b="1" dirty="0">
                <a:latin typeface="Times New Roman (Headings)"/>
              </a:rPr>
              <a:t> phòng </a:t>
            </a:r>
            <a:r>
              <a:rPr lang="en-AU" b="1" dirty="0" err="1">
                <a:latin typeface="Times New Roman (Headings)"/>
              </a:rPr>
              <a:t>lây</a:t>
            </a:r>
            <a:r>
              <a:rPr lang="en-AU" b="1" dirty="0">
                <a:latin typeface="Times New Roman (Headings)"/>
              </a:rPr>
              <a:t> </a:t>
            </a:r>
            <a:r>
              <a:rPr lang="en-AU" b="1" dirty="0" err="1">
                <a:latin typeface="Times New Roman (Headings)"/>
              </a:rPr>
              <a:t>truyền</a:t>
            </a:r>
            <a:r>
              <a:rPr lang="en-AU" b="1" dirty="0">
                <a:latin typeface="Times New Roman (Headings)"/>
              </a:rPr>
              <a:t> HBV </a:t>
            </a:r>
            <a:r>
              <a:rPr lang="en-AU" b="1" dirty="0" err="1">
                <a:latin typeface="Times New Roman (Headings)"/>
              </a:rPr>
              <a:t>từ</a:t>
            </a:r>
            <a:r>
              <a:rPr lang="en-AU" b="1" dirty="0">
                <a:latin typeface="Times New Roman (Headings)"/>
              </a:rPr>
              <a:t> </a:t>
            </a:r>
            <a:r>
              <a:rPr lang="en-AU" b="1" dirty="0" err="1">
                <a:latin typeface="Times New Roman (Headings)"/>
              </a:rPr>
              <a:t>mẹ</a:t>
            </a:r>
            <a:r>
              <a:rPr lang="en-AU" b="1" dirty="0">
                <a:latin typeface="Times New Roman (Headings)"/>
              </a:rPr>
              <a:t> sang con:</a:t>
            </a:r>
          </a:p>
          <a:p>
            <a:pPr>
              <a:lnSpc>
                <a:spcPct val="150000"/>
              </a:lnSpc>
            </a:pPr>
            <a:r>
              <a:rPr lang="en-AU" dirty="0" err="1">
                <a:latin typeface="Times New Roman (Headings)"/>
              </a:rPr>
              <a:t>Nếu</a:t>
            </a:r>
            <a:r>
              <a:rPr lang="en-AU" dirty="0">
                <a:latin typeface="Times New Roman (Headings)"/>
              </a:rPr>
              <a:t> </a:t>
            </a:r>
            <a:r>
              <a:rPr lang="en-AU" dirty="0" err="1">
                <a:latin typeface="Times New Roman (Headings)"/>
              </a:rPr>
              <a:t>mẹ</a:t>
            </a:r>
            <a:r>
              <a:rPr lang="en-AU" dirty="0">
                <a:latin typeface="Times New Roman (Headings)"/>
              </a:rPr>
              <a:t> </a:t>
            </a:r>
            <a:r>
              <a:rPr lang="en-AU" dirty="0" err="1">
                <a:latin typeface="Times New Roman (Headings)"/>
              </a:rPr>
              <a:t>mang</a:t>
            </a:r>
            <a:r>
              <a:rPr lang="en-AU" dirty="0">
                <a:latin typeface="Times New Roman (Headings)"/>
              </a:rPr>
              <a:t> </a:t>
            </a:r>
            <a:r>
              <a:rPr lang="en-AU" dirty="0" err="1">
                <a:latin typeface="Times New Roman (Headings)"/>
              </a:rPr>
              <a:t>thai</a:t>
            </a:r>
            <a:r>
              <a:rPr lang="en-AU" dirty="0">
                <a:latin typeface="Times New Roman (Headings)"/>
              </a:rPr>
              <a:t> </a:t>
            </a:r>
            <a:r>
              <a:rPr lang="en-AU" dirty="0" err="1">
                <a:latin typeface="Times New Roman (Headings)"/>
              </a:rPr>
              <a:t>có</a:t>
            </a:r>
            <a:r>
              <a:rPr lang="en-AU" dirty="0">
                <a:latin typeface="Times New Roman (Headings)"/>
              </a:rPr>
              <a:t>  </a:t>
            </a:r>
            <a:r>
              <a:rPr lang="en-AU" dirty="0" err="1">
                <a:latin typeface="Times New Roman (Headings)"/>
              </a:rPr>
              <a:t>Tải</a:t>
            </a:r>
            <a:r>
              <a:rPr lang="en-AU" dirty="0">
                <a:latin typeface="Times New Roman (Headings)"/>
              </a:rPr>
              <a:t> </a:t>
            </a:r>
            <a:r>
              <a:rPr lang="en-AU" dirty="0" err="1">
                <a:latin typeface="Times New Roman (Headings)"/>
              </a:rPr>
              <a:t>lượng</a:t>
            </a:r>
            <a:r>
              <a:rPr lang="en-AU" dirty="0">
                <a:latin typeface="Times New Roman (Headings)"/>
              </a:rPr>
              <a:t> HBV-DNA </a:t>
            </a:r>
            <a:r>
              <a:rPr lang="en-AU" dirty="0" err="1">
                <a:latin typeface="Times New Roman (Headings)"/>
              </a:rPr>
              <a:t>lớn</a:t>
            </a:r>
            <a:r>
              <a:rPr lang="en-AU" dirty="0">
                <a:latin typeface="Times New Roman (Headings)"/>
              </a:rPr>
              <a:t> hơn10</a:t>
            </a:r>
            <a:r>
              <a:rPr lang="en-AU" baseline="30000" dirty="0">
                <a:latin typeface="Times New Roman (Headings)"/>
              </a:rPr>
              <a:t>6</a:t>
            </a:r>
            <a:r>
              <a:rPr lang="en-AU" dirty="0">
                <a:latin typeface="Times New Roman (Headings)"/>
              </a:rPr>
              <a:t> </a:t>
            </a:r>
            <a:r>
              <a:rPr lang="en-AU" dirty="0" err="1">
                <a:latin typeface="Times New Roman (Headings)"/>
              </a:rPr>
              <a:t>bản</a:t>
            </a:r>
            <a:r>
              <a:rPr lang="en-AU" dirty="0">
                <a:latin typeface="Times New Roman (Headings)"/>
              </a:rPr>
              <a:t> </a:t>
            </a:r>
            <a:r>
              <a:rPr lang="en-AU" dirty="0" err="1">
                <a:latin typeface="Times New Roman (Headings)"/>
              </a:rPr>
              <a:t>sao</a:t>
            </a:r>
            <a:r>
              <a:rPr lang="en-AU" dirty="0">
                <a:latin typeface="Times New Roman (Headings)"/>
              </a:rPr>
              <a:t>/ml (200.000 IU/mL): </a:t>
            </a:r>
          </a:p>
          <a:p>
            <a:pPr lvl="1">
              <a:lnSpc>
                <a:spcPct val="150000"/>
              </a:lnSpc>
            </a:pPr>
            <a:r>
              <a:rPr lang="en-AU" sz="2800" dirty="0" err="1">
                <a:latin typeface="Times New Roman (Headings)"/>
              </a:rPr>
              <a:t>Dùng</a:t>
            </a:r>
            <a:r>
              <a:rPr lang="en-AU" sz="2800" dirty="0">
                <a:latin typeface="Times New Roman (Headings)"/>
              </a:rPr>
              <a:t> </a:t>
            </a:r>
            <a:r>
              <a:rPr lang="en-AU" sz="2800" dirty="0" err="1">
                <a:latin typeface="Times New Roman (Headings)"/>
              </a:rPr>
              <a:t>tenofovir</a:t>
            </a:r>
            <a:r>
              <a:rPr lang="en-AU" sz="2800" dirty="0">
                <a:latin typeface="Times New Roman (Headings)"/>
              </a:rPr>
              <a:t> 300 mg/ 1 </a:t>
            </a:r>
            <a:r>
              <a:rPr lang="en-AU" sz="2800" dirty="0" err="1">
                <a:latin typeface="Times New Roman (Headings)"/>
              </a:rPr>
              <a:t>ngày</a:t>
            </a:r>
            <a:r>
              <a:rPr lang="en-AU" sz="2800" dirty="0">
                <a:latin typeface="Times New Roman (Headings)"/>
              </a:rPr>
              <a:t> </a:t>
            </a:r>
            <a:r>
              <a:rPr lang="en-AU" sz="2800" dirty="0" err="1">
                <a:latin typeface="Times New Roman (Headings)"/>
              </a:rPr>
              <a:t>từ</a:t>
            </a:r>
            <a:r>
              <a:rPr lang="en-AU" sz="2800" dirty="0">
                <a:latin typeface="Times New Roman (Headings)"/>
              </a:rPr>
              <a:t> </a:t>
            </a:r>
            <a:r>
              <a:rPr lang="en-AU" sz="2800" dirty="0" err="1">
                <a:latin typeface="Times New Roman (Headings)"/>
              </a:rPr>
              <a:t>tuần</a:t>
            </a:r>
            <a:r>
              <a:rPr lang="en-AU" sz="2800" dirty="0">
                <a:latin typeface="Times New Roman (Headings)"/>
              </a:rPr>
              <a:t> 24- 28 </a:t>
            </a:r>
            <a:r>
              <a:rPr lang="en-AU" sz="2800" dirty="0" err="1">
                <a:latin typeface="Times New Roman (Headings)"/>
              </a:rPr>
              <a:t>của</a:t>
            </a:r>
            <a:r>
              <a:rPr lang="en-AU" sz="2800" dirty="0">
                <a:latin typeface="Times New Roman (Headings)"/>
              </a:rPr>
              <a:t> </a:t>
            </a:r>
            <a:r>
              <a:rPr lang="en-AU" sz="2800" dirty="0" err="1">
                <a:latin typeface="Times New Roman (Headings)"/>
              </a:rPr>
              <a:t>thai</a:t>
            </a:r>
            <a:r>
              <a:rPr lang="en-AU" sz="2800" dirty="0">
                <a:latin typeface="Times New Roman (Headings)"/>
              </a:rPr>
              <a:t> </a:t>
            </a:r>
            <a:r>
              <a:rPr lang="en-AU" sz="2800" dirty="0" err="1">
                <a:latin typeface="Times New Roman (Headings)"/>
              </a:rPr>
              <a:t>kỳ</a:t>
            </a:r>
            <a:r>
              <a:rPr lang="en-AU" sz="2800" dirty="0">
                <a:latin typeface="Times New Roman (Headings)"/>
              </a:rPr>
              <a:t>. </a:t>
            </a:r>
          </a:p>
          <a:p>
            <a:pPr lvl="1">
              <a:lnSpc>
                <a:spcPct val="150000"/>
              </a:lnSpc>
            </a:pPr>
            <a:r>
              <a:rPr lang="en-AU" sz="2800" dirty="0" err="1">
                <a:latin typeface="Times New Roman (Headings)"/>
              </a:rPr>
              <a:t>Xét</a:t>
            </a:r>
            <a:r>
              <a:rPr lang="en-AU" sz="2800" dirty="0">
                <a:latin typeface="Times New Roman (Headings)"/>
              </a:rPr>
              <a:t> </a:t>
            </a:r>
            <a:r>
              <a:rPr lang="en-AU" sz="2800" dirty="0" err="1">
                <a:latin typeface="Times New Roman (Headings)"/>
              </a:rPr>
              <a:t>nghiệm</a:t>
            </a:r>
            <a:r>
              <a:rPr lang="en-AU" sz="2800" dirty="0">
                <a:latin typeface="Times New Roman (Headings)"/>
              </a:rPr>
              <a:t> </a:t>
            </a:r>
            <a:r>
              <a:rPr lang="en-AU" sz="2800" dirty="0" err="1">
                <a:latin typeface="Times New Roman (Headings)"/>
              </a:rPr>
              <a:t>lại</a:t>
            </a:r>
            <a:r>
              <a:rPr lang="en-AU" sz="2800" dirty="0">
                <a:latin typeface="Times New Roman (Headings)"/>
              </a:rPr>
              <a:t>  TL HBV DNA </a:t>
            </a:r>
            <a:r>
              <a:rPr lang="en-AU" sz="2800" dirty="0" err="1">
                <a:latin typeface="Times New Roman (Headings)"/>
              </a:rPr>
              <a:t>sau</a:t>
            </a:r>
            <a:r>
              <a:rPr lang="en-AU" sz="2800" dirty="0">
                <a:latin typeface="Times New Roman (Headings)"/>
              </a:rPr>
              <a:t> sinh 3 </a:t>
            </a:r>
            <a:r>
              <a:rPr lang="en-AU" sz="2800" dirty="0" err="1">
                <a:latin typeface="Times New Roman (Headings)"/>
              </a:rPr>
              <a:t>tháng</a:t>
            </a:r>
            <a:r>
              <a:rPr lang="en-AU" sz="2800" dirty="0">
                <a:latin typeface="Times New Roman (Headings)"/>
              </a:rPr>
              <a:t> </a:t>
            </a:r>
            <a:r>
              <a:rPr lang="en-AU" sz="2800" dirty="0" err="1">
                <a:latin typeface="Times New Roman (Headings)"/>
              </a:rPr>
              <a:t>để</a:t>
            </a:r>
            <a:r>
              <a:rPr lang="en-AU" sz="2800" dirty="0">
                <a:latin typeface="Times New Roman (Headings)"/>
              </a:rPr>
              <a:t> </a:t>
            </a:r>
            <a:r>
              <a:rPr lang="en-AU" sz="2800" dirty="0" err="1">
                <a:latin typeface="Times New Roman (Headings)"/>
              </a:rPr>
              <a:t>quyết</a:t>
            </a:r>
            <a:r>
              <a:rPr lang="en-AU" sz="2800" dirty="0">
                <a:latin typeface="Times New Roman (Headings)"/>
              </a:rPr>
              <a:t> </a:t>
            </a:r>
            <a:r>
              <a:rPr lang="en-AU" sz="2800" dirty="0" err="1">
                <a:latin typeface="Times New Roman (Headings)"/>
              </a:rPr>
              <a:t>định</a:t>
            </a:r>
            <a:r>
              <a:rPr lang="en-AU" sz="2800" dirty="0">
                <a:latin typeface="Times New Roman (Headings)"/>
              </a:rPr>
              <a:t> </a:t>
            </a:r>
            <a:r>
              <a:rPr lang="en-AU" sz="2800" dirty="0" err="1">
                <a:latin typeface="Times New Roman (Headings)"/>
              </a:rPr>
              <a:t>ngừng</a:t>
            </a:r>
            <a:r>
              <a:rPr lang="en-AU" sz="2800" dirty="0">
                <a:latin typeface="Times New Roman (Headings)"/>
              </a:rPr>
              <a:t> </a:t>
            </a:r>
            <a:r>
              <a:rPr lang="en-AU" sz="2800" dirty="0" err="1">
                <a:latin typeface="Times New Roman (Headings)"/>
              </a:rPr>
              <a:t>thuốc</a:t>
            </a:r>
            <a:r>
              <a:rPr lang="en-AU" sz="2800" dirty="0">
                <a:latin typeface="Times New Roman (Headings)"/>
              </a:rPr>
              <a:t> </a:t>
            </a:r>
            <a:r>
              <a:rPr lang="en-AU" sz="2800" dirty="0" err="1">
                <a:latin typeface="Times New Roman (Headings)"/>
              </a:rPr>
              <a:t>hoặc</a:t>
            </a:r>
            <a:r>
              <a:rPr lang="en-AU" sz="2800" dirty="0">
                <a:latin typeface="Times New Roman (Headings)"/>
              </a:rPr>
              <a:t> </a:t>
            </a:r>
            <a:r>
              <a:rPr lang="en-AU" sz="2800" dirty="0" err="1">
                <a:latin typeface="Times New Roman (Headings)"/>
              </a:rPr>
              <a:t>tiếp</a:t>
            </a:r>
            <a:r>
              <a:rPr lang="en-AU" sz="2800" dirty="0">
                <a:latin typeface="Times New Roman (Headings)"/>
              </a:rPr>
              <a:t> </a:t>
            </a:r>
            <a:r>
              <a:rPr lang="en-AU" sz="2800" dirty="0" err="1">
                <a:latin typeface="Times New Roman (Headings)"/>
              </a:rPr>
              <a:t>tục</a:t>
            </a:r>
            <a:r>
              <a:rPr lang="en-AU" sz="2800" dirty="0">
                <a:latin typeface="Times New Roman (Headings)"/>
              </a:rPr>
              <a:t> </a:t>
            </a:r>
            <a:r>
              <a:rPr lang="en-AU" sz="2800" dirty="0" err="1">
                <a:latin typeface="Times New Roman (Headings)"/>
              </a:rPr>
              <a:t>điều</a:t>
            </a:r>
            <a:r>
              <a:rPr lang="en-AU" sz="2800" dirty="0">
                <a:latin typeface="Times New Roman (Headings)"/>
              </a:rPr>
              <a:t> </a:t>
            </a:r>
            <a:r>
              <a:rPr lang="en-AU" sz="2800" dirty="0" err="1">
                <a:latin typeface="Times New Roman (Headings)"/>
              </a:rPr>
              <a:t>trị</a:t>
            </a:r>
            <a:r>
              <a:rPr lang="en-AU" sz="2800" dirty="0">
                <a:latin typeface="Times New Roman (Headings)"/>
              </a:rPr>
              <a:t> </a:t>
            </a:r>
            <a:r>
              <a:rPr lang="en-AU" sz="2800" dirty="0" err="1">
                <a:latin typeface="Times New Roman (Headings)"/>
              </a:rPr>
              <a:t>nếu</a:t>
            </a:r>
            <a:r>
              <a:rPr lang="en-AU" sz="2800" dirty="0">
                <a:latin typeface="Times New Roman (Headings)"/>
              </a:rPr>
              <a:t> </a:t>
            </a:r>
            <a:r>
              <a:rPr lang="en-AU" sz="2800" dirty="0" err="1">
                <a:latin typeface="Times New Roman (Headings)"/>
              </a:rPr>
              <a:t>mẹ</a:t>
            </a:r>
            <a:r>
              <a:rPr lang="en-AU" sz="2800" dirty="0">
                <a:latin typeface="Times New Roman (Headings)"/>
              </a:rPr>
              <a:t> </a:t>
            </a:r>
            <a:r>
              <a:rPr lang="en-AU" sz="2800" dirty="0" err="1">
                <a:latin typeface="Times New Roman (Headings)"/>
              </a:rPr>
              <a:t>đủ</a:t>
            </a:r>
            <a:r>
              <a:rPr lang="en-AU" sz="2800" dirty="0">
                <a:latin typeface="Times New Roman (Headings)"/>
              </a:rPr>
              <a:t> </a:t>
            </a:r>
            <a:r>
              <a:rPr lang="en-AU" sz="2800" dirty="0" err="1">
                <a:latin typeface="Times New Roman (Headings)"/>
              </a:rPr>
              <a:t>tiêu</a:t>
            </a:r>
            <a:r>
              <a:rPr lang="en-AU" sz="2800" dirty="0">
                <a:latin typeface="Times New Roman (Headings)"/>
              </a:rPr>
              <a:t> </a:t>
            </a:r>
            <a:r>
              <a:rPr lang="en-AU" sz="2800" dirty="0" err="1">
                <a:latin typeface="Times New Roman (Headings)"/>
              </a:rPr>
              <a:t>chuẩn</a:t>
            </a:r>
            <a:r>
              <a:rPr lang="en-AU" sz="2800" dirty="0">
                <a:latin typeface="Times New Roman (Headings)"/>
              </a:rPr>
              <a:t> </a:t>
            </a:r>
            <a:r>
              <a:rPr lang="en-AU" sz="2800" dirty="0" err="1">
                <a:latin typeface="Times New Roman (Headings)"/>
              </a:rPr>
              <a:t>điều</a:t>
            </a:r>
            <a:r>
              <a:rPr lang="en-AU" sz="2800" dirty="0">
                <a:latin typeface="Times New Roman (Headings)"/>
              </a:rPr>
              <a:t> </a:t>
            </a:r>
            <a:r>
              <a:rPr lang="en-AU" sz="2800" dirty="0" err="1">
                <a:latin typeface="Times New Roman (Headings)"/>
              </a:rPr>
              <a:t>trị</a:t>
            </a:r>
            <a:r>
              <a:rPr lang="en-AU" sz="2800" dirty="0">
                <a:latin typeface="Times New Roman (Headings)"/>
              </a:rPr>
              <a:t>.</a:t>
            </a:r>
          </a:p>
          <a:p>
            <a:pPr lvl="1">
              <a:lnSpc>
                <a:spcPct val="150000"/>
              </a:lnSpc>
            </a:pPr>
            <a:r>
              <a:rPr lang="en-AU" sz="2800" dirty="0">
                <a:latin typeface="Times New Roman (Headings)"/>
              </a:rPr>
              <a:t>Theo </a:t>
            </a:r>
            <a:r>
              <a:rPr lang="en-AU" sz="2800" dirty="0" err="1">
                <a:latin typeface="Times New Roman (Headings)"/>
              </a:rPr>
              <a:t>dõi</a:t>
            </a:r>
            <a:r>
              <a:rPr lang="en-AU" sz="2800" dirty="0">
                <a:latin typeface="Times New Roman (Headings)"/>
              </a:rPr>
              <a:t> </a:t>
            </a:r>
            <a:r>
              <a:rPr lang="en-AU" sz="2800" dirty="0" err="1">
                <a:latin typeface="Times New Roman (Headings)"/>
              </a:rPr>
              <a:t>sát</a:t>
            </a:r>
            <a:r>
              <a:rPr lang="en-AU" sz="2800" dirty="0">
                <a:latin typeface="Times New Roman (Headings)"/>
              </a:rPr>
              <a:t> </a:t>
            </a:r>
            <a:r>
              <a:rPr lang="en-AU" sz="2800" dirty="0" err="1">
                <a:latin typeface="Times New Roman (Headings)"/>
              </a:rPr>
              <a:t>người</a:t>
            </a:r>
            <a:r>
              <a:rPr lang="en-AU" sz="2800" dirty="0">
                <a:latin typeface="Times New Roman (Headings)"/>
              </a:rPr>
              <a:t> </a:t>
            </a:r>
            <a:r>
              <a:rPr lang="en-AU" sz="2800" dirty="0" err="1">
                <a:latin typeface="Times New Roman (Headings)"/>
              </a:rPr>
              <a:t>mẹ</a:t>
            </a:r>
            <a:r>
              <a:rPr lang="en-AU" sz="2800" dirty="0">
                <a:latin typeface="Times New Roman (Headings)"/>
              </a:rPr>
              <a:t> </a:t>
            </a:r>
            <a:r>
              <a:rPr lang="en-AU" sz="2800" dirty="0" err="1">
                <a:latin typeface="Times New Roman (Headings)"/>
              </a:rPr>
              <a:t>để</a:t>
            </a:r>
            <a:r>
              <a:rPr lang="en-AU" sz="2800" dirty="0">
                <a:latin typeface="Times New Roman (Headings)"/>
              </a:rPr>
              <a:t> </a:t>
            </a:r>
            <a:r>
              <a:rPr lang="en-AU" sz="2800" dirty="0" err="1">
                <a:latin typeface="Times New Roman (Headings)"/>
              </a:rPr>
              <a:t>phát</a:t>
            </a:r>
            <a:r>
              <a:rPr lang="en-AU" sz="2800" dirty="0">
                <a:latin typeface="Times New Roman (Headings)"/>
              </a:rPr>
              <a:t> </a:t>
            </a:r>
            <a:r>
              <a:rPr lang="en-AU" sz="2800" dirty="0" err="1">
                <a:latin typeface="Times New Roman (Headings)"/>
              </a:rPr>
              <a:t>hiện</a:t>
            </a:r>
            <a:r>
              <a:rPr lang="en-AU" sz="2800" dirty="0">
                <a:latin typeface="Times New Roman (Headings)"/>
              </a:rPr>
              <a:t> </a:t>
            </a:r>
            <a:r>
              <a:rPr lang="en-AU" sz="2800" dirty="0" err="1">
                <a:latin typeface="Times New Roman (Headings)"/>
              </a:rPr>
              <a:t>viêm</a:t>
            </a:r>
            <a:r>
              <a:rPr lang="en-AU" sz="2800" dirty="0">
                <a:latin typeface="Times New Roman (Headings)"/>
              </a:rPr>
              <a:t> </a:t>
            </a:r>
            <a:r>
              <a:rPr lang="en-AU" sz="2800" dirty="0" err="1">
                <a:latin typeface="Times New Roman (Headings)"/>
              </a:rPr>
              <a:t>gan</a:t>
            </a:r>
            <a:r>
              <a:rPr lang="en-AU" sz="2800" dirty="0">
                <a:latin typeface="Times New Roman (Headings)"/>
              </a:rPr>
              <a:t> </a:t>
            </a:r>
            <a:r>
              <a:rPr lang="en-AU" sz="2800" dirty="0" err="1">
                <a:latin typeface="Times New Roman (Headings)"/>
              </a:rPr>
              <a:t>bùng</a:t>
            </a:r>
            <a:r>
              <a:rPr lang="en-AU" sz="2800" dirty="0">
                <a:latin typeface="Times New Roman (Headings)"/>
              </a:rPr>
              <a:t> </a:t>
            </a:r>
            <a:r>
              <a:rPr lang="en-AU" sz="2800" dirty="0" err="1">
                <a:latin typeface="Times New Roman (Headings)"/>
              </a:rPr>
              <a:t>phát</a:t>
            </a:r>
            <a:r>
              <a:rPr lang="en-AU" sz="2800" dirty="0">
                <a:latin typeface="Times New Roman (Headings)"/>
              </a:rPr>
              <a:t>.</a:t>
            </a:r>
          </a:p>
          <a:p>
            <a:pPr lvl="1">
              <a:lnSpc>
                <a:spcPct val="150000"/>
              </a:lnSpc>
            </a:pPr>
            <a:r>
              <a:rPr lang="en-AU" sz="2800" dirty="0" err="1">
                <a:latin typeface="Times New Roman (Headings)"/>
              </a:rPr>
              <a:t>Xét</a:t>
            </a:r>
            <a:r>
              <a:rPr lang="en-AU" sz="2800" dirty="0">
                <a:latin typeface="Times New Roman (Headings)"/>
              </a:rPr>
              <a:t> </a:t>
            </a:r>
            <a:r>
              <a:rPr lang="en-AU" sz="2800" dirty="0" err="1">
                <a:latin typeface="Times New Roman (Headings)"/>
              </a:rPr>
              <a:t>nghiệm</a:t>
            </a:r>
            <a:r>
              <a:rPr lang="en-AU" sz="2800" dirty="0">
                <a:latin typeface="Times New Roman (Headings)"/>
              </a:rPr>
              <a:t> </a:t>
            </a:r>
            <a:r>
              <a:rPr lang="en-AU" sz="2800" dirty="0" err="1">
                <a:latin typeface="Times New Roman (Headings)"/>
              </a:rPr>
              <a:t>HBsAg</a:t>
            </a:r>
            <a:r>
              <a:rPr lang="en-AU" sz="2800" dirty="0">
                <a:latin typeface="Times New Roman (Headings)"/>
              </a:rPr>
              <a:t> </a:t>
            </a:r>
            <a:r>
              <a:rPr lang="en-AU" sz="2800" dirty="0" err="1">
                <a:latin typeface="Times New Roman (Headings)"/>
              </a:rPr>
              <a:t>cho</a:t>
            </a:r>
            <a:r>
              <a:rPr lang="en-AU" sz="2800" dirty="0">
                <a:latin typeface="Times New Roman (Headings)"/>
              </a:rPr>
              <a:t> con </a:t>
            </a:r>
            <a:r>
              <a:rPr lang="en-AU" sz="2800" dirty="0" err="1">
                <a:latin typeface="Times New Roman (Headings)"/>
              </a:rPr>
              <a:t>khi</a:t>
            </a:r>
            <a:r>
              <a:rPr lang="en-AU" sz="2800" dirty="0">
                <a:latin typeface="Times New Roman (Headings)"/>
              </a:rPr>
              <a:t> </a:t>
            </a:r>
            <a:r>
              <a:rPr lang="en-AU" sz="2800" dirty="0" err="1">
                <a:latin typeface="Times New Roman (Headings)"/>
              </a:rPr>
              <a:t>trẻ</a:t>
            </a:r>
            <a:r>
              <a:rPr lang="en-AU" sz="2800" dirty="0">
                <a:latin typeface="Times New Roman (Headings)"/>
              </a:rPr>
              <a:t> </a:t>
            </a:r>
            <a:r>
              <a:rPr lang="en-AU" sz="2800" dirty="0" err="1">
                <a:latin typeface="Times New Roman (Headings)"/>
              </a:rPr>
              <a:t>từ</a:t>
            </a:r>
            <a:r>
              <a:rPr lang="en-AU" sz="2800" dirty="0">
                <a:latin typeface="Times New Roman (Headings)"/>
              </a:rPr>
              <a:t> </a:t>
            </a:r>
            <a:r>
              <a:rPr lang="en-AU" sz="2800" dirty="0" err="1">
                <a:latin typeface="Times New Roman (Headings)"/>
              </a:rPr>
              <a:t>trên</a:t>
            </a:r>
            <a:r>
              <a:rPr lang="en-AU" sz="2800" dirty="0">
                <a:latin typeface="Times New Roman (Headings)"/>
              </a:rPr>
              <a:t> 12 </a:t>
            </a:r>
            <a:r>
              <a:rPr lang="en-AU" sz="2800" dirty="0" err="1">
                <a:latin typeface="Times New Roman (Headings)"/>
              </a:rPr>
              <a:t>tháng</a:t>
            </a:r>
            <a:r>
              <a:rPr lang="en-AU" sz="2800" dirty="0">
                <a:latin typeface="Times New Roman (Headings)"/>
              </a:rPr>
              <a:t> </a:t>
            </a:r>
            <a:r>
              <a:rPr lang="en-AU" sz="2800" dirty="0" err="1">
                <a:latin typeface="Times New Roman (Headings)"/>
              </a:rPr>
              <a:t>tuổi</a:t>
            </a:r>
            <a:endParaRPr lang="en-AU" sz="2800" dirty="0">
              <a:latin typeface="Times New Roman (Headings)"/>
            </a:endParaRPr>
          </a:p>
          <a:p>
            <a:pPr marL="400050" lvl="1" indent="0">
              <a:lnSpc>
                <a:spcPct val="150000"/>
              </a:lnSpc>
              <a:buNone/>
            </a:pPr>
            <a:endParaRPr lang="en-AU" sz="22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1124744"/>
          </a:xfrm>
          <a:solidFill>
            <a:schemeClr val="accent1">
              <a:lumMod val="75000"/>
            </a:schemeClr>
          </a:solidFill>
        </p:spPr>
        <p:txBody>
          <a:bodyPr vert="horz" lIns="91440" tIns="45720" rIns="91440" bIns="45720" rtlCol="0" anchor="ctr">
            <a:noAutofit/>
          </a:bodyPr>
          <a:lstStyle/>
          <a:p>
            <a:r>
              <a:rPr lang="en-AU" sz="3200" b="1" dirty="0" err="1">
                <a:solidFill>
                  <a:schemeClr val="bg1"/>
                </a:solidFill>
              </a:rPr>
              <a:t>Quản</a:t>
            </a:r>
            <a:r>
              <a:rPr lang="en-AU" sz="3200" b="1" dirty="0">
                <a:solidFill>
                  <a:schemeClr val="bg1"/>
                </a:solidFill>
              </a:rPr>
              <a:t> </a:t>
            </a:r>
            <a:r>
              <a:rPr lang="en-AU" sz="3200" b="1" dirty="0" err="1">
                <a:solidFill>
                  <a:schemeClr val="bg1"/>
                </a:solidFill>
              </a:rPr>
              <a:t>lý</a:t>
            </a:r>
            <a:r>
              <a:rPr lang="en-AU" sz="3200" b="1" dirty="0">
                <a:solidFill>
                  <a:schemeClr val="bg1"/>
                </a:solidFill>
              </a:rPr>
              <a:t> PNMT </a:t>
            </a:r>
            <a:r>
              <a:rPr lang="en-AU" sz="3200" b="1" dirty="0" err="1">
                <a:solidFill>
                  <a:schemeClr val="bg1"/>
                </a:solidFill>
              </a:rPr>
              <a:t>nhiễm</a:t>
            </a:r>
            <a:r>
              <a:rPr lang="en-AU" sz="3200" b="1" dirty="0">
                <a:solidFill>
                  <a:schemeClr val="bg1"/>
                </a:solidFill>
              </a:rPr>
              <a:t> HBV</a:t>
            </a:r>
          </a:p>
        </p:txBody>
      </p:sp>
      <p:sp>
        <p:nvSpPr>
          <p:cNvPr id="4" name="Content Placeholder 2"/>
          <p:cNvSpPr>
            <a:spLocks noGrp="1"/>
          </p:cNvSpPr>
          <p:nvPr>
            <p:ph idx="1"/>
          </p:nvPr>
        </p:nvSpPr>
        <p:spPr>
          <a:xfrm>
            <a:off x="1011383" y="1268760"/>
            <a:ext cx="10584872" cy="4536504"/>
          </a:xfrm>
        </p:spPr>
        <p:txBody>
          <a:bodyPr>
            <a:noAutofit/>
          </a:bodyPr>
          <a:lstStyle/>
          <a:p>
            <a:pPr marL="0" indent="0">
              <a:buNone/>
            </a:pPr>
            <a:r>
              <a:rPr lang="en-AU" sz="2400" dirty="0" err="1">
                <a:latin typeface="+mj-lt"/>
              </a:rPr>
              <a:t>Các</a:t>
            </a:r>
            <a:r>
              <a:rPr lang="en-AU" sz="2400" dirty="0">
                <a:latin typeface="+mj-lt"/>
              </a:rPr>
              <a:t> </a:t>
            </a:r>
            <a:r>
              <a:rPr lang="en-AU" sz="2400" dirty="0" err="1">
                <a:latin typeface="+mj-lt"/>
              </a:rPr>
              <a:t>tình</a:t>
            </a:r>
            <a:r>
              <a:rPr lang="en-AU" sz="2400" dirty="0">
                <a:latin typeface="+mj-lt"/>
              </a:rPr>
              <a:t> </a:t>
            </a:r>
            <a:r>
              <a:rPr lang="en-AU" sz="2400" dirty="0" err="1">
                <a:latin typeface="+mj-lt"/>
              </a:rPr>
              <a:t>huống</a:t>
            </a:r>
            <a:r>
              <a:rPr lang="en-AU" sz="2400" dirty="0">
                <a:latin typeface="+mj-lt"/>
              </a:rPr>
              <a:t>:</a:t>
            </a:r>
          </a:p>
          <a:p>
            <a:r>
              <a:rPr lang="en-AU" sz="2400" dirty="0">
                <a:latin typeface="+mj-lt"/>
              </a:rPr>
              <a:t>PNMT </a:t>
            </a:r>
            <a:r>
              <a:rPr lang="en-AU" sz="2400" dirty="0" err="1">
                <a:latin typeface="+mj-lt"/>
              </a:rPr>
              <a:t>chưa</a:t>
            </a:r>
            <a:r>
              <a:rPr lang="en-AU" sz="2400" dirty="0">
                <a:latin typeface="+mj-lt"/>
              </a:rPr>
              <a:t> </a:t>
            </a:r>
            <a:r>
              <a:rPr lang="en-AU" sz="2400" dirty="0" err="1">
                <a:latin typeface="+mj-lt"/>
              </a:rPr>
              <a:t>biết</a:t>
            </a:r>
            <a:r>
              <a:rPr lang="en-AU" sz="2400" dirty="0">
                <a:latin typeface="+mj-lt"/>
              </a:rPr>
              <a:t> </a:t>
            </a:r>
            <a:r>
              <a:rPr lang="en-AU" sz="2400" dirty="0" err="1">
                <a:latin typeface="+mj-lt"/>
              </a:rPr>
              <a:t>tình</a:t>
            </a:r>
            <a:r>
              <a:rPr lang="en-AU" sz="2400" dirty="0">
                <a:latin typeface="+mj-lt"/>
              </a:rPr>
              <a:t> </a:t>
            </a:r>
            <a:r>
              <a:rPr lang="en-AU" sz="2400" dirty="0" err="1">
                <a:latin typeface="+mj-lt"/>
              </a:rPr>
              <a:t>trạng</a:t>
            </a:r>
            <a:r>
              <a:rPr lang="en-AU" sz="2400" dirty="0">
                <a:latin typeface="+mj-lt"/>
              </a:rPr>
              <a:t> </a:t>
            </a:r>
            <a:r>
              <a:rPr lang="en-AU" sz="2400" dirty="0" err="1">
                <a:latin typeface="+mj-lt"/>
              </a:rPr>
              <a:t>nhiễm</a:t>
            </a:r>
            <a:r>
              <a:rPr lang="en-AU" sz="2400" dirty="0">
                <a:latin typeface="+mj-lt"/>
              </a:rPr>
              <a:t> HBV</a:t>
            </a:r>
          </a:p>
          <a:p>
            <a:r>
              <a:rPr lang="en-AU" sz="2400" dirty="0" err="1">
                <a:latin typeface="+mj-lt"/>
              </a:rPr>
              <a:t>Phụ</a:t>
            </a:r>
            <a:r>
              <a:rPr lang="en-AU" sz="2400" dirty="0">
                <a:latin typeface="+mj-lt"/>
              </a:rPr>
              <a:t> </a:t>
            </a:r>
            <a:r>
              <a:rPr lang="en-AU" sz="2400" dirty="0" err="1">
                <a:latin typeface="+mj-lt"/>
              </a:rPr>
              <a:t>nữ</a:t>
            </a:r>
            <a:r>
              <a:rPr lang="en-AU" sz="2400" dirty="0">
                <a:latin typeface="+mj-lt"/>
              </a:rPr>
              <a:t> </a:t>
            </a:r>
            <a:r>
              <a:rPr lang="en-AU" sz="2400" dirty="0" err="1">
                <a:latin typeface="+mj-lt"/>
              </a:rPr>
              <a:t>nhiễm</a:t>
            </a:r>
            <a:r>
              <a:rPr lang="en-AU" sz="2400" dirty="0">
                <a:latin typeface="+mj-lt"/>
              </a:rPr>
              <a:t> HBV </a:t>
            </a:r>
            <a:r>
              <a:rPr lang="en-AU" sz="2400" dirty="0" err="1">
                <a:latin typeface="+mj-lt"/>
              </a:rPr>
              <a:t>chưa</a:t>
            </a:r>
            <a:r>
              <a:rPr lang="en-AU" sz="2400" dirty="0">
                <a:latin typeface="+mj-lt"/>
              </a:rPr>
              <a:t> </a:t>
            </a:r>
            <a:r>
              <a:rPr lang="en-AU" sz="2400" dirty="0" err="1">
                <a:latin typeface="+mj-lt"/>
              </a:rPr>
              <a:t>điều</a:t>
            </a:r>
            <a:r>
              <a:rPr lang="en-AU" sz="2400" dirty="0">
                <a:latin typeface="+mj-lt"/>
              </a:rPr>
              <a:t> </a:t>
            </a:r>
            <a:r>
              <a:rPr lang="en-AU" sz="2400" dirty="0" err="1">
                <a:latin typeface="+mj-lt"/>
              </a:rPr>
              <a:t>trị</a:t>
            </a:r>
            <a:r>
              <a:rPr lang="en-AU" sz="2400" dirty="0">
                <a:latin typeface="+mj-lt"/>
              </a:rPr>
              <a:t>/</a:t>
            </a:r>
            <a:r>
              <a:rPr lang="en-AU" sz="2400" dirty="0" err="1">
                <a:latin typeface="+mj-lt"/>
              </a:rPr>
              <a:t>đang</a:t>
            </a:r>
            <a:r>
              <a:rPr lang="en-AU" sz="2400" dirty="0">
                <a:latin typeface="+mj-lt"/>
              </a:rPr>
              <a:t> </a:t>
            </a:r>
            <a:r>
              <a:rPr lang="en-AU" sz="2400" dirty="0" err="1">
                <a:latin typeface="+mj-lt"/>
              </a:rPr>
              <a:t>điều</a:t>
            </a:r>
            <a:r>
              <a:rPr lang="en-AU" sz="2400" dirty="0">
                <a:latin typeface="+mj-lt"/>
              </a:rPr>
              <a:t> </a:t>
            </a:r>
            <a:r>
              <a:rPr lang="en-AU" sz="2400" dirty="0" err="1">
                <a:latin typeface="+mj-lt"/>
              </a:rPr>
              <a:t>trị</a:t>
            </a:r>
            <a:r>
              <a:rPr lang="en-AU" sz="2400" dirty="0">
                <a:latin typeface="+mj-lt"/>
              </a:rPr>
              <a:t> HBV </a:t>
            </a:r>
            <a:r>
              <a:rPr lang="en-AU" sz="2400" dirty="0" err="1">
                <a:latin typeface="+mj-lt"/>
              </a:rPr>
              <a:t>có</a:t>
            </a:r>
            <a:r>
              <a:rPr lang="en-AU" sz="2400" dirty="0">
                <a:latin typeface="+mj-lt"/>
              </a:rPr>
              <a:t> </a:t>
            </a:r>
            <a:r>
              <a:rPr lang="en-AU" sz="2400" dirty="0" err="1">
                <a:latin typeface="+mj-lt"/>
              </a:rPr>
              <a:t>thai</a:t>
            </a:r>
            <a:endParaRPr lang="en-AU" sz="2400" dirty="0">
              <a:latin typeface="+mj-lt"/>
            </a:endParaRPr>
          </a:p>
          <a:p>
            <a:r>
              <a:rPr lang="en-AU" sz="2400" dirty="0" err="1">
                <a:latin typeface="+mj-lt"/>
              </a:rPr>
              <a:t>Phụ</a:t>
            </a:r>
            <a:r>
              <a:rPr lang="en-AU" sz="2400" dirty="0">
                <a:latin typeface="+mj-lt"/>
              </a:rPr>
              <a:t> </a:t>
            </a:r>
            <a:r>
              <a:rPr lang="en-AU" sz="2400" dirty="0" err="1">
                <a:latin typeface="+mj-lt"/>
              </a:rPr>
              <a:t>nữ</a:t>
            </a:r>
            <a:r>
              <a:rPr lang="en-AU" sz="2400" dirty="0">
                <a:latin typeface="+mj-lt"/>
              </a:rPr>
              <a:t> </a:t>
            </a:r>
            <a:r>
              <a:rPr lang="en-AU" sz="2400" dirty="0" err="1">
                <a:latin typeface="+mj-lt"/>
              </a:rPr>
              <a:t>đã</a:t>
            </a:r>
            <a:r>
              <a:rPr lang="en-AU" sz="2400" dirty="0">
                <a:latin typeface="+mj-lt"/>
              </a:rPr>
              <a:t> </a:t>
            </a:r>
            <a:r>
              <a:rPr lang="en-AU" sz="2400" dirty="0" err="1">
                <a:latin typeface="+mj-lt"/>
              </a:rPr>
              <a:t>biết</a:t>
            </a:r>
            <a:r>
              <a:rPr lang="en-AU" sz="2400" dirty="0">
                <a:latin typeface="+mj-lt"/>
              </a:rPr>
              <a:t> </a:t>
            </a:r>
            <a:r>
              <a:rPr lang="en-AU" sz="2400" dirty="0" err="1">
                <a:latin typeface="+mj-lt"/>
              </a:rPr>
              <a:t>về</a:t>
            </a:r>
            <a:r>
              <a:rPr lang="en-AU" sz="2400" dirty="0">
                <a:latin typeface="+mj-lt"/>
              </a:rPr>
              <a:t> </a:t>
            </a:r>
            <a:r>
              <a:rPr lang="en-AU" sz="2400" dirty="0" err="1">
                <a:latin typeface="+mj-lt"/>
              </a:rPr>
              <a:t>tình</a:t>
            </a:r>
            <a:r>
              <a:rPr lang="en-AU" sz="2400" dirty="0">
                <a:latin typeface="+mj-lt"/>
              </a:rPr>
              <a:t> </a:t>
            </a:r>
            <a:r>
              <a:rPr lang="en-AU" sz="2400" dirty="0" err="1">
                <a:latin typeface="+mj-lt"/>
              </a:rPr>
              <a:t>trạng</a:t>
            </a:r>
            <a:r>
              <a:rPr lang="en-AU" sz="2400" dirty="0">
                <a:latin typeface="+mj-lt"/>
              </a:rPr>
              <a:t> </a:t>
            </a:r>
            <a:r>
              <a:rPr lang="en-AU" sz="2400" dirty="0" err="1">
                <a:latin typeface="+mj-lt"/>
              </a:rPr>
              <a:t>nhiễm</a:t>
            </a:r>
            <a:r>
              <a:rPr lang="en-AU" sz="2400" dirty="0">
                <a:latin typeface="+mj-lt"/>
              </a:rPr>
              <a:t> HBV (</a:t>
            </a:r>
            <a:r>
              <a:rPr lang="en-AU" sz="2400" dirty="0" err="1">
                <a:latin typeface="+mj-lt"/>
              </a:rPr>
              <a:t>chưa</a:t>
            </a:r>
            <a:r>
              <a:rPr lang="en-AU" sz="2400" dirty="0">
                <a:latin typeface="+mj-lt"/>
              </a:rPr>
              <a:t> </a:t>
            </a:r>
            <a:r>
              <a:rPr lang="en-AU" sz="2400" dirty="0" err="1">
                <a:latin typeface="+mj-lt"/>
              </a:rPr>
              <a:t>điều</a:t>
            </a:r>
            <a:r>
              <a:rPr lang="en-AU" sz="2400" dirty="0">
                <a:latin typeface="+mj-lt"/>
              </a:rPr>
              <a:t> </a:t>
            </a:r>
            <a:r>
              <a:rPr lang="en-AU" sz="2400" dirty="0" err="1">
                <a:latin typeface="+mj-lt"/>
              </a:rPr>
              <a:t>trị</a:t>
            </a:r>
            <a:r>
              <a:rPr lang="en-AU" sz="2400" dirty="0">
                <a:latin typeface="+mj-lt"/>
              </a:rPr>
              <a:t>/</a:t>
            </a:r>
            <a:r>
              <a:rPr lang="en-AU" sz="2400" dirty="0" err="1">
                <a:latin typeface="+mj-lt"/>
              </a:rPr>
              <a:t>đang</a:t>
            </a:r>
            <a:r>
              <a:rPr lang="en-AU" sz="2400" dirty="0">
                <a:latin typeface="+mj-lt"/>
              </a:rPr>
              <a:t> </a:t>
            </a:r>
            <a:r>
              <a:rPr lang="en-AU" sz="2400" dirty="0" err="1">
                <a:latin typeface="+mj-lt"/>
              </a:rPr>
              <a:t>điều</a:t>
            </a:r>
            <a:r>
              <a:rPr lang="en-AU" sz="2400" dirty="0">
                <a:latin typeface="+mj-lt"/>
              </a:rPr>
              <a:t> </a:t>
            </a:r>
            <a:r>
              <a:rPr lang="en-AU" sz="2400" dirty="0" err="1">
                <a:latin typeface="+mj-lt"/>
              </a:rPr>
              <a:t>trị</a:t>
            </a:r>
            <a:r>
              <a:rPr lang="en-AU" sz="2400" dirty="0">
                <a:latin typeface="+mj-lt"/>
              </a:rPr>
              <a:t>) mong </a:t>
            </a:r>
            <a:r>
              <a:rPr lang="en-AU" sz="2400" dirty="0" err="1">
                <a:latin typeface="+mj-lt"/>
              </a:rPr>
              <a:t>muốn</a:t>
            </a:r>
            <a:r>
              <a:rPr lang="en-AU" sz="2400" dirty="0">
                <a:latin typeface="+mj-lt"/>
              </a:rPr>
              <a:t>/</a:t>
            </a:r>
            <a:r>
              <a:rPr lang="en-AU" sz="2400" dirty="0" err="1">
                <a:latin typeface="+mj-lt"/>
              </a:rPr>
              <a:t>có</a:t>
            </a:r>
            <a:r>
              <a:rPr lang="en-AU" sz="2400" dirty="0">
                <a:latin typeface="+mj-lt"/>
              </a:rPr>
              <a:t> </a:t>
            </a:r>
            <a:r>
              <a:rPr lang="en-AU" sz="2400" dirty="0" err="1">
                <a:latin typeface="+mj-lt"/>
              </a:rPr>
              <a:t>kế</a:t>
            </a:r>
            <a:r>
              <a:rPr lang="en-AU" sz="2400" dirty="0">
                <a:latin typeface="+mj-lt"/>
              </a:rPr>
              <a:t> </a:t>
            </a:r>
            <a:r>
              <a:rPr lang="en-AU" sz="2400" dirty="0" err="1">
                <a:latin typeface="+mj-lt"/>
              </a:rPr>
              <a:t>hoạch</a:t>
            </a:r>
            <a:r>
              <a:rPr lang="en-AU" sz="2400" dirty="0">
                <a:latin typeface="+mj-lt"/>
              </a:rPr>
              <a:t> </a:t>
            </a:r>
            <a:r>
              <a:rPr lang="en-AU" sz="2400" dirty="0" err="1">
                <a:latin typeface="+mj-lt"/>
              </a:rPr>
              <a:t>có</a:t>
            </a:r>
            <a:r>
              <a:rPr lang="en-AU" sz="2400" dirty="0">
                <a:latin typeface="+mj-lt"/>
              </a:rPr>
              <a:t> </a:t>
            </a:r>
            <a:r>
              <a:rPr lang="en-AU" sz="2400" dirty="0" err="1">
                <a:latin typeface="+mj-lt"/>
              </a:rPr>
              <a:t>thai</a:t>
            </a:r>
            <a:endParaRPr lang="en-AU" sz="2400" dirty="0">
              <a:latin typeface="+mj-lt"/>
            </a:endParaRPr>
          </a:p>
          <a:p>
            <a:pPr marL="0" indent="0">
              <a:buNone/>
            </a:pPr>
            <a:r>
              <a:rPr lang="en-AU" sz="2400" dirty="0" err="1">
                <a:latin typeface="+mj-lt"/>
              </a:rPr>
              <a:t>Các</a:t>
            </a:r>
            <a:r>
              <a:rPr lang="en-AU" sz="2400" dirty="0">
                <a:latin typeface="+mj-lt"/>
              </a:rPr>
              <a:t> </a:t>
            </a:r>
            <a:r>
              <a:rPr lang="en-AU" sz="2400" dirty="0" err="1">
                <a:latin typeface="+mj-lt"/>
              </a:rPr>
              <a:t>loại</a:t>
            </a:r>
            <a:r>
              <a:rPr lang="en-AU" sz="2400" dirty="0">
                <a:latin typeface="+mj-lt"/>
              </a:rPr>
              <a:t> </a:t>
            </a:r>
            <a:r>
              <a:rPr lang="en-AU" sz="2400" dirty="0" err="1">
                <a:latin typeface="+mj-lt"/>
              </a:rPr>
              <a:t>chẩn</a:t>
            </a:r>
            <a:r>
              <a:rPr lang="en-AU" sz="2400" dirty="0">
                <a:latin typeface="+mj-lt"/>
              </a:rPr>
              <a:t> </a:t>
            </a:r>
            <a:r>
              <a:rPr lang="en-AU" sz="2400" dirty="0" err="1">
                <a:latin typeface="+mj-lt"/>
              </a:rPr>
              <a:t>đoán</a:t>
            </a:r>
            <a:r>
              <a:rPr lang="en-AU" sz="2400" dirty="0">
                <a:latin typeface="+mj-lt"/>
              </a:rPr>
              <a:t>:</a:t>
            </a:r>
          </a:p>
          <a:p>
            <a:r>
              <a:rPr lang="en-AU" sz="2400" dirty="0" err="1">
                <a:latin typeface="+mj-lt"/>
              </a:rPr>
              <a:t>Viêm</a:t>
            </a:r>
            <a:r>
              <a:rPr lang="en-AU" sz="2400" dirty="0">
                <a:latin typeface="+mj-lt"/>
              </a:rPr>
              <a:t> </a:t>
            </a:r>
            <a:r>
              <a:rPr lang="en-AU" sz="2400" dirty="0" err="1">
                <a:latin typeface="+mj-lt"/>
              </a:rPr>
              <a:t>gan</a:t>
            </a:r>
            <a:r>
              <a:rPr lang="en-AU" sz="2400" dirty="0">
                <a:latin typeface="+mj-lt"/>
              </a:rPr>
              <a:t> B </a:t>
            </a:r>
            <a:r>
              <a:rPr lang="en-AU" sz="2400" dirty="0" err="1">
                <a:latin typeface="+mj-lt"/>
              </a:rPr>
              <a:t>cấp</a:t>
            </a:r>
            <a:r>
              <a:rPr lang="en-AU" sz="2400" dirty="0">
                <a:latin typeface="+mj-lt"/>
              </a:rPr>
              <a:t> </a:t>
            </a:r>
            <a:r>
              <a:rPr lang="en-AU" sz="2400" dirty="0" err="1">
                <a:latin typeface="+mj-lt"/>
              </a:rPr>
              <a:t>tính</a:t>
            </a:r>
            <a:endParaRPr lang="en-AU" sz="2400" dirty="0">
              <a:latin typeface="+mj-lt"/>
            </a:endParaRPr>
          </a:p>
          <a:p>
            <a:r>
              <a:rPr lang="en-AU" sz="2400" dirty="0" err="1">
                <a:latin typeface="+mj-lt"/>
              </a:rPr>
              <a:t>Viêm</a:t>
            </a:r>
            <a:r>
              <a:rPr lang="en-AU" sz="2400" dirty="0">
                <a:latin typeface="+mj-lt"/>
              </a:rPr>
              <a:t> </a:t>
            </a:r>
            <a:r>
              <a:rPr lang="en-AU" sz="2400" dirty="0" err="1">
                <a:latin typeface="+mj-lt"/>
              </a:rPr>
              <a:t>gan</a:t>
            </a:r>
            <a:r>
              <a:rPr lang="en-AU" sz="2400" dirty="0">
                <a:latin typeface="+mj-lt"/>
              </a:rPr>
              <a:t> B </a:t>
            </a:r>
            <a:r>
              <a:rPr lang="en-AU" sz="2400" dirty="0" err="1">
                <a:latin typeface="+mj-lt"/>
              </a:rPr>
              <a:t>mạn</a:t>
            </a:r>
            <a:endParaRPr lang="en-AU" sz="2400" dirty="0">
              <a:latin typeface="+mj-lt"/>
            </a:endParaRPr>
          </a:p>
          <a:p>
            <a:pPr>
              <a:buFontTx/>
              <a:buChar char="-"/>
            </a:pPr>
            <a:r>
              <a:rPr lang="en-AU" sz="2400" dirty="0" err="1">
                <a:latin typeface="+mj-lt"/>
              </a:rPr>
              <a:t>Viêm</a:t>
            </a:r>
            <a:r>
              <a:rPr lang="en-AU" sz="2400" dirty="0">
                <a:latin typeface="+mj-lt"/>
              </a:rPr>
              <a:t> </a:t>
            </a:r>
            <a:r>
              <a:rPr lang="en-AU" sz="2400" dirty="0" err="1">
                <a:latin typeface="+mj-lt"/>
              </a:rPr>
              <a:t>gan</a:t>
            </a:r>
            <a:r>
              <a:rPr lang="en-AU" sz="2400" dirty="0">
                <a:latin typeface="+mj-lt"/>
              </a:rPr>
              <a:t> B </a:t>
            </a:r>
            <a:r>
              <a:rPr lang="en-AU" sz="2400" dirty="0" err="1">
                <a:latin typeface="+mj-lt"/>
              </a:rPr>
              <a:t>mạn</a:t>
            </a:r>
            <a:r>
              <a:rPr lang="en-AU" sz="2400" dirty="0">
                <a:latin typeface="+mj-lt"/>
              </a:rPr>
              <a:t> </a:t>
            </a:r>
            <a:r>
              <a:rPr lang="en-AU" sz="2400" dirty="0" err="1">
                <a:latin typeface="+mj-lt"/>
              </a:rPr>
              <a:t>không</a:t>
            </a:r>
            <a:r>
              <a:rPr lang="en-AU" sz="2400" dirty="0">
                <a:latin typeface="+mj-lt"/>
              </a:rPr>
              <a:t> </a:t>
            </a:r>
            <a:r>
              <a:rPr lang="en-AU" sz="2400" dirty="0" err="1">
                <a:latin typeface="+mj-lt"/>
              </a:rPr>
              <a:t>hoạt</a:t>
            </a:r>
            <a:r>
              <a:rPr lang="en-AU" sz="2400" dirty="0">
                <a:latin typeface="+mj-lt"/>
              </a:rPr>
              <a:t> </a:t>
            </a:r>
            <a:r>
              <a:rPr lang="en-AU" sz="2400" dirty="0" err="1">
                <a:latin typeface="+mj-lt"/>
              </a:rPr>
              <a:t>động</a:t>
            </a:r>
            <a:endParaRPr lang="en-AU" sz="2400" dirty="0">
              <a:latin typeface="+mj-lt"/>
            </a:endParaRPr>
          </a:p>
          <a:p>
            <a:pPr>
              <a:buFontTx/>
              <a:buChar char="-"/>
            </a:pPr>
            <a:r>
              <a:rPr lang="en-AU" sz="2400" dirty="0" err="1">
                <a:latin typeface="+mj-lt"/>
              </a:rPr>
              <a:t>Viêm</a:t>
            </a:r>
            <a:r>
              <a:rPr lang="en-AU" sz="2400" dirty="0">
                <a:latin typeface="+mj-lt"/>
              </a:rPr>
              <a:t> </a:t>
            </a:r>
            <a:r>
              <a:rPr lang="en-AU" sz="2400" dirty="0" err="1">
                <a:latin typeface="+mj-lt"/>
              </a:rPr>
              <a:t>gan</a:t>
            </a:r>
            <a:r>
              <a:rPr lang="en-AU" sz="2400" dirty="0">
                <a:latin typeface="+mj-lt"/>
              </a:rPr>
              <a:t> B </a:t>
            </a:r>
            <a:r>
              <a:rPr lang="en-AU" sz="2400" dirty="0" err="1">
                <a:latin typeface="+mj-lt"/>
              </a:rPr>
              <a:t>mạn</a:t>
            </a:r>
            <a:r>
              <a:rPr lang="en-AU" sz="2400" dirty="0">
                <a:latin typeface="+mj-lt"/>
              </a:rPr>
              <a:t> </a:t>
            </a:r>
            <a:r>
              <a:rPr lang="en-AU" sz="2400" dirty="0" err="1">
                <a:latin typeface="+mj-lt"/>
              </a:rPr>
              <a:t>tiến</a:t>
            </a:r>
            <a:r>
              <a:rPr lang="en-AU" sz="2400" dirty="0">
                <a:latin typeface="+mj-lt"/>
              </a:rPr>
              <a:t> </a:t>
            </a:r>
            <a:r>
              <a:rPr lang="en-AU" sz="2400" dirty="0" err="1">
                <a:latin typeface="+mj-lt"/>
              </a:rPr>
              <a:t>triển</a:t>
            </a:r>
            <a:r>
              <a:rPr lang="en-AU" sz="2400" dirty="0">
                <a:latin typeface="+mj-lt"/>
              </a:rPr>
              <a:t>: </a:t>
            </a:r>
            <a:r>
              <a:rPr lang="en-AU" sz="2400" dirty="0" err="1">
                <a:latin typeface="+mj-lt"/>
              </a:rPr>
              <a:t>có</a:t>
            </a:r>
            <a:r>
              <a:rPr lang="en-AU" sz="2400" dirty="0">
                <a:latin typeface="+mj-lt"/>
              </a:rPr>
              <a:t> </a:t>
            </a:r>
            <a:r>
              <a:rPr lang="en-AU" sz="2400" dirty="0" err="1">
                <a:latin typeface="+mj-lt"/>
              </a:rPr>
              <a:t>chỉ</a:t>
            </a:r>
            <a:r>
              <a:rPr lang="en-AU" sz="2400" dirty="0">
                <a:latin typeface="+mj-lt"/>
              </a:rPr>
              <a:t> </a:t>
            </a:r>
            <a:r>
              <a:rPr lang="en-AU" sz="2400" dirty="0" err="1">
                <a:latin typeface="+mj-lt"/>
              </a:rPr>
              <a:t>định</a:t>
            </a:r>
            <a:r>
              <a:rPr lang="en-AU" sz="2400" dirty="0">
                <a:latin typeface="+mj-lt"/>
              </a:rPr>
              <a:t> </a:t>
            </a:r>
            <a:r>
              <a:rPr lang="en-AU" sz="2400" dirty="0" err="1">
                <a:latin typeface="+mj-lt"/>
              </a:rPr>
              <a:t>điều</a:t>
            </a:r>
            <a:r>
              <a:rPr lang="en-AU" sz="2400" dirty="0">
                <a:latin typeface="+mj-lt"/>
              </a:rPr>
              <a:t> </a:t>
            </a:r>
            <a:r>
              <a:rPr lang="en-AU" sz="2400" dirty="0" err="1">
                <a:latin typeface="+mj-lt"/>
              </a:rPr>
              <a:t>trị</a:t>
            </a:r>
            <a:endParaRPr lang="en-AU" sz="2400" dirty="0">
              <a:latin typeface="+mj-lt"/>
            </a:endParaRPr>
          </a:p>
          <a:p>
            <a:pPr>
              <a:buFontTx/>
              <a:buChar char="-"/>
            </a:pPr>
            <a:r>
              <a:rPr lang="en-AU" sz="2400" dirty="0" err="1">
                <a:latin typeface="+mj-lt"/>
              </a:rPr>
              <a:t>Xơ</a:t>
            </a:r>
            <a:r>
              <a:rPr lang="en-AU" sz="2400" dirty="0">
                <a:latin typeface="+mj-lt"/>
              </a:rPr>
              <a:t> </a:t>
            </a:r>
            <a:r>
              <a:rPr lang="en-AU" sz="2400" dirty="0" err="1">
                <a:latin typeface="+mj-lt"/>
              </a:rPr>
              <a:t>gan</a:t>
            </a:r>
            <a:r>
              <a:rPr lang="en-AU" sz="2400" dirty="0">
                <a:latin typeface="+mj-lt"/>
              </a:rPr>
              <a:t>: </a:t>
            </a:r>
            <a:r>
              <a:rPr lang="en-AU" sz="2400" dirty="0" err="1">
                <a:latin typeface="+mj-lt"/>
              </a:rPr>
              <a:t>điều</a:t>
            </a:r>
            <a:r>
              <a:rPr lang="en-AU" sz="2400" dirty="0">
                <a:latin typeface="+mj-lt"/>
              </a:rPr>
              <a:t> </a:t>
            </a:r>
            <a:r>
              <a:rPr lang="en-AU" sz="2400" dirty="0" err="1">
                <a:latin typeface="+mj-lt"/>
              </a:rPr>
              <a:t>trị</a:t>
            </a:r>
            <a:endParaRPr lang="en-AU" sz="2400" dirty="0">
              <a:latin typeface="+mj-lt"/>
            </a:endParaRPr>
          </a:p>
          <a:p>
            <a:pPr marL="0" indent="0">
              <a:buNone/>
            </a:pPr>
            <a:endParaRPr lang="en-AU" sz="2200" dirty="0"/>
          </a:p>
          <a:p>
            <a:pPr>
              <a:buFontTx/>
              <a:buChar char="-"/>
            </a:pPr>
            <a:endParaRPr lang="en-AU" sz="2200" dirty="0"/>
          </a:p>
          <a:p>
            <a:endParaRPr lang="en-AU" sz="2200" dirty="0"/>
          </a:p>
        </p:txBody>
      </p:sp>
      <p:sp>
        <p:nvSpPr>
          <p:cNvPr id="3" name="TextBox 2"/>
          <p:cNvSpPr txBox="1"/>
          <p:nvPr/>
        </p:nvSpPr>
        <p:spPr>
          <a:xfrm>
            <a:off x="1703512" y="6381328"/>
            <a:ext cx="6480720" cy="369332"/>
          </a:xfrm>
          <a:prstGeom prst="rect">
            <a:avLst/>
          </a:prstGeom>
          <a:noFill/>
        </p:spPr>
        <p:txBody>
          <a:bodyPr wrap="square" rtlCol="0">
            <a:spAutoFit/>
          </a:bodyPr>
          <a:lstStyle/>
          <a:p>
            <a:r>
              <a:rPr lang="en-AU" dirty="0" err="1"/>
              <a:t>Bộ</a:t>
            </a:r>
            <a:r>
              <a:rPr lang="en-AU" dirty="0"/>
              <a:t> Y </a:t>
            </a:r>
            <a:r>
              <a:rPr lang="en-AU" dirty="0" err="1"/>
              <a:t>tế</a:t>
            </a:r>
            <a:r>
              <a:rPr lang="en-AU" dirty="0"/>
              <a:t>- 2019: </a:t>
            </a:r>
            <a:r>
              <a:rPr lang="en-AU" dirty="0" err="1"/>
              <a:t>Hướng</a:t>
            </a:r>
            <a:r>
              <a:rPr lang="en-AU" dirty="0"/>
              <a:t> </a:t>
            </a:r>
            <a:r>
              <a:rPr lang="en-AU" dirty="0" err="1"/>
              <a:t>dẫn</a:t>
            </a:r>
            <a:r>
              <a:rPr lang="en-AU" dirty="0"/>
              <a:t> </a:t>
            </a:r>
            <a:r>
              <a:rPr lang="en-AU" dirty="0" err="1"/>
              <a:t>chẩn</a:t>
            </a:r>
            <a:r>
              <a:rPr lang="en-AU" dirty="0"/>
              <a:t> </a:t>
            </a:r>
            <a:r>
              <a:rPr lang="en-AU" dirty="0" err="1"/>
              <a:t>đoán</a:t>
            </a:r>
            <a:r>
              <a:rPr lang="en-AU" dirty="0"/>
              <a:t> </a:t>
            </a:r>
            <a:r>
              <a:rPr lang="en-AU" dirty="0" err="1"/>
              <a:t>và</a:t>
            </a:r>
            <a:r>
              <a:rPr lang="en-AU" dirty="0"/>
              <a:t> </a:t>
            </a:r>
            <a:r>
              <a:rPr lang="en-AU" dirty="0" err="1"/>
              <a:t>điều</a:t>
            </a:r>
            <a:r>
              <a:rPr lang="en-AU" dirty="0"/>
              <a:t> </a:t>
            </a:r>
            <a:r>
              <a:rPr lang="en-AU" dirty="0" err="1"/>
              <a:t>trị</a:t>
            </a:r>
            <a:r>
              <a:rPr lang="en-AU" dirty="0"/>
              <a:t> HBV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1" y="0"/>
            <a:ext cx="9143999" cy="1143000"/>
          </a:xfrm>
          <a:solidFill>
            <a:schemeClr val="accent1">
              <a:lumMod val="75000"/>
            </a:schemeClr>
          </a:solidFill>
        </p:spPr>
        <p:txBody>
          <a:bodyPr>
            <a:normAutofit/>
          </a:bodyPr>
          <a:lstStyle/>
          <a:p>
            <a:r>
              <a:rPr lang="en-AU" sz="3200" b="1" dirty="0" err="1">
                <a:solidFill>
                  <a:schemeClr val="bg1"/>
                </a:solidFill>
              </a:rPr>
              <a:t>Quản</a:t>
            </a:r>
            <a:r>
              <a:rPr lang="en-AU" sz="3200" b="1" dirty="0">
                <a:solidFill>
                  <a:schemeClr val="bg1"/>
                </a:solidFill>
              </a:rPr>
              <a:t> </a:t>
            </a:r>
            <a:r>
              <a:rPr lang="en-AU" sz="3200" b="1" dirty="0" err="1">
                <a:solidFill>
                  <a:schemeClr val="bg1"/>
                </a:solidFill>
              </a:rPr>
              <a:t>lý</a:t>
            </a:r>
            <a:r>
              <a:rPr lang="en-AU" sz="3200" b="1" dirty="0">
                <a:solidFill>
                  <a:schemeClr val="bg1"/>
                </a:solidFill>
              </a:rPr>
              <a:t> PNMT </a:t>
            </a:r>
            <a:r>
              <a:rPr lang="en-AU" sz="3200" b="1" dirty="0" err="1">
                <a:solidFill>
                  <a:schemeClr val="bg1"/>
                </a:solidFill>
              </a:rPr>
              <a:t>nhiễm</a:t>
            </a:r>
            <a:r>
              <a:rPr lang="en-AU" sz="3200" b="1" dirty="0">
                <a:solidFill>
                  <a:schemeClr val="bg1"/>
                </a:solidFill>
              </a:rPr>
              <a:t> HBV</a:t>
            </a:r>
            <a:endParaRPr lang="en-AU" sz="3200" dirty="0">
              <a:solidFill>
                <a:schemeClr val="bg1"/>
              </a:solidFill>
            </a:endParaRPr>
          </a:p>
        </p:txBody>
      </p:sp>
      <p:sp>
        <p:nvSpPr>
          <p:cNvPr id="4" name="Content Placeholder 2"/>
          <p:cNvSpPr>
            <a:spLocks noGrp="1"/>
          </p:cNvSpPr>
          <p:nvPr>
            <p:ph idx="1"/>
          </p:nvPr>
        </p:nvSpPr>
        <p:spPr>
          <a:xfrm>
            <a:off x="838199" y="1288473"/>
            <a:ext cx="10674927" cy="4888490"/>
          </a:xfrm>
        </p:spPr>
        <p:txBody>
          <a:bodyPr>
            <a:noAutofit/>
          </a:bodyPr>
          <a:lstStyle/>
          <a:p>
            <a:r>
              <a:rPr lang="en-AU" sz="2400" dirty="0" err="1">
                <a:latin typeface="+mj-lt"/>
              </a:rPr>
              <a:t>Sàng</a:t>
            </a:r>
            <a:r>
              <a:rPr lang="en-AU" sz="2400" dirty="0">
                <a:latin typeface="+mj-lt"/>
              </a:rPr>
              <a:t> </a:t>
            </a:r>
            <a:r>
              <a:rPr lang="en-AU" sz="2400" dirty="0" err="1">
                <a:latin typeface="+mj-lt"/>
              </a:rPr>
              <a:t>lọc</a:t>
            </a:r>
            <a:r>
              <a:rPr lang="en-AU" sz="2400" dirty="0">
                <a:latin typeface="+mj-lt"/>
              </a:rPr>
              <a:t> </a:t>
            </a:r>
            <a:r>
              <a:rPr lang="en-AU" sz="2400" dirty="0" err="1">
                <a:latin typeface="+mj-lt"/>
              </a:rPr>
              <a:t>HBsAg</a:t>
            </a:r>
            <a:r>
              <a:rPr lang="en-AU" sz="2400" dirty="0">
                <a:latin typeface="+mj-lt"/>
              </a:rPr>
              <a:t> </a:t>
            </a:r>
            <a:r>
              <a:rPr lang="en-AU" sz="2400" dirty="0" err="1">
                <a:latin typeface="+mj-lt"/>
              </a:rPr>
              <a:t>cho</a:t>
            </a:r>
            <a:r>
              <a:rPr lang="en-AU" sz="2400" dirty="0">
                <a:latin typeface="+mj-lt"/>
              </a:rPr>
              <a:t> </a:t>
            </a:r>
            <a:r>
              <a:rPr lang="en-AU" sz="2400" dirty="0" err="1">
                <a:latin typeface="+mj-lt"/>
              </a:rPr>
              <a:t>tất</a:t>
            </a:r>
            <a:r>
              <a:rPr lang="en-AU" sz="2400" dirty="0">
                <a:latin typeface="+mj-lt"/>
              </a:rPr>
              <a:t> </a:t>
            </a:r>
            <a:r>
              <a:rPr lang="en-AU" sz="2400" dirty="0" err="1">
                <a:latin typeface="+mj-lt"/>
              </a:rPr>
              <a:t>cả</a:t>
            </a:r>
            <a:r>
              <a:rPr lang="en-AU" sz="2400" dirty="0">
                <a:latin typeface="+mj-lt"/>
              </a:rPr>
              <a:t> PNMT </a:t>
            </a:r>
            <a:r>
              <a:rPr lang="en-AU" sz="2400" dirty="0" err="1">
                <a:latin typeface="+mj-lt"/>
              </a:rPr>
              <a:t>trong</a:t>
            </a:r>
            <a:r>
              <a:rPr lang="en-AU" sz="2400" dirty="0">
                <a:latin typeface="+mj-lt"/>
              </a:rPr>
              <a:t> 3 </a:t>
            </a:r>
            <a:r>
              <a:rPr lang="en-AU" sz="2400" dirty="0" err="1">
                <a:latin typeface="+mj-lt"/>
              </a:rPr>
              <a:t>tháng</a:t>
            </a:r>
            <a:r>
              <a:rPr lang="en-AU" sz="2400" dirty="0">
                <a:latin typeface="+mj-lt"/>
              </a:rPr>
              <a:t> </a:t>
            </a:r>
            <a:r>
              <a:rPr lang="en-AU" sz="2400" dirty="0" err="1">
                <a:latin typeface="+mj-lt"/>
              </a:rPr>
              <a:t>đầu</a:t>
            </a:r>
            <a:endParaRPr lang="en-AU" sz="2400" dirty="0">
              <a:latin typeface="+mj-lt"/>
            </a:endParaRPr>
          </a:p>
          <a:p>
            <a:r>
              <a:rPr lang="en-AU" sz="2400" dirty="0" err="1">
                <a:latin typeface="+mj-lt"/>
              </a:rPr>
              <a:t>Khám</a:t>
            </a:r>
            <a:r>
              <a:rPr lang="en-AU" sz="2400" dirty="0">
                <a:latin typeface="+mj-lt"/>
              </a:rPr>
              <a:t> </a:t>
            </a:r>
            <a:r>
              <a:rPr lang="en-AU" sz="2400" dirty="0" err="1">
                <a:latin typeface="+mj-lt"/>
              </a:rPr>
              <a:t>và</a:t>
            </a:r>
            <a:r>
              <a:rPr lang="en-AU" sz="2400" dirty="0">
                <a:latin typeface="+mj-lt"/>
              </a:rPr>
              <a:t> </a:t>
            </a:r>
            <a:r>
              <a:rPr lang="en-AU" sz="2400" dirty="0" err="1">
                <a:latin typeface="+mj-lt"/>
              </a:rPr>
              <a:t>đánh</a:t>
            </a:r>
            <a:r>
              <a:rPr lang="en-AU" sz="2400" dirty="0">
                <a:latin typeface="+mj-lt"/>
              </a:rPr>
              <a:t> </a:t>
            </a:r>
            <a:r>
              <a:rPr lang="en-AU" sz="2400" dirty="0" err="1">
                <a:latin typeface="+mj-lt"/>
              </a:rPr>
              <a:t>giá</a:t>
            </a:r>
            <a:r>
              <a:rPr lang="en-AU" sz="2400" dirty="0">
                <a:latin typeface="+mj-lt"/>
              </a:rPr>
              <a:t> </a:t>
            </a:r>
            <a:r>
              <a:rPr lang="en-AU" sz="2400" dirty="0" err="1">
                <a:latin typeface="+mj-lt"/>
              </a:rPr>
              <a:t>tình</a:t>
            </a:r>
            <a:r>
              <a:rPr lang="en-AU" sz="2400" dirty="0">
                <a:latin typeface="+mj-lt"/>
              </a:rPr>
              <a:t> </a:t>
            </a:r>
            <a:r>
              <a:rPr lang="en-AU" sz="2400" dirty="0" err="1">
                <a:latin typeface="+mj-lt"/>
              </a:rPr>
              <a:t>trạng</a:t>
            </a:r>
            <a:r>
              <a:rPr lang="en-AU" sz="2400" dirty="0">
                <a:latin typeface="+mj-lt"/>
              </a:rPr>
              <a:t> </a:t>
            </a:r>
            <a:r>
              <a:rPr lang="en-AU" sz="2400" dirty="0" err="1">
                <a:latin typeface="+mj-lt"/>
              </a:rPr>
              <a:t>nhiễm</a:t>
            </a:r>
            <a:r>
              <a:rPr lang="en-AU" sz="2400" dirty="0">
                <a:latin typeface="+mj-lt"/>
              </a:rPr>
              <a:t> HBV </a:t>
            </a:r>
            <a:r>
              <a:rPr lang="en-AU" sz="2400" dirty="0" err="1">
                <a:latin typeface="+mj-lt"/>
              </a:rPr>
              <a:t>cho</a:t>
            </a:r>
            <a:r>
              <a:rPr lang="en-AU" sz="2400" dirty="0">
                <a:latin typeface="+mj-lt"/>
              </a:rPr>
              <a:t> </a:t>
            </a:r>
            <a:r>
              <a:rPr lang="en-AU" sz="2400" dirty="0" err="1">
                <a:latin typeface="+mj-lt"/>
              </a:rPr>
              <a:t>mẹ</a:t>
            </a:r>
            <a:r>
              <a:rPr lang="en-AU" sz="2400" dirty="0">
                <a:latin typeface="+mj-lt"/>
              </a:rPr>
              <a:t> </a:t>
            </a:r>
            <a:r>
              <a:rPr lang="en-AU" sz="2400" dirty="0" err="1">
                <a:latin typeface="+mj-lt"/>
              </a:rPr>
              <a:t>có</a:t>
            </a:r>
            <a:r>
              <a:rPr lang="en-AU" sz="2400" dirty="0">
                <a:latin typeface="+mj-lt"/>
              </a:rPr>
              <a:t> </a:t>
            </a:r>
            <a:r>
              <a:rPr lang="en-AU" sz="2400" dirty="0" err="1">
                <a:latin typeface="+mj-lt"/>
              </a:rPr>
              <a:t>HBsAg</a:t>
            </a:r>
            <a:r>
              <a:rPr lang="en-AU" sz="2400" dirty="0">
                <a:latin typeface="+mj-lt"/>
              </a:rPr>
              <a:t> </a:t>
            </a:r>
            <a:r>
              <a:rPr lang="en-AU" sz="2400" dirty="0" err="1">
                <a:latin typeface="+mj-lt"/>
              </a:rPr>
              <a:t>dương</a:t>
            </a:r>
            <a:r>
              <a:rPr lang="en-AU" sz="2400" dirty="0">
                <a:latin typeface="+mj-lt"/>
              </a:rPr>
              <a:t> </a:t>
            </a:r>
            <a:r>
              <a:rPr lang="en-AU" sz="2400" dirty="0" err="1">
                <a:latin typeface="+mj-lt"/>
              </a:rPr>
              <a:t>tính</a:t>
            </a:r>
            <a:r>
              <a:rPr lang="en-AU" sz="2400" dirty="0">
                <a:latin typeface="+mj-lt"/>
              </a:rPr>
              <a:t>:</a:t>
            </a:r>
          </a:p>
          <a:p>
            <a:pPr lvl="1"/>
            <a:r>
              <a:rPr lang="en-AU" dirty="0">
                <a:latin typeface="+mj-lt"/>
              </a:rPr>
              <a:t>XN </a:t>
            </a:r>
            <a:r>
              <a:rPr lang="en-AU" dirty="0" err="1">
                <a:latin typeface="+mj-lt"/>
              </a:rPr>
              <a:t>cơ</a:t>
            </a:r>
            <a:r>
              <a:rPr lang="en-AU" dirty="0">
                <a:latin typeface="+mj-lt"/>
              </a:rPr>
              <a:t> </a:t>
            </a:r>
            <a:r>
              <a:rPr lang="en-AU" dirty="0" err="1">
                <a:latin typeface="+mj-lt"/>
              </a:rPr>
              <a:t>bản</a:t>
            </a:r>
            <a:r>
              <a:rPr lang="en-AU" dirty="0">
                <a:latin typeface="+mj-lt"/>
              </a:rPr>
              <a:t>: </a:t>
            </a:r>
            <a:r>
              <a:rPr lang="en-AU" dirty="0" err="1">
                <a:latin typeface="+mj-lt"/>
              </a:rPr>
              <a:t>công</a:t>
            </a:r>
            <a:r>
              <a:rPr lang="en-AU" dirty="0">
                <a:latin typeface="+mj-lt"/>
              </a:rPr>
              <a:t> </a:t>
            </a:r>
            <a:r>
              <a:rPr lang="en-AU" dirty="0" err="1">
                <a:latin typeface="+mj-lt"/>
              </a:rPr>
              <a:t>thức</a:t>
            </a:r>
            <a:r>
              <a:rPr lang="en-AU" dirty="0">
                <a:latin typeface="+mj-lt"/>
              </a:rPr>
              <a:t> </a:t>
            </a:r>
            <a:r>
              <a:rPr lang="en-AU" dirty="0" err="1">
                <a:latin typeface="+mj-lt"/>
              </a:rPr>
              <a:t>máu</a:t>
            </a:r>
            <a:r>
              <a:rPr lang="en-AU" dirty="0">
                <a:latin typeface="+mj-lt"/>
              </a:rPr>
              <a:t>/</a:t>
            </a:r>
            <a:r>
              <a:rPr lang="en-AU" dirty="0" err="1">
                <a:latin typeface="+mj-lt"/>
              </a:rPr>
              <a:t>Tiểu</a:t>
            </a:r>
            <a:r>
              <a:rPr lang="en-AU" dirty="0">
                <a:latin typeface="+mj-lt"/>
              </a:rPr>
              <a:t> </a:t>
            </a:r>
            <a:r>
              <a:rPr lang="en-AU" dirty="0" err="1">
                <a:latin typeface="+mj-lt"/>
              </a:rPr>
              <a:t>cầu</a:t>
            </a:r>
            <a:r>
              <a:rPr lang="en-AU" dirty="0">
                <a:latin typeface="+mj-lt"/>
              </a:rPr>
              <a:t>, men </a:t>
            </a:r>
            <a:r>
              <a:rPr lang="en-AU" dirty="0" err="1">
                <a:latin typeface="+mj-lt"/>
              </a:rPr>
              <a:t>gan</a:t>
            </a:r>
            <a:r>
              <a:rPr lang="en-AU" dirty="0">
                <a:latin typeface="+mj-lt"/>
              </a:rPr>
              <a:t> ALT, AST</a:t>
            </a:r>
          </a:p>
          <a:p>
            <a:pPr lvl="1"/>
            <a:r>
              <a:rPr lang="en-AU" dirty="0">
                <a:latin typeface="+mj-lt"/>
              </a:rPr>
              <a:t>XN </a:t>
            </a:r>
            <a:r>
              <a:rPr lang="en-AU" dirty="0" err="1">
                <a:latin typeface="+mj-lt"/>
              </a:rPr>
              <a:t>HBeAg</a:t>
            </a:r>
            <a:r>
              <a:rPr lang="en-AU" dirty="0">
                <a:latin typeface="+mj-lt"/>
              </a:rPr>
              <a:t>, anti-</a:t>
            </a:r>
            <a:r>
              <a:rPr lang="en-AU" dirty="0" err="1">
                <a:latin typeface="+mj-lt"/>
              </a:rPr>
              <a:t>HBe</a:t>
            </a:r>
            <a:r>
              <a:rPr lang="en-AU" dirty="0">
                <a:latin typeface="+mj-lt"/>
              </a:rPr>
              <a:t>, </a:t>
            </a:r>
            <a:r>
              <a:rPr lang="en-AU" dirty="0" err="1">
                <a:latin typeface="+mj-lt"/>
              </a:rPr>
              <a:t>tải</a:t>
            </a:r>
            <a:r>
              <a:rPr lang="en-AU" dirty="0">
                <a:latin typeface="+mj-lt"/>
              </a:rPr>
              <a:t> </a:t>
            </a:r>
            <a:r>
              <a:rPr lang="en-AU" dirty="0" err="1">
                <a:latin typeface="+mj-lt"/>
              </a:rPr>
              <a:t>lượng</a:t>
            </a:r>
            <a:r>
              <a:rPr lang="en-AU" dirty="0">
                <a:latin typeface="+mj-lt"/>
              </a:rPr>
              <a:t> HBV DNA</a:t>
            </a:r>
          </a:p>
          <a:p>
            <a:pPr lvl="1"/>
            <a:r>
              <a:rPr lang="en-AU" dirty="0" err="1">
                <a:latin typeface="+mj-lt"/>
              </a:rPr>
              <a:t>Sàng</a:t>
            </a:r>
            <a:r>
              <a:rPr lang="en-AU" dirty="0">
                <a:latin typeface="+mj-lt"/>
              </a:rPr>
              <a:t> </a:t>
            </a:r>
            <a:r>
              <a:rPr lang="en-AU" dirty="0" err="1">
                <a:latin typeface="+mj-lt"/>
              </a:rPr>
              <a:t>lọc</a:t>
            </a:r>
            <a:r>
              <a:rPr lang="en-AU" dirty="0">
                <a:latin typeface="+mj-lt"/>
              </a:rPr>
              <a:t> </a:t>
            </a:r>
            <a:r>
              <a:rPr lang="en-AU" dirty="0" err="1">
                <a:latin typeface="+mj-lt"/>
              </a:rPr>
              <a:t>ung</a:t>
            </a:r>
            <a:r>
              <a:rPr lang="en-AU" dirty="0">
                <a:latin typeface="+mj-lt"/>
              </a:rPr>
              <a:t> </a:t>
            </a:r>
            <a:r>
              <a:rPr lang="en-AU" dirty="0" err="1">
                <a:latin typeface="+mj-lt"/>
              </a:rPr>
              <a:t>thư</a:t>
            </a:r>
            <a:r>
              <a:rPr lang="en-AU" dirty="0">
                <a:latin typeface="+mj-lt"/>
              </a:rPr>
              <a:t> </a:t>
            </a:r>
            <a:r>
              <a:rPr lang="en-AU" dirty="0" err="1">
                <a:latin typeface="+mj-lt"/>
              </a:rPr>
              <a:t>gan</a:t>
            </a:r>
            <a:r>
              <a:rPr lang="en-AU" dirty="0">
                <a:latin typeface="+mj-lt"/>
              </a:rPr>
              <a:t>: Alpha FP, </a:t>
            </a:r>
            <a:r>
              <a:rPr lang="en-AU" dirty="0" err="1">
                <a:latin typeface="+mj-lt"/>
              </a:rPr>
              <a:t>siêu</a:t>
            </a:r>
            <a:r>
              <a:rPr lang="en-AU" dirty="0">
                <a:latin typeface="+mj-lt"/>
              </a:rPr>
              <a:t> </a:t>
            </a:r>
            <a:r>
              <a:rPr lang="en-AU" dirty="0" err="1">
                <a:latin typeface="+mj-lt"/>
              </a:rPr>
              <a:t>âm</a:t>
            </a:r>
            <a:r>
              <a:rPr lang="en-AU" dirty="0">
                <a:latin typeface="+mj-lt"/>
              </a:rPr>
              <a:t> ổ </a:t>
            </a:r>
            <a:r>
              <a:rPr lang="en-AU" dirty="0" err="1">
                <a:latin typeface="+mj-lt"/>
              </a:rPr>
              <a:t>bụng</a:t>
            </a:r>
            <a:endParaRPr lang="en-AU" dirty="0">
              <a:latin typeface="+mj-lt"/>
            </a:endParaRPr>
          </a:p>
          <a:p>
            <a:r>
              <a:rPr lang="en-AU" sz="2400" dirty="0">
                <a:latin typeface="+mj-lt"/>
              </a:rPr>
              <a:t>PNMT </a:t>
            </a:r>
            <a:r>
              <a:rPr lang="en-AU" sz="2400" dirty="0" err="1">
                <a:latin typeface="+mj-lt"/>
              </a:rPr>
              <a:t>có</a:t>
            </a:r>
            <a:r>
              <a:rPr lang="en-AU" sz="2400" dirty="0">
                <a:latin typeface="+mj-lt"/>
              </a:rPr>
              <a:t> </a:t>
            </a:r>
            <a:r>
              <a:rPr lang="en-AU" sz="2400" dirty="0" err="1">
                <a:latin typeface="+mj-lt"/>
              </a:rPr>
              <a:t>đủ</a:t>
            </a:r>
            <a:r>
              <a:rPr lang="en-AU" sz="2400" dirty="0">
                <a:latin typeface="+mj-lt"/>
              </a:rPr>
              <a:t> </a:t>
            </a:r>
            <a:r>
              <a:rPr lang="en-AU" sz="2400" dirty="0" err="1">
                <a:latin typeface="+mj-lt"/>
              </a:rPr>
              <a:t>tiêu</a:t>
            </a:r>
            <a:r>
              <a:rPr lang="en-AU" sz="2400" dirty="0">
                <a:latin typeface="+mj-lt"/>
              </a:rPr>
              <a:t> </a:t>
            </a:r>
            <a:r>
              <a:rPr lang="en-AU" sz="2400" dirty="0" err="1">
                <a:latin typeface="+mj-lt"/>
              </a:rPr>
              <a:t>chuẩn</a:t>
            </a:r>
            <a:r>
              <a:rPr lang="en-AU" sz="2400" dirty="0">
                <a:latin typeface="+mj-lt"/>
              </a:rPr>
              <a:t> </a:t>
            </a:r>
            <a:r>
              <a:rPr lang="en-AU" sz="2400" dirty="0" err="1">
                <a:latin typeface="+mj-lt"/>
              </a:rPr>
              <a:t>điều</a:t>
            </a:r>
            <a:r>
              <a:rPr lang="en-AU" sz="2400" dirty="0">
                <a:latin typeface="+mj-lt"/>
              </a:rPr>
              <a:t> </a:t>
            </a:r>
            <a:r>
              <a:rPr lang="en-AU" sz="2400" dirty="0" err="1">
                <a:latin typeface="+mj-lt"/>
              </a:rPr>
              <a:t>trị</a:t>
            </a:r>
            <a:r>
              <a:rPr lang="en-AU" sz="2400" dirty="0">
                <a:latin typeface="+mj-lt"/>
              </a:rPr>
              <a:t> </a:t>
            </a:r>
            <a:r>
              <a:rPr lang="en-AU" sz="2400" dirty="0" err="1">
                <a:latin typeface="+mj-lt"/>
              </a:rPr>
              <a:t>viêm</a:t>
            </a:r>
            <a:r>
              <a:rPr lang="en-AU" sz="2400" dirty="0">
                <a:latin typeface="+mj-lt"/>
              </a:rPr>
              <a:t> </a:t>
            </a:r>
            <a:r>
              <a:rPr lang="en-AU" sz="2400" dirty="0" err="1">
                <a:latin typeface="+mj-lt"/>
              </a:rPr>
              <a:t>gan</a:t>
            </a:r>
            <a:r>
              <a:rPr lang="en-AU" sz="2400" dirty="0">
                <a:latin typeface="+mj-lt"/>
              </a:rPr>
              <a:t> B: </a:t>
            </a:r>
            <a:r>
              <a:rPr lang="en-AU" sz="2400" dirty="0" err="1">
                <a:latin typeface="+mj-lt"/>
              </a:rPr>
              <a:t>điều</a:t>
            </a:r>
            <a:r>
              <a:rPr lang="en-AU" sz="2400" dirty="0">
                <a:latin typeface="+mj-lt"/>
              </a:rPr>
              <a:t> </a:t>
            </a:r>
            <a:r>
              <a:rPr lang="en-AU" sz="2400" dirty="0" err="1">
                <a:latin typeface="+mj-lt"/>
              </a:rPr>
              <a:t>trị</a:t>
            </a:r>
            <a:r>
              <a:rPr lang="en-AU" sz="2400" dirty="0">
                <a:latin typeface="+mj-lt"/>
              </a:rPr>
              <a:t> TDF</a:t>
            </a:r>
          </a:p>
          <a:p>
            <a:r>
              <a:rPr lang="en-AU" sz="2400" dirty="0" err="1">
                <a:latin typeface="+mj-lt"/>
              </a:rPr>
              <a:t>Tất</a:t>
            </a:r>
            <a:r>
              <a:rPr lang="en-AU" sz="2400" dirty="0">
                <a:latin typeface="+mj-lt"/>
              </a:rPr>
              <a:t> </a:t>
            </a:r>
            <a:r>
              <a:rPr lang="en-AU" sz="2400" dirty="0" err="1">
                <a:latin typeface="+mj-lt"/>
              </a:rPr>
              <a:t>cả</a:t>
            </a:r>
            <a:r>
              <a:rPr lang="en-AU" sz="2400" dirty="0">
                <a:latin typeface="+mj-lt"/>
              </a:rPr>
              <a:t> PNMT </a:t>
            </a:r>
            <a:r>
              <a:rPr lang="en-AU" sz="2400" dirty="0" err="1">
                <a:latin typeface="+mj-lt"/>
              </a:rPr>
              <a:t>chưa</a:t>
            </a:r>
            <a:r>
              <a:rPr lang="en-AU" sz="2400" dirty="0">
                <a:latin typeface="+mj-lt"/>
              </a:rPr>
              <a:t> </a:t>
            </a:r>
            <a:r>
              <a:rPr lang="en-AU" sz="2400" dirty="0" err="1">
                <a:latin typeface="+mj-lt"/>
              </a:rPr>
              <a:t>đủ</a:t>
            </a:r>
            <a:r>
              <a:rPr lang="en-AU" sz="2400" dirty="0">
                <a:latin typeface="+mj-lt"/>
              </a:rPr>
              <a:t> </a:t>
            </a:r>
            <a:r>
              <a:rPr lang="en-AU" sz="2400" dirty="0" err="1">
                <a:latin typeface="+mj-lt"/>
              </a:rPr>
              <a:t>tiêu</a:t>
            </a:r>
            <a:r>
              <a:rPr lang="en-AU" sz="2400" dirty="0">
                <a:latin typeface="+mj-lt"/>
              </a:rPr>
              <a:t> </a:t>
            </a:r>
            <a:r>
              <a:rPr lang="en-AU" sz="2400" dirty="0" err="1">
                <a:latin typeface="+mj-lt"/>
              </a:rPr>
              <a:t>chuẩn</a:t>
            </a:r>
            <a:r>
              <a:rPr lang="en-AU" sz="2400" dirty="0">
                <a:latin typeface="+mj-lt"/>
              </a:rPr>
              <a:t> </a:t>
            </a:r>
            <a:r>
              <a:rPr lang="en-AU" sz="2400" dirty="0" err="1">
                <a:latin typeface="+mj-lt"/>
              </a:rPr>
              <a:t>điều</a:t>
            </a:r>
            <a:r>
              <a:rPr lang="en-AU" sz="2400" dirty="0">
                <a:latin typeface="+mj-lt"/>
              </a:rPr>
              <a:t> </a:t>
            </a:r>
            <a:r>
              <a:rPr lang="en-AU" sz="2400" dirty="0" err="1">
                <a:latin typeface="+mj-lt"/>
              </a:rPr>
              <a:t>trị</a:t>
            </a:r>
            <a:r>
              <a:rPr lang="en-AU" sz="2400" dirty="0">
                <a:latin typeface="+mj-lt"/>
              </a:rPr>
              <a:t> </a:t>
            </a:r>
            <a:r>
              <a:rPr lang="en-AU" sz="2400" dirty="0" err="1">
                <a:latin typeface="+mj-lt"/>
              </a:rPr>
              <a:t>có</a:t>
            </a:r>
            <a:r>
              <a:rPr lang="en-AU" sz="2400" dirty="0">
                <a:latin typeface="+mj-lt"/>
              </a:rPr>
              <a:t> HBV DNA &gt;200.000 IU/ml: </a:t>
            </a:r>
            <a:r>
              <a:rPr lang="en-AU" sz="2400" dirty="0" err="1">
                <a:latin typeface="+mj-lt"/>
              </a:rPr>
              <a:t>điều</a:t>
            </a:r>
            <a:r>
              <a:rPr lang="en-AU" sz="2400" dirty="0">
                <a:latin typeface="+mj-lt"/>
              </a:rPr>
              <a:t> </a:t>
            </a:r>
            <a:r>
              <a:rPr lang="en-AU" sz="2400" dirty="0" err="1">
                <a:latin typeface="+mj-lt"/>
              </a:rPr>
              <a:t>trị</a:t>
            </a:r>
            <a:r>
              <a:rPr lang="en-AU" sz="2400" dirty="0">
                <a:latin typeface="+mj-lt"/>
              </a:rPr>
              <a:t> </a:t>
            </a:r>
            <a:r>
              <a:rPr lang="en-AU" sz="2400" dirty="0" err="1">
                <a:latin typeface="+mj-lt"/>
              </a:rPr>
              <a:t>dự</a:t>
            </a:r>
            <a:r>
              <a:rPr lang="en-AU" sz="2400" dirty="0">
                <a:latin typeface="+mj-lt"/>
              </a:rPr>
              <a:t> phòng LTMC </a:t>
            </a:r>
            <a:r>
              <a:rPr lang="en-AU" sz="2400" dirty="0" err="1">
                <a:latin typeface="+mj-lt"/>
              </a:rPr>
              <a:t>bằng</a:t>
            </a:r>
            <a:r>
              <a:rPr lang="en-AU" sz="2400" dirty="0">
                <a:latin typeface="+mj-lt"/>
              </a:rPr>
              <a:t> TDF </a:t>
            </a:r>
            <a:r>
              <a:rPr lang="en-AU" sz="2400" dirty="0" err="1">
                <a:latin typeface="+mj-lt"/>
              </a:rPr>
              <a:t>từ</a:t>
            </a:r>
            <a:r>
              <a:rPr lang="en-AU" sz="2400" dirty="0">
                <a:latin typeface="+mj-lt"/>
              </a:rPr>
              <a:t>  </a:t>
            </a:r>
            <a:r>
              <a:rPr lang="en-AU" sz="2400" dirty="0" err="1">
                <a:latin typeface="+mj-lt"/>
              </a:rPr>
              <a:t>tuần</a:t>
            </a:r>
            <a:r>
              <a:rPr lang="en-AU" sz="2400" dirty="0">
                <a:latin typeface="+mj-lt"/>
              </a:rPr>
              <a:t> 24-28 </a:t>
            </a:r>
            <a:r>
              <a:rPr lang="en-AU" sz="2400" dirty="0" err="1">
                <a:latin typeface="+mj-lt"/>
              </a:rPr>
              <a:t>cho</a:t>
            </a:r>
            <a:r>
              <a:rPr lang="en-AU" sz="2400" dirty="0">
                <a:latin typeface="+mj-lt"/>
              </a:rPr>
              <a:t> </a:t>
            </a:r>
            <a:r>
              <a:rPr lang="en-AU" sz="2400" dirty="0" err="1">
                <a:latin typeface="+mj-lt"/>
              </a:rPr>
              <a:t>đến</a:t>
            </a:r>
            <a:r>
              <a:rPr lang="en-AU" sz="2400" dirty="0">
                <a:latin typeface="+mj-lt"/>
              </a:rPr>
              <a:t> </a:t>
            </a:r>
            <a:r>
              <a:rPr lang="en-AU" sz="2400" dirty="0" err="1">
                <a:latin typeface="+mj-lt"/>
              </a:rPr>
              <a:t>sau</a:t>
            </a:r>
            <a:r>
              <a:rPr lang="en-AU" sz="2400" dirty="0">
                <a:latin typeface="+mj-lt"/>
              </a:rPr>
              <a:t> </a:t>
            </a:r>
            <a:r>
              <a:rPr lang="en-AU" sz="2400" dirty="0" err="1">
                <a:latin typeface="+mj-lt"/>
              </a:rPr>
              <a:t>khi</a:t>
            </a:r>
            <a:r>
              <a:rPr lang="en-AU" sz="2400" dirty="0">
                <a:latin typeface="+mj-lt"/>
              </a:rPr>
              <a:t> sinh con 3 </a:t>
            </a:r>
            <a:r>
              <a:rPr lang="en-AU" sz="2400" dirty="0" err="1">
                <a:latin typeface="+mj-lt"/>
              </a:rPr>
              <a:t>tháng</a:t>
            </a:r>
            <a:endParaRPr lang="en-AU" sz="2400" dirty="0">
              <a:latin typeface="+mj-lt"/>
            </a:endParaRPr>
          </a:p>
          <a:p>
            <a:r>
              <a:rPr lang="en-AU" sz="2400" dirty="0" err="1">
                <a:latin typeface="+mj-lt"/>
              </a:rPr>
              <a:t>Bú</a:t>
            </a:r>
            <a:r>
              <a:rPr lang="en-AU" sz="2400" dirty="0">
                <a:latin typeface="+mj-lt"/>
              </a:rPr>
              <a:t> </a:t>
            </a:r>
            <a:r>
              <a:rPr lang="en-AU" sz="2400" dirty="0" err="1">
                <a:latin typeface="+mj-lt"/>
              </a:rPr>
              <a:t>sữa</a:t>
            </a:r>
            <a:r>
              <a:rPr lang="en-AU" sz="2400" dirty="0">
                <a:latin typeface="+mj-lt"/>
              </a:rPr>
              <a:t> </a:t>
            </a:r>
            <a:r>
              <a:rPr lang="en-AU" sz="2400" dirty="0" err="1">
                <a:latin typeface="+mj-lt"/>
              </a:rPr>
              <a:t>mẹ</a:t>
            </a:r>
            <a:r>
              <a:rPr lang="en-AU" sz="2400" dirty="0">
                <a:latin typeface="+mj-lt"/>
              </a:rPr>
              <a:t> </a:t>
            </a:r>
            <a:r>
              <a:rPr lang="en-AU" sz="2400" dirty="0" err="1">
                <a:latin typeface="+mj-lt"/>
              </a:rPr>
              <a:t>không</a:t>
            </a:r>
            <a:r>
              <a:rPr lang="en-AU" sz="2400" dirty="0">
                <a:latin typeface="+mj-lt"/>
              </a:rPr>
              <a:t> </a:t>
            </a:r>
            <a:r>
              <a:rPr lang="en-AU" sz="2400" dirty="0" err="1">
                <a:latin typeface="+mj-lt"/>
              </a:rPr>
              <a:t>chống</a:t>
            </a:r>
            <a:r>
              <a:rPr lang="en-AU" sz="2400" dirty="0">
                <a:latin typeface="+mj-lt"/>
              </a:rPr>
              <a:t> </a:t>
            </a:r>
            <a:r>
              <a:rPr lang="en-AU" sz="2400" dirty="0" err="1">
                <a:latin typeface="+mj-lt"/>
              </a:rPr>
              <a:t>chỉ</a:t>
            </a:r>
            <a:r>
              <a:rPr lang="en-AU" sz="2400" dirty="0">
                <a:latin typeface="+mj-lt"/>
              </a:rPr>
              <a:t> </a:t>
            </a:r>
            <a:r>
              <a:rPr lang="en-AU" sz="2400" dirty="0" err="1">
                <a:latin typeface="+mj-lt"/>
              </a:rPr>
              <a:t>định</a:t>
            </a:r>
            <a:r>
              <a:rPr lang="en-AU" sz="2400" dirty="0">
                <a:latin typeface="+mj-lt"/>
              </a:rPr>
              <a:t> </a:t>
            </a:r>
            <a:r>
              <a:rPr lang="en-AU" sz="2400" dirty="0" err="1">
                <a:latin typeface="+mj-lt"/>
              </a:rPr>
              <a:t>khi</a:t>
            </a:r>
            <a:r>
              <a:rPr lang="en-AU" sz="2400" dirty="0">
                <a:latin typeface="+mj-lt"/>
              </a:rPr>
              <a:t> </a:t>
            </a:r>
            <a:r>
              <a:rPr lang="en-AU" sz="2400" dirty="0" err="1">
                <a:latin typeface="+mj-lt"/>
              </a:rPr>
              <a:t>mẹ</a:t>
            </a:r>
            <a:r>
              <a:rPr lang="en-AU" sz="2400" dirty="0">
                <a:latin typeface="+mj-lt"/>
              </a:rPr>
              <a:t> </a:t>
            </a:r>
            <a:r>
              <a:rPr lang="en-AU" sz="2400" dirty="0" err="1">
                <a:latin typeface="+mj-lt"/>
              </a:rPr>
              <a:t>có</a:t>
            </a:r>
            <a:r>
              <a:rPr lang="en-AU" sz="2400" dirty="0">
                <a:latin typeface="+mj-lt"/>
              </a:rPr>
              <a:t> </a:t>
            </a:r>
            <a:r>
              <a:rPr lang="en-AU" sz="2400" dirty="0" err="1">
                <a:latin typeface="+mj-lt"/>
              </a:rPr>
              <a:t>HBsAg</a:t>
            </a:r>
            <a:r>
              <a:rPr lang="en-AU" sz="2400" dirty="0">
                <a:latin typeface="+mj-lt"/>
              </a:rPr>
              <a:t> (+) </a:t>
            </a:r>
            <a:r>
              <a:rPr lang="en-AU" sz="2400" dirty="0" err="1">
                <a:latin typeface="+mj-lt"/>
              </a:rPr>
              <a:t>không</a:t>
            </a:r>
            <a:r>
              <a:rPr lang="en-AU" sz="2400" dirty="0">
                <a:latin typeface="+mj-lt"/>
              </a:rPr>
              <a:t> </a:t>
            </a:r>
            <a:r>
              <a:rPr lang="en-AU" sz="2400" dirty="0" err="1">
                <a:latin typeface="+mj-lt"/>
              </a:rPr>
              <a:t>điều</a:t>
            </a:r>
            <a:r>
              <a:rPr lang="en-AU" sz="2400" dirty="0">
                <a:latin typeface="+mj-lt"/>
              </a:rPr>
              <a:t> </a:t>
            </a:r>
            <a:r>
              <a:rPr lang="en-AU" sz="2400" dirty="0" err="1">
                <a:latin typeface="+mj-lt"/>
              </a:rPr>
              <a:t>trị</a:t>
            </a:r>
            <a:r>
              <a:rPr lang="en-AU" sz="2400" dirty="0">
                <a:latin typeface="+mj-lt"/>
              </a:rPr>
              <a:t> </a:t>
            </a:r>
            <a:r>
              <a:rPr lang="en-AU" sz="2400" dirty="0" err="1">
                <a:latin typeface="+mj-lt"/>
              </a:rPr>
              <a:t>hoặc</a:t>
            </a:r>
            <a:r>
              <a:rPr lang="en-AU" sz="2400" dirty="0">
                <a:latin typeface="+mj-lt"/>
              </a:rPr>
              <a:t> </a:t>
            </a:r>
            <a:r>
              <a:rPr lang="en-AU" sz="2400" dirty="0" err="1">
                <a:latin typeface="+mj-lt"/>
              </a:rPr>
              <a:t>đang</a:t>
            </a:r>
            <a:r>
              <a:rPr lang="en-AU" sz="2400" dirty="0">
                <a:latin typeface="+mj-lt"/>
              </a:rPr>
              <a:t> </a:t>
            </a:r>
            <a:r>
              <a:rPr lang="en-AU" sz="2400" dirty="0" err="1">
                <a:latin typeface="+mj-lt"/>
              </a:rPr>
              <a:t>điều</a:t>
            </a:r>
            <a:r>
              <a:rPr lang="en-AU" sz="2400" dirty="0">
                <a:latin typeface="+mj-lt"/>
              </a:rPr>
              <a:t> </a:t>
            </a:r>
            <a:r>
              <a:rPr lang="en-AU" sz="2400" dirty="0" err="1">
                <a:latin typeface="+mj-lt"/>
              </a:rPr>
              <a:t>trị</a:t>
            </a:r>
            <a:r>
              <a:rPr lang="en-AU" sz="2400" dirty="0">
                <a:latin typeface="+mj-lt"/>
              </a:rPr>
              <a:t> TDF </a:t>
            </a:r>
            <a:r>
              <a:rPr lang="en-AU" sz="2400" dirty="0" err="1">
                <a:latin typeface="+mj-lt"/>
              </a:rPr>
              <a:t>hoặc</a:t>
            </a:r>
            <a:r>
              <a:rPr lang="en-AU" sz="2400" dirty="0">
                <a:latin typeface="+mj-lt"/>
              </a:rPr>
              <a:t> </a:t>
            </a:r>
            <a:r>
              <a:rPr lang="en-AU" sz="2400" dirty="0" err="1">
                <a:latin typeface="+mj-lt"/>
              </a:rPr>
              <a:t>dự</a:t>
            </a:r>
            <a:r>
              <a:rPr lang="en-AU" sz="2400" dirty="0">
                <a:latin typeface="+mj-lt"/>
              </a:rPr>
              <a:t> phòng TDF</a:t>
            </a:r>
          </a:p>
          <a:p>
            <a:endParaRPr lang="en-AU" sz="2000" dirty="0"/>
          </a:p>
          <a:p>
            <a:endParaRPr lang="en-AU" sz="2000" dirty="0"/>
          </a:p>
        </p:txBody>
      </p:sp>
      <p:sp>
        <p:nvSpPr>
          <p:cNvPr id="3" name="TextBox 2"/>
          <p:cNvSpPr txBox="1"/>
          <p:nvPr/>
        </p:nvSpPr>
        <p:spPr>
          <a:xfrm>
            <a:off x="1703512" y="6381328"/>
            <a:ext cx="6480720" cy="369332"/>
          </a:xfrm>
          <a:prstGeom prst="rect">
            <a:avLst/>
          </a:prstGeom>
          <a:noFill/>
        </p:spPr>
        <p:txBody>
          <a:bodyPr wrap="square" rtlCol="0">
            <a:spAutoFit/>
          </a:bodyPr>
          <a:lstStyle/>
          <a:p>
            <a:r>
              <a:rPr lang="en-AU" dirty="0" err="1"/>
              <a:t>Bộ</a:t>
            </a:r>
            <a:r>
              <a:rPr lang="en-AU" dirty="0"/>
              <a:t> Y </a:t>
            </a:r>
            <a:r>
              <a:rPr lang="en-AU" dirty="0" err="1"/>
              <a:t>tế</a:t>
            </a:r>
            <a:r>
              <a:rPr lang="en-AU" dirty="0"/>
              <a:t>- 2019: </a:t>
            </a:r>
            <a:r>
              <a:rPr lang="en-AU" dirty="0" err="1"/>
              <a:t>Hướng</a:t>
            </a:r>
            <a:r>
              <a:rPr lang="en-AU" dirty="0"/>
              <a:t> </a:t>
            </a:r>
            <a:r>
              <a:rPr lang="en-AU" dirty="0" err="1"/>
              <a:t>dẫn</a:t>
            </a:r>
            <a:r>
              <a:rPr lang="en-AU" dirty="0"/>
              <a:t> </a:t>
            </a:r>
            <a:r>
              <a:rPr lang="en-AU" dirty="0" err="1"/>
              <a:t>chẩn</a:t>
            </a:r>
            <a:r>
              <a:rPr lang="en-AU" dirty="0"/>
              <a:t> </a:t>
            </a:r>
            <a:r>
              <a:rPr lang="en-AU" dirty="0" err="1"/>
              <a:t>đoán</a:t>
            </a:r>
            <a:r>
              <a:rPr lang="en-AU" dirty="0"/>
              <a:t> </a:t>
            </a:r>
            <a:r>
              <a:rPr lang="en-AU" dirty="0" err="1"/>
              <a:t>và</a:t>
            </a:r>
            <a:r>
              <a:rPr lang="en-AU" dirty="0"/>
              <a:t> </a:t>
            </a:r>
            <a:r>
              <a:rPr lang="en-AU" dirty="0" err="1"/>
              <a:t>điều</a:t>
            </a:r>
            <a:r>
              <a:rPr lang="en-AU" dirty="0"/>
              <a:t> </a:t>
            </a:r>
            <a:r>
              <a:rPr lang="en-AU" dirty="0" err="1"/>
              <a:t>trị</a:t>
            </a:r>
            <a:r>
              <a:rPr lang="en-AU" dirty="0"/>
              <a:t> HBV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060FD-D646-A2E8-3EE4-FE440C8EF095}"/>
              </a:ext>
            </a:extLst>
          </p:cNvPr>
          <p:cNvSpPr>
            <a:spLocks noGrp="1"/>
          </p:cNvSpPr>
          <p:nvPr>
            <p:ph type="title"/>
          </p:nvPr>
        </p:nvSpPr>
        <p:spPr/>
        <p:txBody>
          <a:bodyPr/>
          <a:lstStyle/>
          <a:p>
            <a:r>
              <a:rPr lang="en-US" b="1" dirty="0">
                <a:solidFill>
                  <a:srgbClr val="FF0000"/>
                </a:solidFill>
                <a:latin typeface="Times New Roman" panose="02020603050405020304" pitchFamily="18" charset="0"/>
                <a:cs typeface="Times New Roman" panose="02020603050405020304" pitchFamily="18" charset="0"/>
              </a:rPr>
              <a:t>CHẬM TRỄ VACCIN </a:t>
            </a:r>
          </a:p>
        </p:txBody>
      </p:sp>
      <p:sp>
        <p:nvSpPr>
          <p:cNvPr id="3" name="Content Placeholder 2">
            <a:extLst>
              <a:ext uri="{FF2B5EF4-FFF2-40B4-BE49-F238E27FC236}">
                <a16:creationId xmlns:a16="http://schemas.microsoft.com/office/drawing/2014/main" id="{8133849C-B6D3-CFBE-CCD4-ACE9261BC87B}"/>
              </a:ext>
            </a:extLst>
          </p:cNvPr>
          <p:cNvSpPr>
            <a:spLocks noGrp="1"/>
          </p:cNvSpPr>
          <p:nvPr>
            <p:ph idx="1"/>
          </p:nvPr>
        </p:nvSpPr>
        <p:spPr/>
        <p:txBody>
          <a:bodyPr/>
          <a:lstStyle/>
          <a:p>
            <a:pPr marL="0" indent="0">
              <a:buNone/>
            </a:pPr>
            <a:r>
              <a:rPr lang="vi-VN" b="1" dirty="0">
                <a:latin typeface="+mj-lt"/>
              </a:rPr>
              <a:t>CỬA SỔ VÀNG” 12 GIỜ ĐẦU</a:t>
            </a:r>
          </a:p>
          <a:p>
            <a:pPr marL="0" indent="0">
              <a:buNone/>
            </a:pPr>
            <a:r>
              <a:rPr lang="vi-VN" b="1" dirty="0">
                <a:latin typeface="+mj-lt"/>
              </a:rPr>
              <a:t>Khuyến cáo chuẩn (ACOG – FIGO – WHO):</a:t>
            </a:r>
          </a:p>
          <a:p>
            <a:pPr marL="0" indent="0">
              <a:buNone/>
            </a:pPr>
            <a:r>
              <a:rPr lang="vi-VN" dirty="0">
                <a:latin typeface="+mj-lt"/>
              </a:rPr>
              <a:t>Tiêm </a:t>
            </a:r>
            <a:r>
              <a:rPr lang="vi-VN" b="1" dirty="0">
                <a:latin typeface="+mj-lt"/>
              </a:rPr>
              <a:t>vaccine + HBIG trong ≤ 12 giờ sau sinh</a:t>
            </a:r>
            <a:endParaRPr lang="vi-VN" dirty="0">
              <a:latin typeface="+mj-lt"/>
            </a:endParaRPr>
          </a:p>
          <a:p>
            <a:pPr marL="0" indent="0">
              <a:buNone/>
            </a:pPr>
            <a:r>
              <a:rPr lang="en-US" dirty="0">
                <a:latin typeface="+mj-lt"/>
              </a:rPr>
              <a:t>👉 </a:t>
            </a:r>
            <a:r>
              <a:rPr lang="vi-VN" dirty="0">
                <a:latin typeface="+mj-lt"/>
              </a:rPr>
              <a:t>Đây là thời điểm:</a:t>
            </a:r>
          </a:p>
          <a:p>
            <a:pPr marL="0" indent="0">
              <a:buNone/>
            </a:pPr>
            <a:r>
              <a:rPr lang="vi-VN" dirty="0">
                <a:latin typeface="+mj-lt"/>
              </a:rPr>
              <a:t>Virus bắt đầu xâm nhập qua niêm mạc – da – máu</a:t>
            </a:r>
          </a:p>
          <a:p>
            <a:pPr marL="0" indent="0">
              <a:buNone/>
            </a:pPr>
            <a:r>
              <a:rPr lang="vi-VN" dirty="0">
                <a:latin typeface="+mj-lt"/>
              </a:rPr>
              <a:t>Hệ miễn dịch trẻ chưa đáp ứng</a:t>
            </a:r>
          </a:p>
          <a:p>
            <a:pPr marL="0" indent="0">
              <a:buNone/>
            </a:pPr>
            <a:endParaRPr lang="en-US" dirty="0"/>
          </a:p>
        </p:txBody>
      </p:sp>
    </p:spTree>
    <p:extLst>
      <p:ext uri="{BB962C8B-B14F-4D97-AF65-F5344CB8AC3E}">
        <p14:creationId xmlns:p14="http://schemas.microsoft.com/office/powerpoint/2010/main" val="2144566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060FD-D646-A2E8-3EE4-FE440C8EF095}"/>
              </a:ext>
            </a:extLst>
          </p:cNvPr>
          <p:cNvSpPr>
            <a:spLocks noGrp="1"/>
          </p:cNvSpPr>
          <p:nvPr>
            <p:ph type="title"/>
          </p:nvPr>
        </p:nvSpPr>
        <p:spPr/>
        <p:txBody>
          <a:bodyPr/>
          <a:lstStyle/>
          <a:p>
            <a:r>
              <a:rPr lang="en-US" b="1" dirty="0">
                <a:solidFill>
                  <a:srgbClr val="FF0000"/>
                </a:solidFill>
                <a:latin typeface="Times New Roman" panose="02020603050405020304" pitchFamily="18" charset="0"/>
                <a:cs typeface="Times New Roman" panose="02020603050405020304" pitchFamily="18" charset="0"/>
              </a:rPr>
              <a:t>CHẬM TRỄ VACCIN </a:t>
            </a:r>
          </a:p>
        </p:txBody>
      </p:sp>
      <p:sp>
        <p:nvSpPr>
          <p:cNvPr id="3" name="Content Placeholder 2">
            <a:extLst>
              <a:ext uri="{FF2B5EF4-FFF2-40B4-BE49-F238E27FC236}">
                <a16:creationId xmlns:a16="http://schemas.microsoft.com/office/drawing/2014/main" id="{8133849C-B6D3-CFBE-CCD4-ACE9261BC87B}"/>
              </a:ext>
            </a:extLst>
          </p:cNvPr>
          <p:cNvSpPr>
            <a:spLocks noGrp="1"/>
          </p:cNvSpPr>
          <p:nvPr>
            <p:ph idx="1"/>
          </p:nvPr>
        </p:nvSpPr>
        <p:spPr>
          <a:xfrm>
            <a:off x="838200" y="1690688"/>
            <a:ext cx="10515600" cy="4351338"/>
          </a:xfrm>
        </p:spPr>
        <p:txBody>
          <a:bodyPr>
            <a:normAutofit/>
          </a:bodyPr>
          <a:lstStyle/>
          <a:p>
            <a:pPr marL="0" indent="0">
              <a:buNone/>
            </a:pPr>
            <a:r>
              <a:rPr lang="vi-VN" b="1" dirty="0">
                <a:latin typeface="Times New Roman (Headings)"/>
              </a:rPr>
              <a:t>12–24 GIỜ</a:t>
            </a:r>
          </a:p>
          <a:p>
            <a:pPr marL="0" indent="0">
              <a:buNone/>
            </a:pPr>
            <a:r>
              <a:rPr lang="vi-VN" dirty="0">
                <a:latin typeface="Times New Roman (Headings)"/>
              </a:rPr>
              <a:t>Vẫn </a:t>
            </a:r>
            <a:r>
              <a:rPr lang="vi-VN" b="1" dirty="0">
                <a:latin typeface="Times New Roman (Headings)"/>
              </a:rPr>
              <a:t>PHẢI tiêm ngay khi phát hiện</a:t>
            </a:r>
            <a:endParaRPr lang="vi-VN" dirty="0">
              <a:latin typeface="Times New Roman (Headings)"/>
            </a:endParaRPr>
          </a:p>
          <a:p>
            <a:pPr marL="0" indent="0">
              <a:buNone/>
            </a:pPr>
            <a:r>
              <a:rPr lang="vi-VN" dirty="0">
                <a:latin typeface="Times New Roman (Headings)"/>
              </a:rPr>
              <a:t>Vẫn tiêm:</a:t>
            </a:r>
            <a:r>
              <a:rPr lang="en-US" dirty="0">
                <a:latin typeface="Times New Roman (Headings)"/>
              </a:rPr>
              <a:t> </a:t>
            </a:r>
            <a:r>
              <a:rPr lang="vi-VN" dirty="0">
                <a:latin typeface="Times New Roman (Headings)"/>
              </a:rPr>
              <a:t>Vaccine</a:t>
            </a:r>
            <a:r>
              <a:rPr lang="en-US" dirty="0">
                <a:latin typeface="Times New Roman (Headings)"/>
              </a:rPr>
              <a:t> + IMMUNO</a:t>
            </a:r>
            <a:endParaRPr lang="vi-VN" dirty="0">
              <a:latin typeface="Times New Roman (Headings)"/>
            </a:endParaRPr>
          </a:p>
          <a:p>
            <a:pPr marL="0" indent="0">
              <a:buNone/>
            </a:pPr>
            <a:r>
              <a:rPr lang="vi-VN" b="1" dirty="0">
                <a:latin typeface="Times New Roman (Headings)"/>
              </a:rPr>
              <a:t>Hiệu quả:</a:t>
            </a:r>
          </a:p>
          <a:p>
            <a:pPr marL="0" indent="0">
              <a:buNone/>
            </a:pPr>
            <a:r>
              <a:rPr lang="vi-VN" dirty="0">
                <a:latin typeface="Times New Roman (Headings)"/>
              </a:rPr>
              <a:t>Giảm so với ≤12h nhưng vẫn có lợi rõ rệt</a:t>
            </a:r>
          </a:p>
          <a:p>
            <a:pPr marL="0" indent="0">
              <a:buNone/>
            </a:pPr>
            <a:r>
              <a:rPr lang="vi-VN" dirty="0">
                <a:latin typeface="Times New Roman (Headings)"/>
              </a:rPr>
              <a:t>Tỷ lệ lây có thể tăng lên khoảng:</a:t>
            </a:r>
            <a:r>
              <a:rPr lang="en-US" dirty="0">
                <a:latin typeface="Times New Roman (Headings)"/>
              </a:rPr>
              <a:t> </a:t>
            </a:r>
            <a:r>
              <a:rPr lang="vi-VN" b="1" dirty="0">
                <a:latin typeface="Times New Roman (Headings)"/>
              </a:rPr>
              <a:t>10–15%</a:t>
            </a:r>
            <a:r>
              <a:rPr lang="vi-VN" dirty="0">
                <a:latin typeface="Times New Roman (Headings)"/>
              </a:rPr>
              <a:t> (so với &lt;5–10%</a:t>
            </a:r>
            <a:r>
              <a:rPr lang="en-US" dirty="0">
                <a:latin typeface="Times New Roman (Headings)"/>
              </a:rPr>
              <a:t>  </a:t>
            </a:r>
            <a:r>
              <a:rPr lang="en-US" dirty="0" err="1">
                <a:latin typeface="Times New Roman (Headings)"/>
              </a:rPr>
              <a:t>khi</a:t>
            </a:r>
            <a:r>
              <a:rPr lang="en-US" dirty="0">
                <a:latin typeface="Times New Roman (Headings)"/>
              </a:rPr>
              <a:t> </a:t>
            </a:r>
            <a:r>
              <a:rPr lang="en-US" dirty="0" err="1">
                <a:latin typeface="Times New Roman (Headings)"/>
              </a:rPr>
              <a:t>tiêm</a:t>
            </a:r>
            <a:r>
              <a:rPr lang="en-US" dirty="0">
                <a:latin typeface="Times New Roman (Headings)"/>
              </a:rPr>
              <a:t> </a:t>
            </a:r>
            <a:r>
              <a:rPr lang="en-US" dirty="0" err="1">
                <a:latin typeface="Times New Roman (Headings)"/>
              </a:rPr>
              <a:t>đúng</a:t>
            </a:r>
            <a:r>
              <a:rPr lang="en-US" dirty="0">
                <a:latin typeface="Times New Roman (Headings)"/>
              </a:rPr>
              <a:t> </a:t>
            </a:r>
            <a:r>
              <a:rPr lang="en-US" dirty="0" err="1">
                <a:latin typeface="Times New Roman (Headings)"/>
              </a:rPr>
              <a:t>giờ</a:t>
            </a:r>
            <a:r>
              <a:rPr lang="en-US" dirty="0">
                <a:latin typeface="Times New Roman (Headings)"/>
              </a:rPr>
              <a:t>)</a:t>
            </a:r>
          </a:p>
          <a:p>
            <a:pPr marL="0" indent="0">
              <a:buNone/>
            </a:pPr>
            <a:r>
              <a:rPr lang="en-US" b="1" dirty="0">
                <a:solidFill>
                  <a:srgbClr val="FF0000"/>
                </a:solidFill>
                <a:latin typeface="Times New Roman (Headings)"/>
              </a:rPr>
              <a:t>👉 </a:t>
            </a:r>
            <a:r>
              <a:rPr lang="en-US" b="1" dirty="0" err="1">
                <a:solidFill>
                  <a:srgbClr val="FF0000"/>
                </a:solidFill>
                <a:latin typeface="Times New Roman (Headings)"/>
              </a:rPr>
              <a:t>Thực</a:t>
            </a:r>
            <a:r>
              <a:rPr lang="en-US" b="1" dirty="0">
                <a:solidFill>
                  <a:srgbClr val="FF0000"/>
                </a:solidFill>
                <a:latin typeface="Times New Roman (Headings)"/>
              </a:rPr>
              <a:t> </a:t>
            </a:r>
            <a:r>
              <a:rPr lang="en-US" b="1" dirty="0" err="1">
                <a:solidFill>
                  <a:srgbClr val="FF0000"/>
                </a:solidFill>
                <a:latin typeface="Times New Roman (Headings)"/>
              </a:rPr>
              <a:t>hành</a:t>
            </a:r>
            <a:r>
              <a:rPr lang="en-US" b="1" dirty="0">
                <a:solidFill>
                  <a:srgbClr val="FF0000"/>
                </a:solidFill>
                <a:latin typeface="Times New Roman (Headings)"/>
              </a:rPr>
              <a:t>: </a:t>
            </a:r>
            <a:r>
              <a:rPr lang="en-US" b="1" dirty="0" err="1">
                <a:solidFill>
                  <a:srgbClr val="FF0000"/>
                </a:solidFill>
                <a:latin typeface="Times New Roman (Headings)"/>
              </a:rPr>
              <a:t>Không</a:t>
            </a:r>
            <a:r>
              <a:rPr lang="en-US" b="1" dirty="0">
                <a:solidFill>
                  <a:srgbClr val="FF0000"/>
                </a:solidFill>
                <a:latin typeface="Times New Roman (Headings)"/>
              </a:rPr>
              <a:t> </a:t>
            </a:r>
            <a:r>
              <a:rPr lang="en-US" b="1" dirty="0" err="1">
                <a:solidFill>
                  <a:srgbClr val="FF0000"/>
                </a:solidFill>
                <a:latin typeface="Times New Roman (Headings)"/>
              </a:rPr>
              <a:t>bỏ</a:t>
            </a:r>
            <a:r>
              <a:rPr lang="en-US" b="1" dirty="0">
                <a:solidFill>
                  <a:srgbClr val="FF0000"/>
                </a:solidFill>
                <a:latin typeface="Times New Roman (Headings)"/>
              </a:rPr>
              <a:t> </a:t>
            </a:r>
            <a:r>
              <a:rPr lang="en-US" b="1" dirty="0" err="1">
                <a:solidFill>
                  <a:srgbClr val="FF0000"/>
                </a:solidFill>
                <a:latin typeface="Times New Roman (Headings)"/>
              </a:rPr>
              <a:t>tiêm</a:t>
            </a:r>
            <a:r>
              <a:rPr lang="en-US" b="1" dirty="0">
                <a:solidFill>
                  <a:srgbClr val="FF0000"/>
                </a:solidFill>
                <a:latin typeface="Times New Roman (Headings)"/>
              </a:rPr>
              <a:t> </a:t>
            </a:r>
            <a:r>
              <a:rPr lang="en-US" b="1" dirty="0" err="1">
                <a:solidFill>
                  <a:srgbClr val="FF0000"/>
                </a:solidFill>
                <a:latin typeface="Times New Roman (Headings)"/>
              </a:rPr>
              <a:t>vì</a:t>
            </a:r>
            <a:r>
              <a:rPr lang="en-US" b="1" dirty="0">
                <a:solidFill>
                  <a:srgbClr val="FF0000"/>
                </a:solidFill>
                <a:latin typeface="Times New Roman (Headings)"/>
              </a:rPr>
              <a:t> </a:t>
            </a:r>
            <a:r>
              <a:rPr lang="en-US" b="1" dirty="0" err="1">
                <a:solidFill>
                  <a:srgbClr val="FF0000"/>
                </a:solidFill>
                <a:latin typeface="Times New Roman (Headings)"/>
              </a:rPr>
              <a:t>trễ</a:t>
            </a:r>
            <a:endParaRPr lang="en-US" b="1" dirty="0">
              <a:solidFill>
                <a:srgbClr val="FF0000"/>
              </a:solidFill>
              <a:latin typeface="Times New Roman (Headings)"/>
            </a:endParaRPr>
          </a:p>
          <a:p>
            <a:pPr marL="742950" lvl="1" indent="-285750">
              <a:buFont typeface="Arial" panose="020B0604020202020204" pitchFamily="34" charset="0"/>
              <a:buChar char="•"/>
            </a:pPr>
            <a:endParaRPr lang="vi-VN" dirty="0"/>
          </a:p>
          <a:p>
            <a:pPr marL="0" indent="0">
              <a:buNone/>
            </a:pPr>
            <a:endParaRPr lang="en-US" dirty="0"/>
          </a:p>
        </p:txBody>
      </p:sp>
    </p:spTree>
    <p:extLst>
      <p:ext uri="{BB962C8B-B14F-4D97-AF65-F5344CB8AC3E}">
        <p14:creationId xmlns:p14="http://schemas.microsoft.com/office/powerpoint/2010/main" val="17511728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060FD-D646-A2E8-3EE4-FE440C8EF095}"/>
              </a:ext>
            </a:extLst>
          </p:cNvPr>
          <p:cNvSpPr>
            <a:spLocks noGrp="1"/>
          </p:cNvSpPr>
          <p:nvPr>
            <p:ph type="title"/>
          </p:nvPr>
        </p:nvSpPr>
        <p:spPr/>
        <p:txBody>
          <a:bodyPr/>
          <a:lstStyle/>
          <a:p>
            <a:r>
              <a:rPr lang="en-US" b="1" dirty="0">
                <a:solidFill>
                  <a:srgbClr val="FF0000"/>
                </a:solidFill>
                <a:latin typeface="Times New Roman" panose="02020603050405020304" pitchFamily="18" charset="0"/>
                <a:cs typeface="Times New Roman" panose="02020603050405020304" pitchFamily="18" charset="0"/>
              </a:rPr>
              <a:t>CHẬM TRỄ VACCIN </a:t>
            </a:r>
          </a:p>
        </p:txBody>
      </p:sp>
      <p:sp>
        <p:nvSpPr>
          <p:cNvPr id="3" name="Content Placeholder 2">
            <a:extLst>
              <a:ext uri="{FF2B5EF4-FFF2-40B4-BE49-F238E27FC236}">
                <a16:creationId xmlns:a16="http://schemas.microsoft.com/office/drawing/2014/main" id="{8133849C-B6D3-CFBE-CCD4-ACE9261BC87B}"/>
              </a:ext>
            </a:extLst>
          </p:cNvPr>
          <p:cNvSpPr>
            <a:spLocks noGrp="1"/>
          </p:cNvSpPr>
          <p:nvPr>
            <p:ph idx="1"/>
          </p:nvPr>
        </p:nvSpPr>
        <p:spPr>
          <a:xfrm>
            <a:off x="838200" y="1690688"/>
            <a:ext cx="10515600" cy="4351338"/>
          </a:xfrm>
        </p:spPr>
        <p:txBody>
          <a:bodyPr>
            <a:normAutofit/>
          </a:bodyPr>
          <a:lstStyle/>
          <a:p>
            <a:pPr marL="0" indent="0">
              <a:buNone/>
            </a:pPr>
            <a:r>
              <a:rPr lang="vi-VN" b="1" dirty="0">
                <a:latin typeface="+mj-lt"/>
              </a:rPr>
              <a:t>SAU 24 GIỜ</a:t>
            </a:r>
          </a:p>
          <a:p>
            <a:pPr marL="0" indent="0">
              <a:buNone/>
            </a:pPr>
            <a:r>
              <a:rPr lang="vi-VN" dirty="0">
                <a:latin typeface="+mj-lt"/>
              </a:rPr>
              <a:t>Đây là câu hỏi rất thực tế lâm sàng </a:t>
            </a:r>
            <a:r>
              <a:rPr lang="en-US" dirty="0">
                <a:latin typeface="+mj-lt"/>
              </a:rPr>
              <a:t>👇</a:t>
            </a:r>
          </a:p>
          <a:p>
            <a:pPr marL="0" indent="0">
              <a:buNone/>
            </a:pPr>
            <a:r>
              <a:rPr lang="vi-VN" b="1" dirty="0">
                <a:latin typeface="+mj-lt"/>
              </a:rPr>
              <a:t>Có tiêm HBIG nữa không?</a:t>
            </a:r>
          </a:p>
          <a:p>
            <a:pPr marL="0" indent="0">
              <a:buNone/>
            </a:pPr>
            <a:r>
              <a:rPr lang="en-US" dirty="0">
                <a:latin typeface="+mj-lt"/>
              </a:rPr>
              <a:t>👉 </a:t>
            </a:r>
            <a:r>
              <a:rPr lang="vi-VN" b="1" dirty="0">
                <a:latin typeface="+mj-lt"/>
              </a:rPr>
              <a:t>CÓ – vẫn tiêm nếu chưa tiêm trước đó</a:t>
            </a:r>
            <a:endParaRPr lang="vi-VN" dirty="0">
              <a:latin typeface="+mj-lt"/>
            </a:endParaRPr>
          </a:p>
          <a:p>
            <a:pPr marL="0" indent="0">
              <a:buNone/>
            </a:pPr>
            <a:r>
              <a:rPr lang="vi-VN" dirty="0">
                <a:latin typeface="+mj-lt"/>
              </a:rPr>
              <a:t>Khuyến cáo:</a:t>
            </a:r>
            <a:r>
              <a:rPr lang="en-US" dirty="0">
                <a:latin typeface="+mj-lt"/>
              </a:rPr>
              <a:t> </a:t>
            </a:r>
            <a:r>
              <a:rPr lang="vi-VN" dirty="0">
                <a:latin typeface="+mj-lt"/>
              </a:rPr>
              <a:t>CDC, WHO: </a:t>
            </a:r>
            <a:r>
              <a:rPr lang="en-US" dirty="0">
                <a:latin typeface="+mj-lt"/>
              </a:rPr>
              <a:t>IMMINO</a:t>
            </a:r>
            <a:r>
              <a:rPr lang="vi-VN" dirty="0">
                <a:latin typeface="+mj-lt"/>
              </a:rPr>
              <a:t> có thể dùng đến </a:t>
            </a:r>
            <a:r>
              <a:rPr lang="vi-VN" b="1" dirty="0">
                <a:latin typeface="+mj-lt"/>
              </a:rPr>
              <a:t>7 ngày sau sinh</a:t>
            </a:r>
            <a:endParaRPr lang="vi-VN" dirty="0">
              <a:latin typeface="+mj-lt"/>
            </a:endParaRPr>
          </a:p>
          <a:p>
            <a:pPr marL="0" indent="0">
              <a:buNone/>
            </a:pPr>
            <a:r>
              <a:rPr lang="vi-VN" dirty="0">
                <a:latin typeface="+mj-lt"/>
              </a:rPr>
              <a:t>Tuy nhiên:</a:t>
            </a:r>
          </a:p>
          <a:p>
            <a:pPr marL="457200" lvl="1" indent="0">
              <a:buNone/>
            </a:pPr>
            <a:r>
              <a:rPr lang="vi-VN" dirty="0">
                <a:latin typeface="+mj-lt"/>
              </a:rPr>
              <a:t>Hiệu quả giảm dần theo thời gian</a:t>
            </a:r>
          </a:p>
          <a:p>
            <a:pPr marL="0" indent="0">
              <a:buNone/>
            </a:pPr>
            <a:r>
              <a:rPr lang="vi-VN" b="1" dirty="0">
                <a:latin typeface="+mj-lt"/>
              </a:rPr>
              <a:t>Hiệu quả thực tế:</a:t>
            </a:r>
          </a:p>
          <a:p>
            <a:pPr marL="457200" lvl="1" indent="0">
              <a:buNone/>
            </a:pPr>
            <a:endParaRPr lang="vi-VN" dirty="0"/>
          </a:p>
          <a:p>
            <a:pPr marL="0" indent="0">
              <a:buNone/>
            </a:pPr>
            <a:endParaRPr lang="en-US" dirty="0"/>
          </a:p>
        </p:txBody>
      </p:sp>
    </p:spTree>
    <p:extLst>
      <p:ext uri="{BB962C8B-B14F-4D97-AF65-F5344CB8AC3E}">
        <p14:creationId xmlns:p14="http://schemas.microsoft.com/office/powerpoint/2010/main" val="38493000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060FD-D646-A2E8-3EE4-FE440C8EF095}"/>
              </a:ext>
            </a:extLst>
          </p:cNvPr>
          <p:cNvSpPr>
            <a:spLocks noGrp="1"/>
          </p:cNvSpPr>
          <p:nvPr>
            <p:ph type="title"/>
          </p:nvPr>
        </p:nvSpPr>
        <p:spPr/>
        <p:txBody>
          <a:bodyPr/>
          <a:lstStyle/>
          <a:p>
            <a:r>
              <a:rPr lang="en-US" b="1" dirty="0">
                <a:solidFill>
                  <a:srgbClr val="FF0000"/>
                </a:solidFill>
                <a:latin typeface="Times New Roman" panose="02020603050405020304" pitchFamily="18" charset="0"/>
                <a:cs typeface="Times New Roman" panose="02020603050405020304" pitchFamily="18" charset="0"/>
              </a:rPr>
              <a:t>CHẬM TRỄ VACCIN </a:t>
            </a:r>
          </a:p>
        </p:txBody>
      </p:sp>
      <p:sp>
        <p:nvSpPr>
          <p:cNvPr id="3" name="Content Placeholder 2">
            <a:extLst>
              <a:ext uri="{FF2B5EF4-FFF2-40B4-BE49-F238E27FC236}">
                <a16:creationId xmlns:a16="http://schemas.microsoft.com/office/drawing/2014/main" id="{8133849C-B6D3-CFBE-CCD4-ACE9261BC87B}"/>
              </a:ext>
            </a:extLst>
          </p:cNvPr>
          <p:cNvSpPr>
            <a:spLocks noGrp="1"/>
          </p:cNvSpPr>
          <p:nvPr>
            <p:ph idx="1"/>
          </p:nvPr>
        </p:nvSpPr>
        <p:spPr>
          <a:xfrm>
            <a:off x="838200" y="1690688"/>
            <a:ext cx="10515600" cy="4351338"/>
          </a:xfrm>
        </p:spPr>
        <p:txBody>
          <a:bodyPr>
            <a:normAutofit/>
          </a:bodyPr>
          <a:lstStyle/>
          <a:p>
            <a:pPr marL="457200" lvl="1" indent="0">
              <a:buNone/>
            </a:pPr>
            <a:endParaRPr lang="vi-VN" dirty="0"/>
          </a:p>
          <a:p>
            <a:pPr marL="0" indent="0">
              <a:buNone/>
            </a:pPr>
            <a:endParaRPr lang="en-US" dirty="0"/>
          </a:p>
        </p:txBody>
      </p:sp>
      <p:graphicFrame>
        <p:nvGraphicFramePr>
          <p:cNvPr id="16" name="Table 15">
            <a:extLst>
              <a:ext uri="{FF2B5EF4-FFF2-40B4-BE49-F238E27FC236}">
                <a16:creationId xmlns:a16="http://schemas.microsoft.com/office/drawing/2014/main" id="{744F3AE6-151C-2C49-322F-33DEA477DFE6}"/>
              </a:ext>
            </a:extLst>
          </p:cNvPr>
          <p:cNvGraphicFramePr>
            <a:graphicFrameLocks noGrp="1"/>
          </p:cNvGraphicFramePr>
          <p:nvPr>
            <p:extLst>
              <p:ext uri="{D42A27DB-BD31-4B8C-83A1-F6EECF244321}">
                <p14:modId xmlns:p14="http://schemas.microsoft.com/office/powerpoint/2010/main" val="3393504437"/>
              </p:ext>
            </p:extLst>
          </p:nvPr>
        </p:nvGraphicFramePr>
        <p:xfrm>
          <a:off x="838200" y="1690688"/>
          <a:ext cx="10647218" cy="2873508"/>
        </p:xfrm>
        <a:graphic>
          <a:graphicData uri="http://schemas.openxmlformats.org/drawingml/2006/table">
            <a:tbl>
              <a:tblPr/>
              <a:tblGrid>
                <a:gridCol w="5323609">
                  <a:extLst>
                    <a:ext uri="{9D8B030D-6E8A-4147-A177-3AD203B41FA5}">
                      <a16:colId xmlns:a16="http://schemas.microsoft.com/office/drawing/2014/main" val="561203647"/>
                    </a:ext>
                  </a:extLst>
                </a:gridCol>
                <a:gridCol w="5323609">
                  <a:extLst>
                    <a:ext uri="{9D8B030D-6E8A-4147-A177-3AD203B41FA5}">
                      <a16:colId xmlns:a16="http://schemas.microsoft.com/office/drawing/2014/main" val="1775888560"/>
                    </a:ext>
                  </a:extLst>
                </a:gridCol>
              </a:tblGrid>
              <a:tr h="642876">
                <a:tc>
                  <a:txBody>
                    <a:bodyPr/>
                    <a:lstStyle/>
                    <a:p>
                      <a:r>
                        <a:rPr lang="en-US" sz="2800">
                          <a:latin typeface="Times New Roman (Headings)"/>
                        </a:rPr>
                        <a:t>Thời điểm</a:t>
                      </a:r>
                    </a:p>
                  </a:txBody>
                  <a:tcPr anchor="ctr">
                    <a:lnL>
                      <a:noFill/>
                    </a:lnL>
                    <a:lnR>
                      <a:noFill/>
                    </a:lnR>
                    <a:lnT>
                      <a:noFill/>
                    </a:lnT>
                    <a:lnB>
                      <a:noFill/>
                    </a:lnB>
                  </a:tcPr>
                </a:tc>
                <a:tc>
                  <a:txBody>
                    <a:bodyPr/>
                    <a:lstStyle/>
                    <a:p>
                      <a:r>
                        <a:rPr lang="en-US" sz="2800">
                          <a:latin typeface="Times New Roman (Headings)"/>
                        </a:rPr>
                        <a:t>Tỷ lệ lây</a:t>
                      </a:r>
                    </a:p>
                  </a:txBody>
                  <a:tcPr anchor="ctr">
                    <a:lnL>
                      <a:noFill/>
                    </a:lnL>
                    <a:lnR>
                      <a:noFill/>
                    </a:lnR>
                    <a:lnT>
                      <a:noFill/>
                    </a:lnT>
                    <a:lnB>
                      <a:noFill/>
                    </a:lnB>
                  </a:tcPr>
                </a:tc>
                <a:extLst>
                  <a:ext uri="{0D108BD9-81ED-4DB2-BD59-A6C34878D82A}">
                    <a16:rowId xmlns:a16="http://schemas.microsoft.com/office/drawing/2014/main" val="538256736"/>
                  </a:ext>
                </a:extLst>
              </a:tr>
              <a:tr h="642876">
                <a:tc>
                  <a:txBody>
                    <a:bodyPr/>
                    <a:lstStyle/>
                    <a:p>
                      <a:r>
                        <a:rPr lang="en-US" sz="2800">
                          <a:latin typeface="Times New Roman (Headings)"/>
                        </a:rPr>
                        <a:t>≤12h</a:t>
                      </a:r>
                    </a:p>
                  </a:txBody>
                  <a:tcPr anchor="ctr">
                    <a:lnL>
                      <a:noFill/>
                    </a:lnL>
                    <a:lnR>
                      <a:noFill/>
                    </a:lnR>
                    <a:lnT>
                      <a:noFill/>
                    </a:lnT>
                    <a:lnB>
                      <a:noFill/>
                    </a:lnB>
                  </a:tcPr>
                </a:tc>
                <a:tc>
                  <a:txBody>
                    <a:bodyPr/>
                    <a:lstStyle/>
                    <a:p>
                      <a:r>
                        <a:rPr lang="en-US" sz="2800">
                          <a:latin typeface="Times New Roman (Headings)"/>
                        </a:rPr>
                        <a:t>&lt;5–10%</a:t>
                      </a:r>
                    </a:p>
                  </a:txBody>
                  <a:tcPr anchor="ctr">
                    <a:lnL>
                      <a:noFill/>
                    </a:lnL>
                    <a:lnR>
                      <a:noFill/>
                    </a:lnR>
                    <a:lnT>
                      <a:noFill/>
                    </a:lnT>
                    <a:lnB>
                      <a:noFill/>
                    </a:lnB>
                  </a:tcPr>
                </a:tc>
                <a:extLst>
                  <a:ext uri="{0D108BD9-81ED-4DB2-BD59-A6C34878D82A}">
                    <a16:rowId xmlns:a16="http://schemas.microsoft.com/office/drawing/2014/main" val="1023540421"/>
                  </a:ext>
                </a:extLst>
              </a:tr>
              <a:tr h="642876">
                <a:tc>
                  <a:txBody>
                    <a:bodyPr/>
                    <a:lstStyle/>
                    <a:p>
                      <a:r>
                        <a:rPr lang="en-US" sz="2800">
                          <a:latin typeface="Times New Roman (Headings)"/>
                        </a:rPr>
                        <a:t>12–24h</a:t>
                      </a:r>
                    </a:p>
                  </a:txBody>
                  <a:tcPr anchor="ctr">
                    <a:lnL>
                      <a:noFill/>
                    </a:lnL>
                    <a:lnR>
                      <a:noFill/>
                    </a:lnR>
                    <a:lnT>
                      <a:noFill/>
                    </a:lnT>
                    <a:lnB>
                      <a:noFill/>
                    </a:lnB>
                  </a:tcPr>
                </a:tc>
                <a:tc>
                  <a:txBody>
                    <a:bodyPr/>
                    <a:lstStyle/>
                    <a:p>
                      <a:r>
                        <a:rPr lang="en-US" sz="2800" dirty="0">
                          <a:latin typeface="Times New Roman (Headings)"/>
                        </a:rPr>
                        <a:t>~10–15%</a:t>
                      </a:r>
                    </a:p>
                  </a:txBody>
                  <a:tcPr anchor="ctr">
                    <a:lnL>
                      <a:noFill/>
                    </a:lnL>
                    <a:lnR>
                      <a:noFill/>
                    </a:lnR>
                    <a:lnT>
                      <a:noFill/>
                    </a:lnT>
                    <a:lnB>
                      <a:noFill/>
                    </a:lnB>
                  </a:tcPr>
                </a:tc>
                <a:extLst>
                  <a:ext uri="{0D108BD9-81ED-4DB2-BD59-A6C34878D82A}">
                    <a16:rowId xmlns:a16="http://schemas.microsoft.com/office/drawing/2014/main" val="1915791606"/>
                  </a:ext>
                </a:extLst>
              </a:tr>
              <a:tr h="642876">
                <a:tc>
                  <a:txBody>
                    <a:bodyPr/>
                    <a:lstStyle/>
                    <a:p>
                      <a:r>
                        <a:rPr lang="en-US" sz="2800" dirty="0">
                          <a:latin typeface="Times New Roman (Headings)"/>
                        </a:rPr>
                        <a:t>&gt;24h</a:t>
                      </a:r>
                    </a:p>
                  </a:txBody>
                  <a:tcPr anchor="ctr">
                    <a:lnL>
                      <a:noFill/>
                    </a:lnL>
                    <a:lnR>
                      <a:noFill/>
                    </a:lnR>
                    <a:lnT>
                      <a:noFill/>
                    </a:lnT>
                    <a:lnB>
                      <a:noFill/>
                    </a:lnB>
                  </a:tcPr>
                </a:tc>
                <a:tc>
                  <a:txBody>
                    <a:bodyPr/>
                    <a:lstStyle/>
                    <a:p>
                      <a:r>
                        <a:rPr lang="vi-VN" sz="2800" dirty="0">
                          <a:latin typeface="Times New Roman (Headings)"/>
                        </a:rPr>
                        <a:t>15–25% (có thể cao hơn nếu mẹ tải lượng cao)</a:t>
                      </a:r>
                    </a:p>
                  </a:txBody>
                  <a:tcPr anchor="ctr">
                    <a:lnL>
                      <a:noFill/>
                    </a:lnL>
                    <a:lnR>
                      <a:noFill/>
                    </a:lnR>
                    <a:lnT>
                      <a:noFill/>
                    </a:lnT>
                    <a:lnB>
                      <a:noFill/>
                    </a:lnB>
                  </a:tcPr>
                </a:tc>
                <a:extLst>
                  <a:ext uri="{0D108BD9-81ED-4DB2-BD59-A6C34878D82A}">
                    <a16:rowId xmlns:a16="http://schemas.microsoft.com/office/drawing/2014/main" val="2980738770"/>
                  </a:ext>
                </a:extLst>
              </a:tr>
            </a:tbl>
          </a:graphicData>
        </a:graphic>
      </p:graphicFrame>
      <p:sp>
        <p:nvSpPr>
          <p:cNvPr id="17" name="Rectangle 1">
            <a:extLst>
              <a:ext uri="{FF2B5EF4-FFF2-40B4-BE49-F238E27FC236}">
                <a16:creationId xmlns:a16="http://schemas.microsoft.com/office/drawing/2014/main" id="{7BBC5E1B-F18D-6438-4490-BEF741659F51}"/>
              </a:ext>
            </a:extLst>
          </p:cNvPr>
          <p:cNvSpPr>
            <a:spLocks noChangeArrowheads="1"/>
          </p:cNvSpPr>
          <p:nvPr/>
        </p:nvSpPr>
        <p:spPr bwMode="auto">
          <a:xfrm>
            <a:off x="1129146" y="5073302"/>
            <a:ext cx="10356272" cy="1508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r>
              <a:rPr lang="en-US" dirty="0">
                <a:solidFill>
                  <a:srgbClr val="FF0000"/>
                </a:solidFill>
              </a:rPr>
              <a:t>👉 </a:t>
            </a:r>
            <a:r>
              <a:rPr lang="vi-VN" sz="2800" dirty="0">
                <a:solidFill>
                  <a:srgbClr val="FF0000"/>
                </a:solidFill>
                <a:latin typeface="+mj-lt"/>
              </a:rPr>
              <a:t>Nếu mẹ HBV DNA cao</a:t>
            </a:r>
            <a:r>
              <a:rPr lang="en-US" sz="2800" dirty="0">
                <a:solidFill>
                  <a:srgbClr val="FF0000"/>
                </a:solidFill>
                <a:latin typeface="+mj-lt"/>
              </a:rPr>
              <a:t>: </a:t>
            </a:r>
            <a:r>
              <a:rPr lang="vi-VN" sz="2800" dirty="0">
                <a:solidFill>
                  <a:srgbClr val="FF0000"/>
                </a:solidFill>
                <a:latin typeface="+mj-lt"/>
              </a:rPr>
              <a:t>Nguy cơ có thể lên </a:t>
            </a:r>
            <a:r>
              <a:rPr lang="vi-VN" sz="2800" b="1" dirty="0">
                <a:solidFill>
                  <a:srgbClr val="FF0000"/>
                </a:solidFill>
                <a:latin typeface="+mj-lt"/>
              </a:rPr>
              <a:t>20–30%</a:t>
            </a:r>
            <a:r>
              <a:rPr lang="vi-VN" sz="2800" dirty="0">
                <a:solidFill>
                  <a:srgbClr val="FF0000"/>
                </a:solidFill>
                <a:latin typeface="+mj-lt"/>
              </a:rPr>
              <a:t> dù đã tiêm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28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126224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479ABD9A-0992-71B5-2548-16FCF4E463FD}"/>
              </a:ext>
            </a:extLst>
          </p:cNvPr>
          <p:cNvSpPr>
            <a:spLocks noChangeArrowheads="1"/>
          </p:cNvSpPr>
          <p:nvPr/>
        </p:nvSpPr>
        <p:spPr bwMode="auto">
          <a:xfrm>
            <a:off x="762000" y="878037"/>
            <a:ext cx="10764982" cy="4678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FF0000"/>
                </a:solidFill>
                <a:effectLst/>
                <a:latin typeface="Times New Roman (Headings)"/>
              </a:rPr>
              <a:t>CƠ CHẾ VÌ SAO TIÊM TRỄ GIẢM HIỆU QUẢ</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a:ln>
                  <a:noFill/>
                </a:ln>
                <a:solidFill>
                  <a:schemeClr val="tx1"/>
                </a:solidFill>
                <a:effectLst/>
                <a:latin typeface="Times New Roman (Headings)"/>
              </a:rPr>
              <a:t>HBV </a:t>
            </a:r>
            <a:r>
              <a:rPr kumimoji="0" lang="en-US" altLang="en-US" sz="2800" b="0" i="0" u="none" strike="noStrike" cap="none" normalizeH="0" baseline="0" dirty="0" err="1">
                <a:ln>
                  <a:noFill/>
                </a:ln>
                <a:solidFill>
                  <a:schemeClr val="tx1"/>
                </a:solidFill>
                <a:effectLst/>
                <a:latin typeface="Times New Roman (Headings)"/>
              </a:rPr>
              <a:t>xâm</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nhập</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rất</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sớm</a:t>
            </a:r>
            <a:r>
              <a:rPr kumimoji="0" lang="en-US" altLang="en-US" sz="2800" b="0" i="0" u="none" strike="noStrike" cap="none" normalizeH="0" baseline="0" dirty="0">
                <a:ln>
                  <a:noFill/>
                </a:ln>
                <a:solidFill>
                  <a:schemeClr val="tx1"/>
                </a:solidFill>
                <a:effectLst/>
                <a:latin typeface="Times New Roman (Headings)"/>
              </a:rPr>
              <a:t> qua:</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err="1">
                <a:ln>
                  <a:noFill/>
                </a:ln>
                <a:solidFill>
                  <a:schemeClr val="tx1"/>
                </a:solidFill>
                <a:effectLst/>
                <a:latin typeface="Times New Roman (Headings)"/>
              </a:rPr>
              <a:t>Niêm</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mạc</a:t>
            </a:r>
            <a:endParaRPr kumimoji="0" lang="en-US" altLang="en-US" sz="2800" b="0" i="0" u="none" strike="noStrike" cap="none" normalizeH="0" baseline="0" dirty="0">
              <a:ln>
                <a:noFill/>
              </a:ln>
              <a:solidFill>
                <a:schemeClr val="tx1"/>
              </a:solidFill>
              <a:effectLst/>
              <a:latin typeface="Times New Roman (Headings)"/>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a:ln>
                  <a:noFill/>
                </a:ln>
                <a:solidFill>
                  <a:schemeClr val="tx1"/>
                </a:solidFill>
                <a:effectLst/>
                <a:latin typeface="Times New Roman (Headings)"/>
              </a:rPr>
              <a:t>Da </a:t>
            </a:r>
            <a:r>
              <a:rPr kumimoji="0" lang="en-US" altLang="en-US" sz="2800" b="0" i="0" u="none" strike="noStrike" cap="none" normalizeH="0" baseline="0" dirty="0" err="1">
                <a:ln>
                  <a:noFill/>
                </a:ln>
                <a:solidFill>
                  <a:schemeClr val="tx1"/>
                </a:solidFill>
                <a:effectLst/>
                <a:latin typeface="Times New Roman (Headings)"/>
              </a:rPr>
              <a:t>tổn</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thương</a:t>
            </a:r>
            <a:endParaRPr kumimoji="0" lang="en-US" altLang="en-US" sz="2800" b="0" i="0" u="none" strike="noStrike" cap="none" normalizeH="0" baseline="0" dirty="0">
              <a:ln>
                <a:noFill/>
              </a:ln>
              <a:solidFill>
                <a:schemeClr val="tx1"/>
              </a:solidFill>
              <a:effectLst/>
              <a:latin typeface="Times New Roman (Headings)"/>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err="1">
                <a:ln>
                  <a:noFill/>
                </a:ln>
                <a:solidFill>
                  <a:schemeClr val="tx1"/>
                </a:solidFill>
                <a:effectLst/>
                <a:latin typeface="Times New Roman (Headings)"/>
              </a:rPr>
              <a:t>Máu</a:t>
            </a:r>
            <a:endParaRPr kumimoji="0" lang="en-US" altLang="en-US" sz="2800" b="0" i="0" u="none" strike="noStrike" cap="none" normalizeH="0" baseline="0" dirty="0">
              <a:ln>
                <a:noFill/>
              </a:ln>
              <a:solidFill>
                <a:schemeClr val="tx1"/>
              </a:solidFill>
              <a:effectLst/>
              <a:latin typeface="Times New Roman (Heading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a:ln>
                  <a:noFill/>
                </a:ln>
                <a:solidFill>
                  <a:schemeClr val="tx1"/>
                </a:solidFill>
                <a:effectLst/>
                <a:latin typeface="Times New Roman (Headings)"/>
              </a:rPr>
              <a:t>Sau 24h:</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a:ln>
                  <a:noFill/>
                </a:ln>
                <a:solidFill>
                  <a:schemeClr val="tx1"/>
                </a:solidFill>
                <a:effectLst/>
                <a:latin typeface="Times New Roman (Headings)"/>
              </a:rPr>
              <a:t>Virus </a:t>
            </a:r>
            <a:r>
              <a:rPr kumimoji="0" lang="en-US" altLang="en-US" sz="2800" b="0" i="0" u="none" strike="noStrike" cap="none" normalizeH="0" baseline="0" dirty="0" err="1">
                <a:ln>
                  <a:noFill/>
                </a:ln>
                <a:solidFill>
                  <a:schemeClr val="tx1"/>
                </a:solidFill>
                <a:effectLst/>
                <a:latin typeface="Times New Roman (Headings)"/>
              </a:rPr>
              <a:t>có</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thể</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đã</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vào</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tế</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bào</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gan</a:t>
            </a:r>
            <a:endParaRPr kumimoji="0" lang="en-US" altLang="en-US" sz="2800" b="0" i="0" u="none" strike="noStrike" cap="none" normalizeH="0" baseline="0" dirty="0">
              <a:ln>
                <a:noFill/>
              </a:ln>
              <a:solidFill>
                <a:schemeClr val="tx1"/>
              </a:solidFill>
              <a:effectLst/>
              <a:latin typeface="Times New Roman (Headings)"/>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a:ln>
                  <a:noFill/>
                </a:ln>
                <a:solidFill>
                  <a:schemeClr val="tx1"/>
                </a:solidFill>
                <a:effectLst/>
                <a:latin typeface="Times New Roman (Headings)"/>
              </a:rPr>
              <a:t>HBIG </a:t>
            </a:r>
            <a:r>
              <a:rPr kumimoji="0" lang="en-US" altLang="en-US" sz="2800" b="0" i="0" u="none" strike="noStrike" cap="none" normalizeH="0" baseline="0" dirty="0" err="1">
                <a:ln>
                  <a:noFill/>
                </a:ln>
                <a:solidFill>
                  <a:schemeClr val="tx1"/>
                </a:solidFill>
                <a:effectLst/>
                <a:latin typeface="Times New Roman (Headings)"/>
              </a:rPr>
              <a:t>không</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còn</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trung</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hòa</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hiệu</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quả</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ngoài</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tế</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bào</a:t>
            </a:r>
            <a:endParaRPr kumimoji="0" lang="en-US" altLang="en-US" sz="2800" b="0" i="0" u="none" strike="noStrike" cap="none" normalizeH="0" baseline="0" dirty="0">
              <a:ln>
                <a:noFill/>
              </a:ln>
              <a:solidFill>
                <a:schemeClr val="tx1"/>
              </a:solidFill>
              <a:effectLst/>
              <a:latin typeface="Times New Roman (Heading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Vì</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vậy</a:t>
            </a:r>
            <a:r>
              <a:rPr kumimoji="0" lang="en-US" altLang="en-US" sz="2800" b="0" i="0" u="none" strike="noStrike" cap="none" normalizeH="0" baseline="0" dirty="0">
                <a:ln>
                  <a:noFill/>
                </a:ln>
                <a:solidFill>
                  <a:schemeClr val="tx1"/>
                </a:solidFill>
                <a:effectLst/>
                <a:latin typeface="Times New Roman (Heading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a:ln>
                  <a:noFill/>
                </a:ln>
                <a:solidFill>
                  <a:schemeClr val="tx1"/>
                </a:solidFill>
                <a:effectLst/>
                <a:latin typeface="Times New Roman (Headings)"/>
              </a:rPr>
              <a:t>HBIG </a:t>
            </a:r>
            <a:r>
              <a:rPr kumimoji="0" lang="en-US" altLang="en-US" sz="2800" b="0" i="0" u="none" strike="noStrike" cap="none" normalizeH="0" baseline="0" dirty="0" err="1">
                <a:ln>
                  <a:noFill/>
                </a:ln>
                <a:solidFill>
                  <a:schemeClr val="tx1"/>
                </a:solidFill>
                <a:effectLst/>
                <a:latin typeface="Times New Roman (Headings)"/>
              </a:rPr>
              <a:t>hiệu</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quả</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nhất</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khi</a:t>
            </a:r>
            <a:r>
              <a:rPr kumimoji="0" lang="en-US" altLang="en-US" sz="2800" b="0" i="0" u="none" strike="noStrike" cap="none" normalizeH="0" baseline="0" dirty="0">
                <a:ln>
                  <a:noFill/>
                </a:ln>
                <a:solidFill>
                  <a:schemeClr val="tx1"/>
                </a:solidFill>
                <a:effectLst/>
                <a:latin typeface="Times New Roman (Headings)"/>
              </a:rPr>
              <a:t> virus </a:t>
            </a:r>
            <a:r>
              <a:rPr kumimoji="0" lang="en-US" altLang="en-US" sz="2800" b="0" i="0" u="none" strike="noStrike" cap="none" normalizeH="0" baseline="0" dirty="0" err="1">
                <a:ln>
                  <a:noFill/>
                </a:ln>
                <a:solidFill>
                  <a:schemeClr val="tx1"/>
                </a:solidFill>
                <a:effectLst/>
                <a:latin typeface="Times New Roman (Headings)"/>
              </a:rPr>
              <a:t>còn</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ngoài</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tế</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bào</a:t>
            </a:r>
            <a:r>
              <a:rPr kumimoji="0" lang="en-US" altLang="en-US" sz="2800" b="0" i="0" u="none" strike="noStrike" cap="none" normalizeH="0" baseline="0" dirty="0">
                <a:ln>
                  <a:noFill/>
                </a:ln>
                <a:solidFill>
                  <a:schemeClr val="tx1"/>
                </a:solidFill>
                <a:effectLst/>
                <a:latin typeface="Times New Roman (Headings)"/>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Rectangle 6">
            <a:extLst>
              <a:ext uri="{FF2B5EF4-FFF2-40B4-BE49-F238E27FC236}">
                <a16:creationId xmlns:a16="http://schemas.microsoft.com/office/drawing/2014/main" id="{198EA94E-278E-BFD7-BDFA-B896C5143001}"/>
              </a:ext>
            </a:extLst>
          </p:cNvPr>
          <p:cNvSpPr>
            <a:spLocks noChangeArrowheads="1"/>
          </p:cNvSpPr>
          <p:nvPr/>
        </p:nvSpPr>
        <p:spPr bwMode="auto">
          <a:xfrm flipV="1">
            <a:off x="997528" y="5038128"/>
            <a:ext cx="9185563"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569166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393C01D4-2A5C-1C30-424E-7FC37C188D68}"/>
              </a:ext>
            </a:extLst>
          </p:cNvPr>
          <p:cNvSpPr>
            <a:spLocks noChangeArrowheads="1"/>
          </p:cNvSpPr>
          <p:nvPr/>
        </p:nvSpPr>
        <p:spPr bwMode="auto">
          <a:xfrm>
            <a:off x="817420" y="813282"/>
            <a:ext cx="10072254"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FF0000"/>
                </a:solidFill>
                <a:effectLst/>
                <a:latin typeface="Times New Roman (Headings)"/>
              </a:rPr>
              <a:t>THEO DÕI TRẺ TRONG TRƯỜNG HỢP TIÊM TRỄ</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err="1">
                <a:ln>
                  <a:noFill/>
                </a:ln>
                <a:solidFill>
                  <a:schemeClr val="tx1"/>
                </a:solidFill>
                <a:effectLst/>
                <a:latin typeface="Times New Roman (Headings)"/>
              </a:rPr>
              <a:t>Khuyến</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cáo</a:t>
            </a:r>
            <a:r>
              <a:rPr kumimoji="0" lang="en-US" altLang="en-US" sz="2800" b="0" i="0" u="none" strike="noStrike" cap="none" normalizeH="0" baseline="0" dirty="0">
                <a:ln>
                  <a:noFill/>
                </a:ln>
                <a:solidFill>
                  <a:schemeClr val="tx1"/>
                </a:solidFill>
                <a:effectLst/>
                <a:latin typeface="Times New Roman (Heading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err="1">
                <a:ln>
                  <a:noFill/>
                </a:ln>
                <a:solidFill>
                  <a:schemeClr val="tx1"/>
                </a:solidFill>
                <a:effectLst/>
                <a:latin typeface="Times New Roman (Headings)"/>
              </a:rPr>
              <a:t>Xét</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nghiệm</a:t>
            </a:r>
            <a:r>
              <a:rPr kumimoji="0" lang="en-US" altLang="en-US" sz="2800" b="0" i="0" u="none" strike="noStrike" cap="none" normalizeH="0" baseline="0" dirty="0">
                <a:ln>
                  <a:noFill/>
                </a:ln>
                <a:solidFill>
                  <a:schemeClr val="tx1"/>
                </a:solidFill>
                <a:effectLst/>
                <a:latin typeface="Times New Roman (Headings)"/>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a:ln>
                  <a:noFill/>
                </a:ln>
                <a:solidFill>
                  <a:schemeClr val="tx1"/>
                </a:solidFill>
                <a:effectLst/>
                <a:latin typeface="Times New Roman (Headings)"/>
              </a:rPr>
              <a:t>HBsAg</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a:ln>
                  <a:noFill/>
                </a:ln>
                <a:solidFill>
                  <a:schemeClr val="tx1"/>
                </a:solidFill>
                <a:effectLst/>
                <a:latin typeface="Times New Roman (Headings)"/>
              </a:rPr>
              <a:t>Anti-HBs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err="1">
                <a:ln>
                  <a:noFill/>
                </a:ln>
                <a:solidFill>
                  <a:schemeClr val="tx1"/>
                </a:solidFill>
                <a:effectLst/>
                <a:latin typeface="Times New Roman (Headings)"/>
              </a:rPr>
              <a:t>Thời</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điểm</a:t>
            </a:r>
            <a:r>
              <a:rPr kumimoji="0" lang="en-US" altLang="en-US" sz="2800" b="0" i="0" u="none" strike="noStrike" cap="none" normalizeH="0" baseline="0" dirty="0">
                <a:ln>
                  <a:noFill/>
                </a:ln>
                <a:solidFill>
                  <a:schemeClr val="tx1"/>
                </a:solidFill>
                <a:effectLst/>
                <a:latin typeface="Times New Roman (Headings)"/>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a:ln>
                  <a:noFill/>
                </a:ln>
                <a:solidFill>
                  <a:schemeClr val="tx1"/>
                </a:solidFill>
                <a:effectLst/>
                <a:latin typeface="Times New Roman (Headings)"/>
              </a:rPr>
              <a:t>9–12 </a:t>
            </a:r>
            <a:r>
              <a:rPr kumimoji="0" lang="en-US" altLang="en-US" sz="2800" b="0" i="0" u="none" strike="noStrike" cap="none" normalizeH="0" baseline="0" dirty="0" err="1">
                <a:ln>
                  <a:noFill/>
                </a:ln>
                <a:solidFill>
                  <a:schemeClr val="tx1"/>
                </a:solidFill>
                <a:effectLst/>
                <a:latin typeface="Times New Roman (Headings)"/>
              </a:rPr>
              <a:t>tháng</a:t>
            </a:r>
            <a:endParaRPr kumimoji="0" lang="en-US" altLang="en-US" sz="2800" b="0" i="0" u="none" strike="noStrike" cap="none" normalizeH="0" baseline="0" dirty="0">
              <a:ln>
                <a:noFill/>
              </a:ln>
              <a:solidFill>
                <a:schemeClr val="tx1"/>
              </a:solidFill>
              <a:effectLst/>
              <a:latin typeface="Times New Roman (Heading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Nhưng</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nếu</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tiêm</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trễ</a:t>
            </a:r>
            <a:r>
              <a:rPr kumimoji="0" lang="en-US" altLang="en-US" sz="2800" b="0" i="0" u="none" strike="noStrike" cap="none" normalizeH="0" baseline="0" dirty="0">
                <a:ln>
                  <a:noFill/>
                </a:ln>
                <a:solidFill>
                  <a:schemeClr val="tx1"/>
                </a:solidFill>
                <a:effectLst/>
                <a:latin typeface="Times New Roman (Heading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err="1">
                <a:ln>
                  <a:noFill/>
                </a:ln>
                <a:solidFill>
                  <a:schemeClr val="tx1"/>
                </a:solidFill>
                <a:effectLst/>
                <a:latin typeface="Times New Roman (Headings)"/>
              </a:rPr>
              <a:t>Có</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thể</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cân</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nhắc</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kiểm</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tra</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sớm</a:t>
            </a:r>
            <a:r>
              <a:rPr kumimoji="0" lang="en-US" altLang="en-US" sz="2800" b="0" i="0" u="none" strike="noStrike" cap="none" normalizeH="0" baseline="0" dirty="0">
                <a:ln>
                  <a:noFill/>
                </a:ln>
                <a:solidFill>
                  <a:schemeClr val="tx1"/>
                </a:solidFill>
                <a:effectLst/>
                <a:latin typeface="Times New Roman (Headings)"/>
              </a:rPr>
              <a:t> </a:t>
            </a:r>
            <a:r>
              <a:rPr kumimoji="0" lang="en-US" altLang="en-US" sz="2800" b="0" i="0" u="none" strike="noStrike" cap="none" normalizeH="0" baseline="0" dirty="0" err="1">
                <a:ln>
                  <a:noFill/>
                </a:ln>
                <a:solidFill>
                  <a:schemeClr val="tx1"/>
                </a:solidFill>
                <a:effectLst/>
                <a:latin typeface="Times New Roman (Headings)"/>
              </a:rPr>
              <a:t>hơn</a:t>
            </a:r>
            <a:r>
              <a:rPr kumimoji="0" lang="en-US" altLang="en-US" sz="2800" b="0" i="0" u="none" strike="noStrike" cap="none" normalizeH="0" baseline="0" dirty="0">
                <a:ln>
                  <a:noFill/>
                </a:ln>
                <a:solidFill>
                  <a:schemeClr val="tx1"/>
                </a:solidFill>
                <a:effectLst/>
                <a:latin typeface="Times New Roman (Headings)"/>
              </a:rPr>
              <a:t> (6–9 </a:t>
            </a:r>
            <a:r>
              <a:rPr kumimoji="0" lang="en-US" altLang="en-US" sz="2800" b="0" i="0" u="none" strike="noStrike" cap="none" normalizeH="0" baseline="0" dirty="0" err="1">
                <a:ln>
                  <a:noFill/>
                </a:ln>
                <a:solidFill>
                  <a:schemeClr val="tx1"/>
                </a:solidFill>
                <a:effectLst/>
                <a:latin typeface="Times New Roman (Headings)"/>
              </a:rPr>
              <a:t>tháng</a:t>
            </a:r>
            <a:r>
              <a:rPr kumimoji="0" lang="en-US" altLang="en-US" sz="2800" b="0" i="0" u="none" strike="noStrike" cap="none" normalizeH="0" baseline="0" dirty="0">
                <a:ln>
                  <a:noFill/>
                </a:ln>
                <a:solidFill>
                  <a:schemeClr val="tx1"/>
                </a:solidFill>
                <a:effectLst/>
                <a:latin typeface="Times New Roman (Headings)"/>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Rectangle 6">
            <a:extLst>
              <a:ext uri="{FF2B5EF4-FFF2-40B4-BE49-F238E27FC236}">
                <a16:creationId xmlns:a16="http://schemas.microsoft.com/office/drawing/2014/main" id="{4983EBD2-4BBE-7E52-CBE2-7B0F9BD73647}"/>
              </a:ext>
            </a:extLst>
          </p:cNvPr>
          <p:cNvSpPr>
            <a:spLocks noChangeArrowheads="1"/>
          </p:cNvSpPr>
          <p:nvPr/>
        </p:nvSpPr>
        <p:spPr bwMode="auto">
          <a:xfrm>
            <a:off x="-1" y="3205976"/>
            <a:ext cx="1248294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33309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71B66-7DC0-F893-DC42-BD7D00483DF7}"/>
              </a:ext>
            </a:extLst>
          </p:cNvPr>
          <p:cNvSpPr>
            <a:spLocks noGrp="1"/>
          </p:cNvSpPr>
          <p:nvPr>
            <p:ph type="title"/>
          </p:nvPr>
        </p:nvSpPr>
        <p:spPr/>
        <p:txBody>
          <a:bodyPr/>
          <a:lstStyle/>
          <a:p>
            <a:pPr algn="ctr"/>
            <a:r>
              <a:rPr lang="en-US" dirty="0">
                <a:solidFill>
                  <a:srgbClr val="FF0000"/>
                </a:solidFill>
                <a:latin typeface="Times New Roman (Headings)"/>
              </a:rPr>
              <a:t>TÀI LIỆU THAM KHẢO </a:t>
            </a:r>
          </a:p>
        </p:txBody>
      </p:sp>
      <p:sp>
        <p:nvSpPr>
          <p:cNvPr id="3" name="Content Placeholder 2">
            <a:extLst>
              <a:ext uri="{FF2B5EF4-FFF2-40B4-BE49-F238E27FC236}">
                <a16:creationId xmlns:a16="http://schemas.microsoft.com/office/drawing/2014/main" id="{4B48124E-B30E-9255-1F6E-26D5DE4A6A80}"/>
              </a:ext>
            </a:extLst>
          </p:cNvPr>
          <p:cNvSpPr>
            <a:spLocks noGrp="1"/>
          </p:cNvSpPr>
          <p:nvPr>
            <p:ph idx="1"/>
          </p:nvPr>
        </p:nvSpPr>
        <p:spPr/>
        <p:txBody>
          <a:bodyPr>
            <a:normAutofit fontScale="92500" lnSpcReduction="20000"/>
          </a:bodyPr>
          <a:lstStyle/>
          <a:p>
            <a:pPr marL="514350" indent="-514350">
              <a:buFont typeface="+mj-lt"/>
              <a:buAutoNum type="arabicPeriod"/>
            </a:pPr>
            <a:r>
              <a:rPr lang="en-US" dirty="0"/>
              <a:t>American College of Obstetricians and Gynecologists. Viral hepatitis in pregnancy. ACOG Practice Bulletin. </a:t>
            </a:r>
            <a:r>
              <a:rPr lang="en-US" dirty="0" err="1"/>
              <a:t>Obstet</a:t>
            </a:r>
            <a:r>
              <a:rPr lang="en-US" dirty="0"/>
              <a:t> Gynecol. 2023.</a:t>
            </a:r>
          </a:p>
          <a:p>
            <a:pPr marL="514350" indent="-514350">
              <a:buFont typeface="+mj-lt"/>
              <a:buAutoNum type="arabicPeriod"/>
            </a:pPr>
            <a:r>
              <a:rPr lang="en-US" dirty="0"/>
              <a:t>International Federation of Gynecology and Obstetrics (FIGO). FIGO guidelines on hepatitis B in pregnancy. Int J </a:t>
            </a:r>
            <a:r>
              <a:rPr lang="en-US" dirty="0" err="1"/>
              <a:t>Gynaecol</a:t>
            </a:r>
            <a:r>
              <a:rPr lang="en-US" dirty="0"/>
              <a:t> Obstet. 2021.</a:t>
            </a:r>
          </a:p>
          <a:p>
            <a:pPr marL="514350" indent="-514350">
              <a:buFont typeface="+mj-lt"/>
              <a:buAutoNum type="arabicPeriod"/>
            </a:pPr>
            <a:r>
              <a:rPr lang="en-US" dirty="0"/>
              <a:t>World Health Organization. Prevention of mother-to-child transmission of hepatitis B virus: guidelines. Geneva: WHO; 2020.</a:t>
            </a:r>
          </a:p>
          <a:p>
            <a:pPr marL="514350" indent="-514350">
              <a:buFont typeface="+mj-lt"/>
              <a:buAutoNum type="arabicPeriod"/>
            </a:pPr>
            <a:r>
              <a:rPr lang="en-US" dirty="0"/>
              <a:t>World Health Organization. Updated recommendations on prevention of mother-to-child transmission of hepatitis B virus. Geneva: WHO; 2023.</a:t>
            </a:r>
          </a:p>
          <a:p>
            <a:pPr marL="514350" indent="-514350">
              <a:buFont typeface="+mj-lt"/>
              <a:buAutoNum type="arabicPeriod"/>
            </a:pPr>
            <a:r>
              <a:rPr lang="en-US" dirty="0"/>
              <a:t>American College of Obstetricians and Gynecologists. Viral hepatitis in pregnancy. ACOG Practice Bulletin. </a:t>
            </a:r>
            <a:r>
              <a:rPr lang="en-US" dirty="0" err="1"/>
              <a:t>Obstet</a:t>
            </a:r>
            <a:r>
              <a:rPr lang="en-US" dirty="0"/>
              <a:t> Gynecol. 2023.</a:t>
            </a:r>
          </a:p>
          <a:p>
            <a:pPr marL="514350" indent="-514350">
              <a:buFont typeface="+mj-lt"/>
              <a:buAutoNum type="arabicPeriod"/>
            </a:pPr>
            <a:r>
              <a:rPr lang="en-US" dirty="0"/>
              <a:t>International Federation of Gynecology and Obstetrics (FIGO). FIGO guidelines on hepatitis B in pregnancy. Int J </a:t>
            </a:r>
            <a:r>
              <a:rPr lang="en-US" dirty="0" err="1"/>
              <a:t>Gynaecol</a:t>
            </a:r>
            <a:r>
              <a:rPr lang="en-US" dirty="0"/>
              <a:t> Obstet. 2021.</a:t>
            </a:r>
          </a:p>
        </p:txBody>
      </p:sp>
    </p:spTree>
    <p:extLst>
      <p:ext uri="{BB962C8B-B14F-4D97-AF65-F5344CB8AC3E}">
        <p14:creationId xmlns:p14="http://schemas.microsoft.com/office/powerpoint/2010/main" val="3333580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1600200" y="1489027"/>
          <a:ext cx="4572000" cy="3657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5867400" y="1489027"/>
          <a:ext cx="4572000" cy="36576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4320758" y="5281669"/>
            <a:ext cx="3474284" cy="307777"/>
          </a:xfrm>
          <a:prstGeom prst="rect">
            <a:avLst/>
          </a:prstGeom>
          <a:noFill/>
        </p:spPr>
        <p:txBody>
          <a:bodyPr wrap="none" rtlCol="0">
            <a:spAutoFit/>
          </a:bodyPr>
          <a:lstStyle/>
          <a:p>
            <a:r>
              <a:rPr lang="en-US" sz="1400" b="1" dirty="0">
                <a:solidFill>
                  <a:prstClr val="black"/>
                </a:solidFill>
              </a:rPr>
              <a:t>Age standardized incidence rate per 100,000</a:t>
            </a:r>
            <a:endParaRPr lang="en-GB" sz="1400" b="1" dirty="0">
              <a:solidFill>
                <a:prstClr val="black"/>
              </a:solidFill>
            </a:endParaRPr>
          </a:p>
        </p:txBody>
      </p:sp>
      <p:sp>
        <p:nvSpPr>
          <p:cNvPr id="8" name="TextBox 7"/>
          <p:cNvSpPr txBox="1"/>
          <p:nvPr/>
        </p:nvSpPr>
        <p:spPr>
          <a:xfrm>
            <a:off x="5943600" y="4897321"/>
            <a:ext cx="228600" cy="369332"/>
          </a:xfrm>
          <a:prstGeom prst="rect">
            <a:avLst/>
          </a:prstGeom>
          <a:solidFill>
            <a:schemeClr val="bg1"/>
          </a:solidFill>
          <a:ln>
            <a:solidFill>
              <a:schemeClr val="bg1"/>
            </a:solidFill>
          </a:ln>
        </p:spPr>
        <p:txBody>
          <a:bodyPr wrap="square" rtlCol="0">
            <a:spAutoFit/>
          </a:bodyPr>
          <a:lstStyle/>
          <a:p>
            <a:endParaRPr lang="en-GB" dirty="0">
              <a:solidFill>
                <a:prstClr val="black"/>
              </a:solidFill>
            </a:endParaRPr>
          </a:p>
        </p:txBody>
      </p:sp>
      <p:sp>
        <p:nvSpPr>
          <p:cNvPr id="9" name="Title 1"/>
          <p:cNvSpPr>
            <a:spLocks noGrp="1"/>
          </p:cNvSpPr>
          <p:nvPr>
            <p:ph type="title"/>
          </p:nvPr>
        </p:nvSpPr>
        <p:spPr>
          <a:xfrm>
            <a:off x="2590800" y="381000"/>
            <a:ext cx="8382000" cy="685800"/>
          </a:xfrm>
        </p:spPr>
        <p:txBody>
          <a:bodyPr>
            <a:noAutofit/>
          </a:bodyPr>
          <a:lstStyle/>
          <a:p>
            <a:r>
              <a:rPr lang="en-US" sz="2800" dirty="0" err="1">
                <a:latin typeface="Arial" panose="020B0604020202020204" pitchFamily="34" charset="0"/>
                <a:cs typeface="Arial" panose="020B0604020202020204" pitchFamily="34" charset="0"/>
              </a:rPr>
              <a:t>Tỷ</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lệ</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mắc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mới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ung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thư</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gan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rất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cao</a:t>
            </a:r>
            <a:r>
              <a:rPr lang="en-US" sz="2800" dirty="0">
                <a:latin typeface="Arial" panose="020B0604020202020204" pitchFamily="34" charset="0"/>
                <a:cs typeface="Arial" panose="020B0604020202020204" pitchFamily="34" charset="0"/>
              </a:rPr>
              <a:t> </a:t>
            </a:r>
            <a:endParaRPr lang="en-GB" sz="2800" dirty="0">
              <a:latin typeface="Arial" panose="020B0604020202020204" pitchFamily="34" charset="0"/>
              <a:cs typeface="Arial" panose="020B0604020202020204" pitchFamily="34" charset="0"/>
            </a:endParaRPr>
          </a:p>
        </p:txBody>
      </p:sp>
      <p:sp>
        <p:nvSpPr>
          <p:cNvPr id="10" name="TextBox 9"/>
          <p:cNvSpPr txBox="1"/>
          <p:nvPr/>
        </p:nvSpPr>
        <p:spPr>
          <a:xfrm>
            <a:off x="1524000" y="6324601"/>
            <a:ext cx="8940462" cy="646331"/>
          </a:xfrm>
          <a:prstGeom prst="rect">
            <a:avLst/>
          </a:prstGeom>
          <a:noFill/>
        </p:spPr>
        <p:txBody>
          <a:bodyPr wrap="square" rtlCol="0">
            <a:spAutoFit/>
          </a:bodyPr>
          <a:lstStyle/>
          <a:p>
            <a:r>
              <a:rPr lang="en-US" sz="900" i="1" dirty="0"/>
              <a:t>Source</a:t>
            </a:r>
            <a:r>
              <a:rPr lang="en-US" sz="900" dirty="0"/>
              <a:t>: </a:t>
            </a:r>
            <a:r>
              <a:rPr lang="en-GB" sz="900" dirty="0"/>
              <a:t>International Agency for Research on Cancer; 2018 </a:t>
            </a:r>
          </a:p>
          <a:p>
            <a:r>
              <a:rPr lang="en-GB" sz="900" u="sng" dirty="0">
                <a:hlinkClick r:id="rId4"/>
              </a:rPr>
              <a:t>http://gco.iarc.fr/today/online-analysis-table</a:t>
            </a:r>
            <a:r>
              <a:rPr lang="en-GB" sz="900" dirty="0"/>
              <a:t> (accessed 30 October 2018)</a:t>
            </a:r>
          </a:p>
          <a:p>
            <a:br>
              <a:rPr lang="en-GB" sz="900" dirty="0"/>
            </a:br>
            <a:r>
              <a:rPr lang="en-US" sz="900" dirty="0"/>
              <a:t> </a:t>
            </a:r>
            <a:endParaRPr lang="en-GB" sz="1000" dirty="0"/>
          </a:p>
        </p:txBody>
      </p:sp>
      <p:sp>
        <p:nvSpPr>
          <p:cNvPr id="2" name="Oval 1"/>
          <p:cNvSpPr/>
          <p:nvPr/>
        </p:nvSpPr>
        <p:spPr>
          <a:xfrm>
            <a:off x="6858000" y="2209800"/>
            <a:ext cx="1066800" cy="45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a:t>Thảo</a:t>
            </a:r>
            <a:r>
              <a:rPr lang="en-AU" dirty="0"/>
              <a:t> </a:t>
            </a:r>
            <a:r>
              <a:rPr lang="en-AU" dirty="0" err="1"/>
              <a:t>luận</a:t>
            </a:r>
            <a:r>
              <a:rPr lang="en-AU" dirty="0"/>
              <a:t> </a:t>
            </a:r>
            <a:r>
              <a:rPr lang="en-AU" dirty="0" err="1"/>
              <a:t>ca</a:t>
            </a:r>
            <a:r>
              <a:rPr lang="en-AU" dirty="0"/>
              <a:t> </a:t>
            </a:r>
            <a:r>
              <a:rPr lang="en-AU" dirty="0" err="1"/>
              <a:t>bệnh</a:t>
            </a:r>
            <a:endParaRPr lang="en-AU" dirty="0"/>
          </a:p>
        </p:txBody>
      </p:sp>
      <p:sp>
        <p:nvSpPr>
          <p:cNvPr id="3" name="Content Placeholder 2"/>
          <p:cNvSpPr>
            <a:spLocks noGrp="1"/>
          </p:cNvSpPr>
          <p:nvPr>
            <p:ph idx="1"/>
          </p:nvPr>
        </p:nvSpPr>
        <p:spPr/>
        <p:txBody>
          <a:bodyPr/>
          <a:lstStyle/>
          <a:p>
            <a:r>
              <a:rPr lang="en-AU" b="1" dirty="0" err="1"/>
              <a:t>Quản</a:t>
            </a:r>
            <a:r>
              <a:rPr lang="en-AU" b="1" dirty="0"/>
              <a:t> </a:t>
            </a:r>
            <a:r>
              <a:rPr lang="en-AU" b="1" dirty="0" err="1"/>
              <a:t>lý</a:t>
            </a:r>
            <a:r>
              <a:rPr lang="en-AU" b="1" dirty="0"/>
              <a:t> </a:t>
            </a:r>
            <a:r>
              <a:rPr lang="en-AU" b="1" dirty="0" err="1"/>
              <a:t>lây</a:t>
            </a:r>
            <a:r>
              <a:rPr lang="en-AU" b="1" dirty="0"/>
              <a:t> </a:t>
            </a:r>
            <a:r>
              <a:rPr lang="en-AU" b="1" dirty="0" err="1"/>
              <a:t>truyền</a:t>
            </a:r>
            <a:r>
              <a:rPr lang="en-AU" b="1" dirty="0"/>
              <a:t> HBV </a:t>
            </a:r>
            <a:r>
              <a:rPr lang="en-AU" b="1" dirty="0" err="1"/>
              <a:t>từ</a:t>
            </a:r>
            <a:r>
              <a:rPr lang="en-AU" b="1" dirty="0"/>
              <a:t> </a:t>
            </a:r>
            <a:r>
              <a:rPr lang="en-AU" b="1" dirty="0" err="1"/>
              <a:t>mẹ</a:t>
            </a:r>
            <a:r>
              <a:rPr lang="en-AU" b="1" dirty="0"/>
              <a:t> sang con</a:t>
            </a:r>
            <a:endParaRPr lang="en-AU"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a:t>Trường</a:t>
            </a:r>
            <a:r>
              <a:rPr lang="en-AU" dirty="0"/>
              <a:t> </a:t>
            </a:r>
            <a:r>
              <a:rPr lang="en-AU" dirty="0" err="1"/>
              <a:t>hợp</a:t>
            </a:r>
            <a:r>
              <a:rPr lang="en-AU" dirty="0"/>
              <a:t> 1</a:t>
            </a:r>
          </a:p>
        </p:txBody>
      </p:sp>
      <p:sp>
        <p:nvSpPr>
          <p:cNvPr id="3" name="Content Placeholder 2"/>
          <p:cNvSpPr>
            <a:spLocks noGrp="1"/>
          </p:cNvSpPr>
          <p:nvPr>
            <p:ph idx="1"/>
          </p:nvPr>
        </p:nvSpPr>
        <p:spPr/>
        <p:txBody>
          <a:bodyPr/>
          <a:lstStyle/>
          <a:p>
            <a:r>
              <a:rPr lang="en-AU" dirty="0" err="1"/>
              <a:t>Một</a:t>
            </a:r>
            <a:r>
              <a:rPr lang="en-AU" dirty="0"/>
              <a:t> </a:t>
            </a:r>
            <a:r>
              <a:rPr lang="en-AU" dirty="0" err="1"/>
              <a:t>phụ</a:t>
            </a:r>
            <a:r>
              <a:rPr lang="en-AU" dirty="0"/>
              <a:t> </a:t>
            </a:r>
            <a:r>
              <a:rPr lang="en-AU" dirty="0" err="1"/>
              <a:t>nữ</a:t>
            </a:r>
            <a:r>
              <a:rPr lang="en-AU" dirty="0"/>
              <a:t> </a:t>
            </a:r>
            <a:r>
              <a:rPr lang="en-AU" dirty="0" err="1"/>
              <a:t>độ</a:t>
            </a:r>
            <a:r>
              <a:rPr lang="en-AU" dirty="0"/>
              <a:t> </a:t>
            </a:r>
            <a:r>
              <a:rPr lang="en-AU" dirty="0" err="1"/>
              <a:t>tuổi</a:t>
            </a:r>
            <a:r>
              <a:rPr lang="en-AU" dirty="0"/>
              <a:t> sinh </a:t>
            </a:r>
            <a:r>
              <a:rPr lang="en-AU" dirty="0" err="1"/>
              <a:t>đẻ</a:t>
            </a:r>
            <a:r>
              <a:rPr lang="en-AU" dirty="0"/>
              <a:t> </a:t>
            </a:r>
            <a:r>
              <a:rPr lang="en-AU" dirty="0" err="1"/>
              <a:t>đang</a:t>
            </a:r>
            <a:r>
              <a:rPr lang="en-AU" dirty="0"/>
              <a:t> mong </a:t>
            </a:r>
            <a:r>
              <a:rPr lang="en-AU" dirty="0" err="1"/>
              <a:t>muốn</a:t>
            </a:r>
            <a:r>
              <a:rPr lang="en-AU" dirty="0"/>
              <a:t> </a:t>
            </a:r>
            <a:r>
              <a:rPr lang="en-AU" dirty="0" err="1"/>
              <a:t>có</a:t>
            </a:r>
            <a:r>
              <a:rPr lang="en-AU" dirty="0"/>
              <a:t> con, </a:t>
            </a:r>
            <a:r>
              <a:rPr lang="en-AU" dirty="0" err="1"/>
              <a:t>được</a:t>
            </a:r>
            <a:r>
              <a:rPr lang="en-AU" dirty="0"/>
              <a:t> </a:t>
            </a:r>
            <a:r>
              <a:rPr lang="en-AU" dirty="0" err="1"/>
              <a:t>xét</a:t>
            </a:r>
            <a:r>
              <a:rPr lang="en-AU" dirty="0"/>
              <a:t> </a:t>
            </a:r>
            <a:r>
              <a:rPr lang="en-AU" dirty="0" err="1"/>
              <a:t>nghiệm</a:t>
            </a:r>
            <a:r>
              <a:rPr lang="en-AU" dirty="0"/>
              <a:t> </a:t>
            </a:r>
            <a:r>
              <a:rPr lang="en-AU" dirty="0" err="1"/>
              <a:t>HBsAg</a:t>
            </a:r>
            <a:r>
              <a:rPr lang="en-AU" dirty="0"/>
              <a:t> </a:t>
            </a:r>
            <a:r>
              <a:rPr lang="en-AU" dirty="0" err="1"/>
              <a:t>dương</a:t>
            </a:r>
            <a:r>
              <a:rPr lang="en-AU" dirty="0"/>
              <a:t> </a:t>
            </a:r>
            <a:r>
              <a:rPr lang="en-AU" dirty="0" err="1"/>
              <a:t>tính</a:t>
            </a:r>
            <a:r>
              <a:rPr lang="en-AU" dirty="0"/>
              <a:t>.</a:t>
            </a:r>
          </a:p>
          <a:p>
            <a:r>
              <a:rPr lang="en-AU" dirty="0" err="1"/>
              <a:t>Các</a:t>
            </a:r>
            <a:r>
              <a:rPr lang="en-AU" dirty="0"/>
              <a:t> </a:t>
            </a:r>
            <a:r>
              <a:rPr lang="en-AU" dirty="0" err="1"/>
              <a:t>xét</a:t>
            </a:r>
            <a:r>
              <a:rPr lang="en-AU" dirty="0"/>
              <a:t> </a:t>
            </a:r>
            <a:r>
              <a:rPr lang="en-AU" dirty="0" err="1"/>
              <a:t>nghiệm</a:t>
            </a:r>
            <a:r>
              <a:rPr lang="en-AU" dirty="0"/>
              <a:t> </a:t>
            </a:r>
            <a:r>
              <a:rPr lang="en-AU" dirty="0" err="1"/>
              <a:t>tiếp</a:t>
            </a:r>
            <a:r>
              <a:rPr lang="en-AU" dirty="0"/>
              <a:t> </a:t>
            </a:r>
            <a:r>
              <a:rPr lang="en-AU" dirty="0" err="1"/>
              <a:t>theo</a:t>
            </a:r>
            <a:r>
              <a:rPr lang="en-AU" dirty="0"/>
              <a:t> </a:t>
            </a:r>
            <a:r>
              <a:rPr lang="en-AU" dirty="0" err="1"/>
              <a:t>cần</a:t>
            </a:r>
            <a:r>
              <a:rPr lang="en-AU" dirty="0"/>
              <a:t> </a:t>
            </a:r>
            <a:r>
              <a:rPr lang="en-AU" dirty="0" err="1"/>
              <a:t>phải</a:t>
            </a:r>
            <a:r>
              <a:rPr lang="en-AU" dirty="0"/>
              <a:t> </a:t>
            </a:r>
            <a:r>
              <a:rPr lang="en-AU" dirty="0" err="1"/>
              <a:t>làm</a:t>
            </a:r>
            <a:r>
              <a:rPr lang="en-AU" dirty="0"/>
              <a:t> </a:t>
            </a:r>
            <a:r>
              <a:rPr lang="en-AU" dirty="0" err="1"/>
              <a:t>cho</a:t>
            </a:r>
            <a:r>
              <a:rPr lang="en-AU" dirty="0"/>
              <a:t> </a:t>
            </a:r>
            <a:r>
              <a:rPr lang="en-AU" dirty="0" err="1"/>
              <a:t>trường</a:t>
            </a:r>
            <a:r>
              <a:rPr lang="en-AU" dirty="0"/>
              <a:t> </a:t>
            </a:r>
            <a:r>
              <a:rPr lang="en-AU" dirty="0" err="1"/>
              <a:t>hợp</a:t>
            </a:r>
            <a:r>
              <a:rPr lang="en-AU" dirty="0"/>
              <a:t> </a:t>
            </a:r>
            <a:r>
              <a:rPr lang="en-AU" dirty="0" err="1"/>
              <a:t>này</a:t>
            </a:r>
            <a:r>
              <a:rPr lang="en-AU" dirty="0"/>
              <a:t> </a:t>
            </a:r>
            <a:r>
              <a:rPr lang="en-AU" dirty="0" err="1"/>
              <a:t>là</a:t>
            </a:r>
            <a:r>
              <a:rPr lang="en-AU" dirty="0"/>
              <a:t> </a:t>
            </a:r>
            <a:r>
              <a:rPr lang="en-AU" dirty="0" err="1"/>
              <a:t>gì</a:t>
            </a:r>
            <a:r>
              <a:rPr lang="en-AU" dirty="0"/>
              <a:t> ?</a:t>
            </a:r>
          </a:p>
          <a:p>
            <a:pPr marL="0" indent="0">
              <a:buNone/>
            </a:pPr>
            <a:endParaRPr lang="en-AU"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850106"/>
          </a:xfrm>
        </p:spPr>
        <p:txBody>
          <a:bodyPr/>
          <a:lstStyle/>
          <a:p>
            <a:r>
              <a:rPr lang="en-AU" dirty="0" err="1"/>
              <a:t>Trường</a:t>
            </a:r>
            <a:r>
              <a:rPr lang="en-AU" dirty="0"/>
              <a:t> </a:t>
            </a:r>
            <a:r>
              <a:rPr lang="en-AU" dirty="0" err="1"/>
              <a:t>hợp</a:t>
            </a:r>
            <a:r>
              <a:rPr lang="en-AU" dirty="0"/>
              <a:t> 1 (</a:t>
            </a:r>
            <a:r>
              <a:rPr lang="en-AU" dirty="0" err="1"/>
              <a:t>tiếp</a:t>
            </a:r>
            <a:r>
              <a:rPr lang="en-AU" dirty="0"/>
              <a:t>)</a:t>
            </a:r>
          </a:p>
        </p:txBody>
      </p:sp>
      <p:sp>
        <p:nvSpPr>
          <p:cNvPr id="3" name="Content Placeholder 2"/>
          <p:cNvSpPr>
            <a:spLocks noGrp="1"/>
          </p:cNvSpPr>
          <p:nvPr>
            <p:ph idx="1"/>
          </p:nvPr>
        </p:nvSpPr>
        <p:spPr>
          <a:xfrm>
            <a:off x="2063552" y="1340769"/>
            <a:ext cx="8229600" cy="4525963"/>
          </a:xfrm>
        </p:spPr>
        <p:txBody>
          <a:bodyPr>
            <a:normAutofit/>
          </a:bodyPr>
          <a:lstStyle/>
          <a:p>
            <a:pPr marL="0" indent="0">
              <a:buNone/>
            </a:pPr>
            <a:r>
              <a:rPr lang="en-AU" dirty="0" err="1"/>
              <a:t>Kết</a:t>
            </a:r>
            <a:r>
              <a:rPr lang="en-AU" dirty="0"/>
              <a:t> </a:t>
            </a:r>
            <a:r>
              <a:rPr lang="en-AU" dirty="0" err="1"/>
              <a:t>quả</a:t>
            </a:r>
            <a:r>
              <a:rPr lang="en-AU" dirty="0"/>
              <a:t> XN;</a:t>
            </a:r>
          </a:p>
          <a:p>
            <a:r>
              <a:rPr lang="en-AU" dirty="0" err="1"/>
              <a:t>HBeAg</a:t>
            </a:r>
            <a:r>
              <a:rPr lang="en-AU" dirty="0"/>
              <a:t> (+)</a:t>
            </a:r>
          </a:p>
          <a:p>
            <a:r>
              <a:rPr lang="en-AU" dirty="0"/>
              <a:t>HBV DNA : 7,8.10</a:t>
            </a:r>
            <a:r>
              <a:rPr lang="en-AU" baseline="30000" dirty="0"/>
              <a:t>6</a:t>
            </a:r>
            <a:r>
              <a:rPr lang="en-AU" dirty="0"/>
              <a:t> IU/ml</a:t>
            </a:r>
          </a:p>
          <a:p>
            <a:r>
              <a:rPr lang="en-AU" dirty="0"/>
              <a:t>ALT: 20 U/l</a:t>
            </a:r>
          </a:p>
          <a:p>
            <a:r>
              <a:rPr lang="en-AU" dirty="0"/>
              <a:t>CTM: </a:t>
            </a:r>
            <a:r>
              <a:rPr lang="en-AU" dirty="0" err="1"/>
              <a:t>bình</a:t>
            </a:r>
            <a:r>
              <a:rPr lang="en-AU" dirty="0"/>
              <a:t> </a:t>
            </a:r>
            <a:r>
              <a:rPr lang="en-AU" dirty="0" err="1"/>
              <a:t>thường</a:t>
            </a:r>
            <a:endParaRPr lang="en-AU" dirty="0"/>
          </a:p>
          <a:p>
            <a:r>
              <a:rPr lang="en-AU" dirty="0" err="1"/>
              <a:t>Creatinin</a:t>
            </a:r>
            <a:r>
              <a:rPr lang="en-AU" dirty="0"/>
              <a:t>: </a:t>
            </a:r>
            <a:r>
              <a:rPr lang="en-AU" dirty="0" err="1"/>
              <a:t>bình</a:t>
            </a:r>
            <a:r>
              <a:rPr lang="en-AU" dirty="0"/>
              <a:t> </a:t>
            </a:r>
            <a:r>
              <a:rPr lang="en-AU" dirty="0" err="1"/>
              <a:t>thường</a:t>
            </a:r>
          </a:p>
          <a:p>
            <a:r>
              <a:rPr lang="en-US" altLang="en-AU" dirty="0" err="1"/>
              <a:t>SAOB: bình thường</a:t>
            </a:r>
            <a:endParaRPr lang="en-AU" dirty="0"/>
          </a:p>
          <a:p>
            <a:r>
              <a:rPr lang="en-AU" dirty="0" err="1"/>
              <a:t>Bạn</a:t>
            </a:r>
            <a:r>
              <a:rPr lang="en-AU" dirty="0"/>
              <a:t> </a:t>
            </a:r>
            <a:r>
              <a:rPr lang="en-AU" dirty="0" err="1"/>
              <a:t>tư</a:t>
            </a:r>
            <a:r>
              <a:rPr lang="en-AU" dirty="0"/>
              <a:t> </a:t>
            </a:r>
            <a:r>
              <a:rPr lang="en-AU" dirty="0" err="1"/>
              <a:t>vấn</a:t>
            </a:r>
            <a:r>
              <a:rPr lang="en-AU" dirty="0"/>
              <a:t> </a:t>
            </a:r>
            <a:r>
              <a:rPr lang="en-AU" dirty="0" err="1"/>
              <a:t>cho</a:t>
            </a:r>
            <a:r>
              <a:rPr lang="en-AU" dirty="0"/>
              <a:t> </a:t>
            </a:r>
            <a:r>
              <a:rPr lang="en-AU" dirty="0" err="1"/>
              <a:t>trường</a:t>
            </a:r>
            <a:r>
              <a:rPr lang="en-AU" dirty="0"/>
              <a:t> </a:t>
            </a:r>
            <a:r>
              <a:rPr lang="en-AU" dirty="0" err="1"/>
              <a:t>hợp</a:t>
            </a:r>
            <a:r>
              <a:rPr lang="en-AU" dirty="0"/>
              <a:t> </a:t>
            </a:r>
            <a:r>
              <a:rPr lang="en-AU" dirty="0" err="1"/>
              <a:t>này</a:t>
            </a:r>
            <a:r>
              <a:rPr lang="en-AU" dirty="0"/>
              <a:t> </a:t>
            </a:r>
            <a:r>
              <a:rPr lang="en-AU" dirty="0" err="1"/>
              <a:t>thế</a:t>
            </a:r>
            <a:r>
              <a:rPr lang="en-AU" dirty="0"/>
              <a:t> </a:t>
            </a:r>
            <a:r>
              <a:rPr lang="en-AU" dirty="0" err="1"/>
              <a:t>nào</a:t>
            </a:r>
            <a:r>
              <a:rPr lang="en-AU" dirty="0"/>
              <a:t>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err="1">
                <a:sym typeface="+mn-ea"/>
              </a:rPr>
              <a:t>Trường</a:t>
            </a:r>
            <a:r>
              <a:rPr lang="en-AU" dirty="0">
                <a:sym typeface="+mn-ea"/>
              </a:rPr>
              <a:t> </a:t>
            </a:r>
            <a:r>
              <a:rPr lang="en-AU" dirty="0" err="1">
                <a:sym typeface="+mn-ea"/>
              </a:rPr>
              <a:t>hợp</a:t>
            </a:r>
            <a:r>
              <a:rPr lang="en-AU" dirty="0">
                <a:sym typeface="+mn-ea"/>
              </a:rPr>
              <a:t> 1 (</a:t>
            </a:r>
            <a:r>
              <a:rPr lang="en-AU" dirty="0" err="1">
                <a:sym typeface="+mn-ea"/>
              </a:rPr>
              <a:t>tiếp</a:t>
            </a:r>
            <a:r>
              <a:rPr lang="en-AU" dirty="0">
                <a:sym typeface="+mn-ea"/>
              </a:rPr>
              <a:t>)</a:t>
            </a:r>
            <a:br>
              <a:rPr lang="en-AU" dirty="0"/>
            </a:br>
            <a:endParaRPr lang="en-US"/>
          </a:p>
        </p:txBody>
      </p:sp>
      <p:sp>
        <p:nvSpPr>
          <p:cNvPr id="3" name="Content Placeholder 2"/>
          <p:cNvSpPr>
            <a:spLocks noGrp="1"/>
          </p:cNvSpPr>
          <p:nvPr>
            <p:ph idx="1"/>
          </p:nvPr>
        </p:nvSpPr>
        <p:spPr/>
        <p:txBody>
          <a:bodyPr/>
          <a:lstStyle/>
          <a:p>
            <a:r>
              <a:rPr lang="en-US"/>
              <a:t>BN chưa có chỉ định điều trị VGB</a:t>
            </a:r>
          </a:p>
          <a:p>
            <a:r>
              <a:rPr lang="en-US"/>
              <a:t>Theo dõi định kỳ 3-6 tháng/1 lần</a:t>
            </a:r>
          </a:p>
          <a:p>
            <a:r>
              <a:rPr lang="en-US"/>
              <a:t>Khi có kế hoạch lấy chồng, có thai, cần phải được khám, đánh giá tình trạng VGB mạn và tư vấn PLTMC</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528" y="476672"/>
            <a:ext cx="8229600" cy="1143000"/>
          </a:xfrm>
        </p:spPr>
        <p:txBody>
          <a:bodyPr>
            <a:noAutofit/>
          </a:bodyPr>
          <a:lstStyle/>
          <a:p>
            <a:r>
              <a:rPr lang="en-AU" sz="3600" b="1" dirty="0" err="1">
                <a:solidFill>
                  <a:schemeClr val="tx2">
                    <a:lumMod val="75000"/>
                  </a:schemeClr>
                </a:solidFill>
              </a:rPr>
              <a:t>Quản</a:t>
            </a:r>
            <a:r>
              <a:rPr lang="en-AU" sz="3600" b="1" dirty="0">
                <a:solidFill>
                  <a:schemeClr val="tx2">
                    <a:lumMod val="75000"/>
                  </a:schemeClr>
                </a:solidFill>
              </a:rPr>
              <a:t> </a:t>
            </a:r>
            <a:r>
              <a:rPr lang="en-AU" sz="3600" b="1" dirty="0" err="1">
                <a:solidFill>
                  <a:schemeClr val="tx2">
                    <a:lumMod val="75000"/>
                  </a:schemeClr>
                </a:solidFill>
              </a:rPr>
              <a:t>lý</a:t>
            </a:r>
            <a:r>
              <a:rPr lang="en-AU" sz="3600" b="1" dirty="0">
                <a:solidFill>
                  <a:schemeClr val="tx2">
                    <a:lumMod val="75000"/>
                  </a:schemeClr>
                </a:solidFill>
              </a:rPr>
              <a:t> </a:t>
            </a:r>
            <a:r>
              <a:rPr lang="en-AU" sz="3600" b="1" dirty="0" err="1">
                <a:solidFill>
                  <a:schemeClr val="tx2">
                    <a:lumMod val="75000"/>
                  </a:schemeClr>
                </a:solidFill>
              </a:rPr>
              <a:t>lây</a:t>
            </a:r>
            <a:r>
              <a:rPr lang="en-AU" sz="3600" b="1" dirty="0">
                <a:solidFill>
                  <a:schemeClr val="tx2">
                    <a:lumMod val="75000"/>
                  </a:schemeClr>
                </a:solidFill>
              </a:rPr>
              <a:t> </a:t>
            </a:r>
            <a:r>
              <a:rPr lang="en-AU" sz="3600" b="1" dirty="0" err="1">
                <a:solidFill>
                  <a:schemeClr val="tx2">
                    <a:lumMod val="75000"/>
                  </a:schemeClr>
                </a:solidFill>
              </a:rPr>
              <a:t>truyền</a:t>
            </a:r>
            <a:r>
              <a:rPr lang="en-AU" sz="3600" b="1" dirty="0">
                <a:solidFill>
                  <a:schemeClr val="tx2">
                    <a:lumMod val="75000"/>
                  </a:schemeClr>
                </a:solidFill>
              </a:rPr>
              <a:t> HBV </a:t>
            </a:r>
            <a:r>
              <a:rPr lang="en-AU" sz="3600" b="1" dirty="0" err="1">
                <a:solidFill>
                  <a:schemeClr val="tx2">
                    <a:lumMod val="75000"/>
                  </a:schemeClr>
                </a:solidFill>
              </a:rPr>
              <a:t>từ</a:t>
            </a:r>
            <a:r>
              <a:rPr lang="en-AU" sz="3600" b="1" dirty="0">
                <a:solidFill>
                  <a:schemeClr val="tx2">
                    <a:lumMod val="75000"/>
                  </a:schemeClr>
                </a:solidFill>
              </a:rPr>
              <a:t> </a:t>
            </a:r>
            <a:r>
              <a:rPr lang="en-AU" sz="3600" b="1" dirty="0" err="1">
                <a:solidFill>
                  <a:schemeClr val="tx2">
                    <a:lumMod val="75000"/>
                  </a:schemeClr>
                </a:solidFill>
              </a:rPr>
              <a:t>mẹ</a:t>
            </a:r>
            <a:r>
              <a:rPr lang="en-AU" sz="3600" b="1" dirty="0">
                <a:solidFill>
                  <a:schemeClr val="tx2">
                    <a:lumMod val="75000"/>
                  </a:schemeClr>
                </a:solidFill>
              </a:rPr>
              <a:t> sang con </a:t>
            </a:r>
            <a:br>
              <a:rPr lang="en-AU" sz="3600" b="1" dirty="0">
                <a:solidFill>
                  <a:schemeClr val="tx2">
                    <a:lumMod val="75000"/>
                  </a:schemeClr>
                </a:solidFill>
              </a:rPr>
            </a:br>
            <a:endParaRPr lang="en-AU" sz="3600" dirty="0">
              <a:solidFill>
                <a:schemeClr val="tx2">
                  <a:lumMod val="75000"/>
                </a:schemeClr>
              </a:solidFill>
            </a:endParaRPr>
          </a:p>
        </p:txBody>
      </p:sp>
      <p:sp>
        <p:nvSpPr>
          <p:cNvPr id="3" name="Content Placeholder 2"/>
          <p:cNvSpPr>
            <a:spLocks noGrp="1"/>
          </p:cNvSpPr>
          <p:nvPr>
            <p:ph idx="1"/>
          </p:nvPr>
        </p:nvSpPr>
        <p:spPr>
          <a:xfrm>
            <a:off x="2387588" y="1412776"/>
            <a:ext cx="7416824" cy="5445224"/>
          </a:xfrm>
        </p:spPr>
        <p:txBody>
          <a:bodyPr>
            <a:noAutofit/>
          </a:bodyPr>
          <a:lstStyle/>
          <a:p>
            <a:pPr marL="0" indent="0">
              <a:lnSpc>
                <a:spcPct val="150000"/>
              </a:lnSpc>
              <a:buNone/>
            </a:pPr>
            <a:r>
              <a:rPr lang="en-AU" sz="2400" b="1" dirty="0" err="1">
                <a:solidFill>
                  <a:srgbClr val="FF0000"/>
                </a:solidFill>
              </a:rPr>
              <a:t>Tất</a:t>
            </a:r>
            <a:r>
              <a:rPr lang="en-AU" sz="2400" b="1" dirty="0">
                <a:solidFill>
                  <a:srgbClr val="FF0000"/>
                </a:solidFill>
              </a:rPr>
              <a:t> </a:t>
            </a:r>
            <a:r>
              <a:rPr lang="en-AU" sz="2400" b="1" dirty="0" err="1">
                <a:solidFill>
                  <a:srgbClr val="FF0000"/>
                </a:solidFill>
              </a:rPr>
              <a:t>cả</a:t>
            </a:r>
            <a:r>
              <a:rPr lang="en-AU" sz="2400" b="1" dirty="0">
                <a:solidFill>
                  <a:srgbClr val="FF0000"/>
                </a:solidFill>
              </a:rPr>
              <a:t> </a:t>
            </a:r>
            <a:r>
              <a:rPr lang="en-AU" sz="2400" b="1" dirty="0" err="1">
                <a:solidFill>
                  <a:srgbClr val="FF0000"/>
                </a:solidFill>
              </a:rPr>
              <a:t>Phụ</a:t>
            </a:r>
            <a:r>
              <a:rPr lang="en-AU" sz="2400" b="1" dirty="0">
                <a:solidFill>
                  <a:srgbClr val="FF0000"/>
                </a:solidFill>
              </a:rPr>
              <a:t> </a:t>
            </a:r>
            <a:r>
              <a:rPr lang="en-AU" sz="2400" b="1" dirty="0" err="1">
                <a:solidFill>
                  <a:srgbClr val="FF0000"/>
                </a:solidFill>
              </a:rPr>
              <a:t>nữ</a:t>
            </a:r>
            <a:r>
              <a:rPr lang="en-AU" sz="2400" b="1" dirty="0">
                <a:solidFill>
                  <a:srgbClr val="FF0000"/>
                </a:solidFill>
              </a:rPr>
              <a:t> </a:t>
            </a:r>
            <a:r>
              <a:rPr lang="en-AU" sz="2400" b="1" dirty="0" err="1">
                <a:solidFill>
                  <a:srgbClr val="FF0000"/>
                </a:solidFill>
              </a:rPr>
              <a:t>độ</a:t>
            </a:r>
            <a:r>
              <a:rPr lang="en-AU" sz="2400" b="1" dirty="0">
                <a:solidFill>
                  <a:srgbClr val="FF0000"/>
                </a:solidFill>
              </a:rPr>
              <a:t> </a:t>
            </a:r>
            <a:r>
              <a:rPr lang="en-AU" sz="2400" b="1" dirty="0" err="1">
                <a:solidFill>
                  <a:srgbClr val="FF0000"/>
                </a:solidFill>
              </a:rPr>
              <a:t>tuổi</a:t>
            </a:r>
            <a:r>
              <a:rPr lang="en-AU" sz="2400" b="1" dirty="0">
                <a:solidFill>
                  <a:srgbClr val="FF0000"/>
                </a:solidFill>
              </a:rPr>
              <a:t> sinh </a:t>
            </a:r>
            <a:r>
              <a:rPr lang="en-AU" sz="2400" b="1" dirty="0" err="1">
                <a:solidFill>
                  <a:srgbClr val="FF0000"/>
                </a:solidFill>
              </a:rPr>
              <a:t>đẻ</a:t>
            </a:r>
            <a:r>
              <a:rPr lang="en-AU" sz="2400" b="1" dirty="0">
                <a:solidFill>
                  <a:srgbClr val="FF0000"/>
                </a:solidFill>
              </a:rPr>
              <a:t> </a:t>
            </a:r>
            <a:r>
              <a:rPr lang="en-AU" sz="2400" b="1" dirty="0" err="1">
                <a:solidFill>
                  <a:srgbClr val="FF0000"/>
                </a:solidFill>
              </a:rPr>
              <a:t>nên</a:t>
            </a:r>
            <a:r>
              <a:rPr lang="en-AU" sz="2400" b="1" dirty="0">
                <a:solidFill>
                  <a:srgbClr val="FF0000"/>
                </a:solidFill>
              </a:rPr>
              <a:t> </a:t>
            </a:r>
            <a:r>
              <a:rPr lang="en-AU" sz="2400" b="1" dirty="0" err="1">
                <a:solidFill>
                  <a:srgbClr val="FF0000"/>
                </a:solidFill>
              </a:rPr>
              <a:t>xét</a:t>
            </a:r>
            <a:r>
              <a:rPr lang="en-AU" sz="2400" b="1" dirty="0">
                <a:solidFill>
                  <a:srgbClr val="FF0000"/>
                </a:solidFill>
              </a:rPr>
              <a:t> </a:t>
            </a:r>
            <a:r>
              <a:rPr lang="en-AU" sz="2400" b="1" dirty="0" err="1">
                <a:solidFill>
                  <a:srgbClr val="FF0000"/>
                </a:solidFill>
              </a:rPr>
              <a:t>nghiệm</a:t>
            </a:r>
            <a:r>
              <a:rPr lang="en-AU" sz="2400" b="1" dirty="0">
                <a:solidFill>
                  <a:srgbClr val="FF0000"/>
                </a:solidFill>
              </a:rPr>
              <a:t> </a:t>
            </a:r>
            <a:r>
              <a:rPr lang="en-AU" sz="2400" b="1" dirty="0" err="1">
                <a:solidFill>
                  <a:srgbClr val="FF0000"/>
                </a:solidFill>
              </a:rPr>
              <a:t>HBsAg</a:t>
            </a:r>
            <a:endParaRPr lang="en-AU" sz="2400" b="1" dirty="0">
              <a:solidFill>
                <a:srgbClr val="FF0000"/>
              </a:solidFill>
            </a:endParaRPr>
          </a:p>
          <a:p>
            <a:pPr marL="0" indent="0">
              <a:lnSpc>
                <a:spcPct val="150000"/>
              </a:lnSpc>
              <a:buNone/>
            </a:pPr>
            <a:r>
              <a:rPr lang="en-AU" sz="2400" b="1" dirty="0" err="1">
                <a:solidFill>
                  <a:srgbClr val="FF0000"/>
                </a:solidFill>
              </a:rPr>
              <a:t>Nhiễm</a:t>
            </a:r>
            <a:r>
              <a:rPr lang="en-AU" sz="2400" b="1" dirty="0">
                <a:solidFill>
                  <a:srgbClr val="FF0000"/>
                </a:solidFill>
              </a:rPr>
              <a:t> HBV ở </a:t>
            </a:r>
            <a:r>
              <a:rPr lang="en-AU" sz="2400" b="1" dirty="0" err="1">
                <a:solidFill>
                  <a:srgbClr val="FF0000"/>
                </a:solidFill>
              </a:rPr>
              <a:t>phụ</a:t>
            </a:r>
            <a:r>
              <a:rPr lang="en-AU" sz="2400" b="1" dirty="0">
                <a:solidFill>
                  <a:srgbClr val="FF0000"/>
                </a:solidFill>
              </a:rPr>
              <a:t> </a:t>
            </a:r>
            <a:r>
              <a:rPr lang="en-AU" sz="2400" b="1" dirty="0" err="1">
                <a:solidFill>
                  <a:srgbClr val="FF0000"/>
                </a:solidFill>
              </a:rPr>
              <a:t>nữ</a:t>
            </a:r>
            <a:r>
              <a:rPr lang="en-AU" sz="2400" b="1" dirty="0">
                <a:solidFill>
                  <a:srgbClr val="FF0000"/>
                </a:solidFill>
              </a:rPr>
              <a:t> </a:t>
            </a:r>
            <a:r>
              <a:rPr lang="en-AU" sz="2400" b="1" dirty="0" err="1">
                <a:solidFill>
                  <a:srgbClr val="FF0000"/>
                </a:solidFill>
              </a:rPr>
              <a:t>trong</a:t>
            </a:r>
            <a:r>
              <a:rPr lang="en-AU" sz="2400" b="1" dirty="0">
                <a:solidFill>
                  <a:srgbClr val="FF0000"/>
                </a:solidFill>
              </a:rPr>
              <a:t> </a:t>
            </a:r>
            <a:r>
              <a:rPr lang="en-AU" sz="2400" b="1" dirty="0" err="1">
                <a:solidFill>
                  <a:srgbClr val="FF0000"/>
                </a:solidFill>
              </a:rPr>
              <a:t>lứa</a:t>
            </a:r>
            <a:r>
              <a:rPr lang="en-AU" sz="2400" b="1" dirty="0">
                <a:solidFill>
                  <a:srgbClr val="FF0000"/>
                </a:solidFill>
              </a:rPr>
              <a:t> </a:t>
            </a:r>
            <a:r>
              <a:rPr lang="en-AU" sz="2400" b="1" dirty="0" err="1">
                <a:solidFill>
                  <a:srgbClr val="FF0000"/>
                </a:solidFill>
              </a:rPr>
              <a:t>tuổi</a:t>
            </a:r>
            <a:r>
              <a:rPr lang="en-AU" sz="2400" b="1" dirty="0">
                <a:solidFill>
                  <a:srgbClr val="FF0000"/>
                </a:solidFill>
              </a:rPr>
              <a:t> </a:t>
            </a:r>
            <a:r>
              <a:rPr lang="en-AU" sz="2400" b="1" dirty="0" err="1">
                <a:solidFill>
                  <a:srgbClr val="FF0000"/>
                </a:solidFill>
              </a:rPr>
              <a:t>mang</a:t>
            </a:r>
            <a:r>
              <a:rPr lang="en-AU" sz="2400" b="1" dirty="0">
                <a:solidFill>
                  <a:srgbClr val="FF0000"/>
                </a:solidFill>
              </a:rPr>
              <a:t> </a:t>
            </a:r>
            <a:r>
              <a:rPr lang="en-AU" sz="2400" b="1" dirty="0" err="1">
                <a:solidFill>
                  <a:srgbClr val="FF0000"/>
                </a:solidFill>
              </a:rPr>
              <a:t>thai</a:t>
            </a:r>
            <a:endParaRPr lang="en-AU" sz="2400" b="1" dirty="0">
              <a:solidFill>
                <a:srgbClr val="FF0000"/>
              </a:solidFill>
            </a:endParaRPr>
          </a:p>
          <a:p>
            <a:pPr>
              <a:lnSpc>
                <a:spcPct val="150000"/>
              </a:lnSpc>
            </a:pPr>
            <a:r>
              <a:rPr lang="en-AU" sz="2400" dirty="0"/>
              <a:t>BN </a:t>
            </a:r>
            <a:r>
              <a:rPr lang="en-AU" sz="2400" dirty="0" err="1"/>
              <a:t>được</a:t>
            </a:r>
            <a:r>
              <a:rPr lang="en-AU" sz="2400" dirty="0"/>
              <a:t> </a:t>
            </a:r>
            <a:r>
              <a:rPr lang="en-AU" sz="2400" dirty="0" err="1"/>
              <a:t>đánh</a:t>
            </a:r>
            <a:r>
              <a:rPr lang="en-AU" sz="2400" dirty="0"/>
              <a:t> </a:t>
            </a:r>
            <a:r>
              <a:rPr lang="en-AU" sz="2400" dirty="0" err="1"/>
              <a:t>giá</a:t>
            </a:r>
            <a:r>
              <a:rPr lang="en-AU" sz="2400" dirty="0"/>
              <a:t> </a:t>
            </a:r>
            <a:r>
              <a:rPr lang="en-AU" sz="2400" dirty="0" err="1"/>
              <a:t>tình</a:t>
            </a:r>
            <a:r>
              <a:rPr lang="en-AU" sz="2400" dirty="0"/>
              <a:t> </a:t>
            </a:r>
            <a:r>
              <a:rPr lang="en-AU" sz="2400" dirty="0" err="1"/>
              <a:t>trạng</a:t>
            </a:r>
            <a:r>
              <a:rPr lang="en-AU" sz="2400" dirty="0"/>
              <a:t> </a:t>
            </a:r>
            <a:r>
              <a:rPr lang="en-AU" sz="2400" dirty="0" err="1"/>
              <a:t>bệnh</a:t>
            </a:r>
            <a:r>
              <a:rPr lang="en-AU" sz="2400" dirty="0"/>
              <a:t>, </a:t>
            </a:r>
            <a:r>
              <a:rPr lang="en-AU" sz="2400" dirty="0" err="1"/>
              <a:t>xem</a:t>
            </a:r>
            <a:r>
              <a:rPr lang="en-AU" sz="2400" dirty="0"/>
              <a:t> </a:t>
            </a:r>
            <a:r>
              <a:rPr lang="en-AU" sz="2400" dirty="0" err="1"/>
              <a:t>xét</a:t>
            </a:r>
            <a:r>
              <a:rPr lang="en-AU" sz="2400" dirty="0"/>
              <a:t> </a:t>
            </a:r>
            <a:r>
              <a:rPr lang="en-AU" sz="2400" dirty="0" err="1"/>
              <a:t>chỉ</a:t>
            </a:r>
            <a:r>
              <a:rPr lang="en-AU" sz="2400" dirty="0"/>
              <a:t> </a:t>
            </a:r>
            <a:r>
              <a:rPr lang="en-AU" sz="2400" dirty="0" err="1"/>
              <a:t>định</a:t>
            </a:r>
            <a:r>
              <a:rPr lang="en-AU" sz="2400" dirty="0"/>
              <a:t> </a:t>
            </a:r>
            <a:r>
              <a:rPr lang="en-AU" sz="2400" dirty="0" err="1"/>
              <a:t>điều</a:t>
            </a:r>
            <a:r>
              <a:rPr lang="en-AU" sz="2400" dirty="0"/>
              <a:t> VGB</a:t>
            </a:r>
          </a:p>
          <a:p>
            <a:pPr>
              <a:lnSpc>
                <a:spcPct val="150000"/>
              </a:lnSpc>
            </a:pPr>
            <a:r>
              <a:rPr lang="en-AU" sz="2400" dirty="0" err="1"/>
              <a:t>Chỉ</a:t>
            </a:r>
            <a:r>
              <a:rPr lang="en-AU" sz="2400" dirty="0"/>
              <a:t> </a:t>
            </a:r>
            <a:r>
              <a:rPr lang="en-AU" sz="2400" dirty="0" err="1"/>
              <a:t>định</a:t>
            </a:r>
            <a:r>
              <a:rPr lang="en-AU" sz="2400" dirty="0"/>
              <a:t> </a:t>
            </a:r>
            <a:r>
              <a:rPr lang="en-AU" sz="2400" dirty="0" err="1"/>
              <a:t>điều</a:t>
            </a:r>
            <a:r>
              <a:rPr lang="en-AU" sz="2400" dirty="0"/>
              <a:t> </a:t>
            </a:r>
            <a:r>
              <a:rPr lang="en-AU" sz="2400" dirty="0" err="1"/>
              <a:t>trị</a:t>
            </a:r>
            <a:r>
              <a:rPr lang="en-AU" sz="2400" dirty="0"/>
              <a:t> VGB ở </a:t>
            </a:r>
            <a:r>
              <a:rPr lang="en-AU" sz="2400" dirty="0" err="1"/>
              <a:t>phụ</a:t>
            </a:r>
            <a:r>
              <a:rPr lang="en-AU" sz="2400" dirty="0"/>
              <a:t> </a:t>
            </a:r>
            <a:r>
              <a:rPr lang="en-AU" sz="2400" dirty="0" err="1"/>
              <a:t>nữ</a:t>
            </a:r>
            <a:r>
              <a:rPr lang="en-AU" sz="2400" dirty="0"/>
              <a:t> </a:t>
            </a:r>
            <a:r>
              <a:rPr lang="en-AU" sz="2400" dirty="0" err="1"/>
              <a:t>trong</a:t>
            </a:r>
            <a:r>
              <a:rPr lang="en-AU" sz="2400" dirty="0"/>
              <a:t> </a:t>
            </a:r>
            <a:r>
              <a:rPr lang="en-AU" sz="2400" dirty="0" err="1"/>
              <a:t>lứa</a:t>
            </a:r>
            <a:r>
              <a:rPr lang="en-AU" sz="2400" dirty="0"/>
              <a:t> </a:t>
            </a:r>
            <a:r>
              <a:rPr lang="en-AU" sz="2400" dirty="0" err="1"/>
              <a:t>tuổi</a:t>
            </a:r>
            <a:r>
              <a:rPr lang="en-AU" sz="2400" dirty="0"/>
              <a:t> </a:t>
            </a:r>
            <a:r>
              <a:rPr lang="en-AU" sz="2400" dirty="0" err="1"/>
              <a:t>mang</a:t>
            </a:r>
            <a:r>
              <a:rPr lang="en-AU" sz="2400" dirty="0"/>
              <a:t> </a:t>
            </a:r>
            <a:r>
              <a:rPr lang="en-AU" sz="2400" dirty="0" err="1"/>
              <a:t>thai</a:t>
            </a:r>
            <a:r>
              <a:rPr lang="en-AU" sz="2400" dirty="0"/>
              <a:t> </a:t>
            </a:r>
            <a:r>
              <a:rPr lang="en-AU" sz="2400" dirty="0" err="1"/>
              <a:t>như</a:t>
            </a:r>
            <a:r>
              <a:rPr lang="en-AU" sz="2400" dirty="0"/>
              <a:t> </a:t>
            </a:r>
            <a:r>
              <a:rPr lang="en-AU" sz="2400" dirty="0" err="1"/>
              <a:t>bệnh</a:t>
            </a:r>
            <a:r>
              <a:rPr lang="en-AU" sz="2400" dirty="0"/>
              <a:t> </a:t>
            </a:r>
            <a:r>
              <a:rPr lang="en-AU" sz="2400" dirty="0" err="1"/>
              <a:t>nhân</a:t>
            </a:r>
            <a:r>
              <a:rPr lang="en-AU" sz="2400" dirty="0"/>
              <a:t> </a:t>
            </a:r>
            <a:r>
              <a:rPr lang="en-AU" sz="2400" dirty="0" err="1"/>
              <a:t>người</a:t>
            </a:r>
            <a:r>
              <a:rPr lang="en-AU" sz="2400" dirty="0"/>
              <a:t> </a:t>
            </a:r>
            <a:r>
              <a:rPr lang="en-AU" sz="2400" dirty="0" err="1"/>
              <a:t>lớn</a:t>
            </a:r>
            <a:r>
              <a:rPr lang="en-AU" sz="2400" dirty="0"/>
              <a:t> </a:t>
            </a:r>
            <a:r>
              <a:rPr lang="en-AU" sz="2400" dirty="0" err="1"/>
              <a:t>khác</a:t>
            </a:r>
            <a:endParaRPr lang="en-AU" sz="24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9536" y="620688"/>
            <a:ext cx="8507288" cy="1143000"/>
          </a:xfrm>
        </p:spPr>
        <p:txBody>
          <a:bodyPr>
            <a:noAutofit/>
          </a:bodyPr>
          <a:lstStyle/>
          <a:p>
            <a:r>
              <a:rPr lang="en-AU" sz="3600" b="1" dirty="0" err="1">
                <a:solidFill>
                  <a:schemeClr val="tx2">
                    <a:lumMod val="75000"/>
                  </a:schemeClr>
                </a:solidFill>
              </a:rPr>
              <a:t>Quản</a:t>
            </a:r>
            <a:r>
              <a:rPr lang="en-AU" sz="3600" b="1" dirty="0">
                <a:solidFill>
                  <a:schemeClr val="tx2">
                    <a:lumMod val="75000"/>
                  </a:schemeClr>
                </a:solidFill>
              </a:rPr>
              <a:t> </a:t>
            </a:r>
            <a:r>
              <a:rPr lang="en-AU" sz="3600" b="1" dirty="0" err="1">
                <a:solidFill>
                  <a:schemeClr val="tx2">
                    <a:lumMod val="75000"/>
                  </a:schemeClr>
                </a:solidFill>
              </a:rPr>
              <a:t>lý</a:t>
            </a:r>
            <a:r>
              <a:rPr lang="en-AU" sz="3600" b="1" dirty="0">
                <a:solidFill>
                  <a:schemeClr val="tx2">
                    <a:lumMod val="75000"/>
                  </a:schemeClr>
                </a:solidFill>
              </a:rPr>
              <a:t> </a:t>
            </a:r>
            <a:r>
              <a:rPr lang="en-AU" sz="3600" b="1" dirty="0" err="1">
                <a:solidFill>
                  <a:schemeClr val="tx2">
                    <a:lumMod val="75000"/>
                  </a:schemeClr>
                </a:solidFill>
              </a:rPr>
              <a:t>lây</a:t>
            </a:r>
            <a:r>
              <a:rPr lang="en-AU" sz="3600" b="1" dirty="0">
                <a:solidFill>
                  <a:schemeClr val="tx2">
                    <a:lumMod val="75000"/>
                  </a:schemeClr>
                </a:solidFill>
              </a:rPr>
              <a:t> </a:t>
            </a:r>
            <a:r>
              <a:rPr lang="en-AU" sz="3600" b="1" dirty="0" err="1">
                <a:solidFill>
                  <a:schemeClr val="tx2">
                    <a:lumMod val="75000"/>
                  </a:schemeClr>
                </a:solidFill>
              </a:rPr>
              <a:t>truyền</a:t>
            </a:r>
            <a:r>
              <a:rPr lang="en-AU" sz="3600" b="1" dirty="0">
                <a:solidFill>
                  <a:schemeClr val="tx2">
                    <a:lumMod val="75000"/>
                  </a:schemeClr>
                </a:solidFill>
              </a:rPr>
              <a:t> HBV </a:t>
            </a:r>
            <a:r>
              <a:rPr lang="en-AU" sz="3600" b="1" dirty="0" err="1">
                <a:solidFill>
                  <a:schemeClr val="tx2">
                    <a:lumMod val="75000"/>
                  </a:schemeClr>
                </a:solidFill>
              </a:rPr>
              <a:t>từ</a:t>
            </a:r>
            <a:r>
              <a:rPr lang="en-AU" sz="3600" b="1" dirty="0">
                <a:solidFill>
                  <a:schemeClr val="tx2">
                    <a:lumMod val="75000"/>
                  </a:schemeClr>
                </a:solidFill>
              </a:rPr>
              <a:t> </a:t>
            </a:r>
            <a:r>
              <a:rPr lang="en-AU" sz="3600" b="1" dirty="0" err="1">
                <a:solidFill>
                  <a:schemeClr val="tx2">
                    <a:lumMod val="75000"/>
                  </a:schemeClr>
                </a:solidFill>
              </a:rPr>
              <a:t>mẹ</a:t>
            </a:r>
            <a:r>
              <a:rPr lang="en-AU" sz="3600" b="1" dirty="0">
                <a:solidFill>
                  <a:schemeClr val="tx2">
                    <a:lumMod val="75000"/>
                  </a:schemeClr>
                </a:solidFill>
              </a:rPr>
              <a:t> sang con (</a:t>
            </a:r>
            <a:r>
              <a:rPr lang="en-AU" sz="3600" b="1" dirty="0" err="1">
                <a:solidFill>
                  <a:schemeClr val="tx2">
                    <a:lumMod val="75000"/>
                  </a:schemeClr>
                </a:solidFill>
              </a:rPr>
              <a:t>tiếp</a:t>
            </a:r>
            <a:r>
              <a:rPr lang="en-AU" sz="3600" b="1" dirty="0">
                <a:solidFill>
                  <a:schemeClr val="tx2">
                    <a:lumMod val="75000"/>
                  </a:schemeClr>
                </a:solidFill>
              </a:rPr>
              <a:t>) </a:t>
            </a:r>
            <a:br>
              <a:rPr lang="en-AU" sz="3600" b="1" dirty="0">
                <a:solidFill>
                  <a:schemeClr val="tx2">
                    <a:lumMod val="75000"/>
                  </a:schemeClr>
                </a:solidFill>
              </a:rPr>
            </a:br>
            <a:endParaRPr lang="en-AU" sz="3600" dirty="0"/>
          </a:p>
        </p:txBody>
      </p:sp>
      <p:sp>
        <p:nvSpPr>
          <p:cNvPr id="3" name="Content Placeholder 2"/>
          <p:cNvSpPr>
            <a:spLocks noGrp="1"/>
          </p:cNvSpPr>
          <p:nvPr>
            <p:ph idx="1"/>
          </p:nvPr>
        </p:nvSpPr>
        <p:spPr/>
        <p:txBody>
          <a:bodyPr>
            <a:normAutofit/>
          </a:bodyPr>
          <a:lstStyle/>
          <a:p>
            <a:pPr>
              <a:lnSpc>
                <a:spcPct val="150000"/>
              </a:lnSpc>
            </a:pPr>
            <a:r>
              <a:rPr lang="en-AU" sz="2400" dirty="0" err="1"/>
              <a:t>Nếu</a:t>
            </a:r>
            <a:r>
              <a:rPr lang="en-AU" sz="2400" dirty="0"/>
              <a:t> </a:t>
            </a:r>
            <a:r>
              <a:rPr lang="en-AU" sz="2400" dirty="0" err="1"/>
              <a:t>chưa</a:t>
            </a:r>
            <a:r>
              <a:rPr lang="en-AU" sz="2400" dirty="0"/>
              <a:t> </a:t>
            </a:r>
            <a:r>
              <a:rPr lang="en-AU" sz="2400" dirty="0" err="1"/>
              <a:t>đủ</a:t>
            </a:r>
            <a:r>
              <a:rPr lang="en-AU" sz="2400" dirty="0"/>
              <a:t> </a:t>
            </a:r>
            <a:r>
              <a:rPr lang="en-AU" sz="2400" dirty="0" err="1"/>
              <a:t>chỉ</a:t>
            </a:r>
            <a:r>
              <a:rPr lang="en-AU" sz="2400" dirty="0"/>
              <a:t> </a:t>
            </a:r>
            <a:r>
              <a:rPr lang="en-AU" sz="2400" dirty="0" err="1"/>
              <a:t>định</a:t>
            </a:r>
            <a:r>
              <a:rPr lang="en-AU" sz="2400" dirty="0"/>
              <a:t> </a:t>
            </a:r>
            <a:r>
              <a:rPr lang="en-AU" sz="2400" dirty="0" err="1"/>
              <a:t>điều</a:t>
            </a:r>
            <a:r>
              <a:rPr lang="en-AU" sz="2400" dirty="0"/>
              <a:t> </a:t>
            </a:r>
            <a:r>
              <a:rPr lang="en-AU" sz="2400" dirty="0" err="1"/>
              <a:t>trị</a:t>
            </a:r>
            <a:r>
              <a:rPr lang="en-AU" sz="2400" dirty="0"/>
              <a:t>: </a:t>
            </a:r>
          </a:p>
          <a:p>
            <a:pPr lvl="1">
              <a:lnSpc>
                <a:spcPct val="150000"/>
              </a:lnSpc>
            </a:pPr>
            <a:r>
              <a:rPr lang="en-AU" dirty="0" err="1"/>
              <a:t>Tư</a:t>
            </a:r>
            <a:r>
              <a:rPr lang="en-AU" dirty="0"/>
              <a:t> </a:t>
            </a:r>
            <a:r>
              <a:rPr lang="en-AU" dirty="0" err="1"/>
              <a:t>vấn</a:t>
            </a:r>
            <a:r>
              <a:rPr lang="en-AU" dirty="0"/>
              <a:t> </a:t>
            </a:r>
            <a:r>
              <a:rPr lang="en-AU" dirty="0" err="1"/>
              <a:t>về</a:t>
            </a:r>
            <a:r>
              <a:rPr lang="en-AU" dirty="0"/>
              <a:t> </a:t>
            </a:r>
            <a:r>
              <a:rPr lang="en-AU" dirty="0" err="1"/>
              <a:t>viêm</a:t>
            </a:r>
            <a:r>
              <a:rPr lang="en-AU" dirty="0"/>
              <a:t> </a:t>
            </a:r>
            <a:r>
              <a:rPr lang="en-AU" dirty="0" err="1"/>
              <a:t>gan</a:t>
            </a:r>
            <a:r>
              <a:rPr lang="en-AU" dirty="0"/>
              <a:t>, </a:t>
            </a:r>
            <a:r>
              <a:rPr lang="en-AU" dirty="0" err="1"/>
              <a:t>lây</a:t>
            </a:r>
            <a:r>
              <a:rPr lang="en-AU" dirty="0"/>
              <a:t> </a:t>
            </a:r>
            <a:r>
              <a:rPr lang="en-AU" dirty="0" err="1"/>
              <a:t>truyền</a:t>
            </a:r>
            <a:r>
              <a:rPr lang="en-AU" dirty="0"/>
              <a:t> VGB </a:t>
            </a:r>
            <a:r>
              <a:rPr lang="en-AU" dirty="0" err="1"/>
              <a:t>từ</a:t>
            </a:r>
            <a:r>
              <a:rPr lang="en-AU" dirty="0"/>
              <a:t> </a:t>
            </a:r>
            <a:r>
              <a:rPr lang="en-AU" dirty="0" err="1"/>
              <a:t>mẹ</a:t>
            </a:r>
            <a:r>
              <a:rPr lang="en-AU" dirty="0"/>
              <a:t> sang con</a:t>
            </a:r>
          </a:p>
          <a:p>
            <a:pPr lvl="1">
              <a:lnSpc>
                <a:spcPct val="150000"/>
              </a:lnSpc>
            </a:pPr>
            <a:r>
              <a:rPr lang="en-AU" dirty="0" err="1"/>
              <a:t>Tư</a:t>
            </a:r>
            <a:r>
              <a:rPr lang="en-AU" dirty="0"/>
              <a:t> </a:t>
            </a:r>
            <a:r>
              <a:rPr lang="en-AU" dirty="0" err="1"/>
              <a:t>vấn</a:t>
            </a:r>
            <a:r>
              <a:rPr lang="en-AU" dirty="0"/>
              <a:t> </a:t>
            </a:r>
            <a:r>
              <a:rPr lang="en-AU" dirty="0" err="1"/>
              <a:t>và</a:t>
            </a:r>
            <a:r>
              <a:rPr lang="en-AU" dirty="0"/>
              <a:t> </a:t>
            </a:r>
            <a:r>
              <a:rPr lang="en-AU" dirty="0" err="1"/>
              <a:t>thảo</a:t>
            </a:r>
            <a:r>
              <a:rPr lang="en-AU" dirty="0"/>
              <a:t> </a:t>
            </a:r>
            <a:r>
              <a:rPr lang="en-AU" dirty="0" err="1"/>
              <a:t>luận</a:t>
            </a:r>
            <a:r>
              <a:rPr lang="en-AU" dirty="0"/>
              <a:t> </a:t>
            </a:r>
            <a:r>
              <a:rPr lang="en-AU" dirty="0" err="1"/>
              <a:t>về</a:t>
            </a:r>
            <a:r>
              <a:rPr lang="en-AU" dirty="0"/>
              <a:t> </a:t>
            </a:r>
            <a:r>
              <a:rPr lang="en-AU" dirty="0" err="1"/>
              <a:t>kế</a:t>
            </a:r>
            <a:r>
              <a:rPr lang="en-AU" dirty="0"/>
              <a:t> </a:t>
            </a:r>
            <a:r>
              <a:rPr lang="en-AU" dirty="0" err="1"/>
              <a:t>hoạch</a:t>
            </a:r>
            <a:r>
              <a:rPr lang="en-AU" dirty="0"/>
              <a:t>  </a:t>
            </a:r>
            <a:r>
              <a:rPr lang="en-AU" dirty="0" err="1"/>
              <a:t>theo</a:t>
            </a:r>
            <a:r>
              <a:rPr lang="en-AU" dirty="0"/>
              <a:t> </a:t>
            </a:r>
            <a:r>
              <a:rPr lang="en-AU" dirty="0" err="1"/>
              <a:t>dõi</a:t>
            </a:r>
            <a:r>
              <a:rPr lang="en-AU" dirty="0"/>
              <a:t> </a:t>
            </a:r>
            <a:r>
              <a:rPr lang="en-AU" dirty="0" err="1"/>
              <a:t>lâu</a:t>
            </a:r>
            <a:r>
              <a:rPr lang="en-AU" dirty="0"/>
              <a:t> </a:t>
            </a:r>
            <a:r>
              <a:rPr lang="en-AU" dirty="0" err="1"/>
              <a:t>dài</a:t>
            </a:r>
            <a:r>
              <a:rPr lang="en-AU" dirty="0"/>
              <a:t> </a:t>
            </a:r>
            <a:r>
              <a:rPr lang="en-AU" dirty="0" err="1"/>
              <a:t>bệnh</a:t>
            </a:r>
            <a:r>
              <a:rPr lang="en-AU" dirty="0"/>
              <a:t> </a:t>
            </a:r>
            <a:r>
              <a:rPr lang="en-AU" dirty="0" err="1"/>
              <a:t>viêm</a:t>
            </a:r>
            <a:r>
              <a:rPr lang="en-AU" dirty="0"/>
              <a:t> </a:t>
            </a:r>
            <a:r>
              <a:rPr lang="en-AU" dirty="0" err="1"/>
              <a:t>gan</a:t>
            </a:r>
            <a:r>
              <a:rPr lang="en-AU" dirty="0"/>
              <a:t> B </a:t>
            </a:r>
            <a:r>
              <a:rPr lang="en-AU" dirty="0" err="1"/>
              <a:t>mạn</a:t>
            </a:r>
            <a:endParaRPr lang="en-AU" dirty="0"/>
          </a:p>
          <a:p>
            <a:pPr lvl="1">
              <a:lnSpc>
                <a:spcPct val="150000"/>
              </a:lnSpc>
            </a:pPr>
            <a:r>
              <a:rPr lang="en-AU" dirty="0" err="1"/>
              <a:t>Thảo</a:t>
            </a:r>
            <a:r>
              <a:rPr lang="en-AU" dirty="0"/>
              <a:t> </a:t>
            </a:r>
            <a:r>
              <a:rPr lang="en-AU" dirty="0" err="1"/>
              <a:t>luận</a:t>
            </a:r>
            <a:r>
              <a:rPr lang="en-AU" dirty="0"/>
              <a:t> </a:t>
            </a:r>
            <a:r>
              <a:rPr lang="en-AU" dirty="0" err="1"/>
              <a:t>về</a:t>
            </a:r>
            <a:r>
              <a:rPr lang="en-AU" dirty="0"/>
              <a:t> </a:t>
            </a:r>
            <a:r>
              <a:rPr lang="en-AU" dirty="0" err="1"/>
              <a:t>kế</a:t>
            </a:r>
            <a:r>
              <a:rPr lang="en-AU" dirty="0"/>
              <a:t> </a:t>
            </a:r>
            <a:r>
              <a:rPr lang="en-AU" dirty="0" err="1"/>
              <a:t>hoạch</a:t>
            </a:r>
            <a:r>
              <a:rPr lang="en-AU" dirty="0"/>
              <a:t> </a:t>
            </a:r>
            <a:r>
              <a:rPr lang="en-AU" dirty="0" err="1"/>
              <a:t>có</a:t>
            </a:r>
            <a:r>
              <a:rPr lang="en-AU" dirty="0"/>
              <a:t> </a:t>
            </a:r>
            <a:r>
              <a:rPr lang="en-AU" dirty="0" err="1"/>
              <a:t>thai</a:t>
            </a:r>
            <a:r>
              <a:rPr lang="en-AU" dirty="0"/>
              <a:t> </a:t>
            </a:r>
            <a:r>
              <a:rPr lang="en-AU" dirty="0" err="1"/>
              <a:t>và</a:t>
            </a:r>
            <a:r>
              <a:rPr lang="en-AU" dirty="0"/>
              <a:t> </a:t>
            </a:r>
            <a:r>
              <a:rPr lang="en-AU" dirty="0" err="1"/>
              <a:t>cung</a:t>
            </a:r>
            <a:r>
              <a:rPr lang="en-AU" dirty="0"/>
              <a:t> </a:t>
            </a:r>
            <a:r>
              <a:rPr lang="en-AU" dirty="0" err="1"/>
              <a:t>cấp</a:t>
            </a:r>
            <a:r>
              <a:rPr lang="en-AU" dirty="0"/>
              <a:t> </a:t>
            </a:r>
            <a:r>
              <a:rPr lang="en-AU" dirty="0" err="1"/>
              <a:t>thông</a:t>
            </a:r>
            <a:r>
              <a:rPr lang="en-AU" dirty="0"/>
              <a:t> tin </a:t>
            </a:r>
            <a:r>
              <a:rPr lang="en-AU" dirty="0" err="1"/>
              <a:t>các</a:t>
            </a:r>
            <a:r>
              <a:rPr lang="en-AU" dirty="0"/>
              <a:t> </a:t>
            </a:r>
            <a:r>
              <a:rPr lang="en-AU" dirty="0" err="1"/>
              <a:t>biện</a:t>
            </a:r>
            <a:r>
              <a:rPr lang="en-AU" dirty="0"/>
              <a:t> </a:t>
            </a:r>
            <a:r>
              <a:rPr lang="en-AU" dirty="0" err="1"/>
              <a:t>pháp</a:t>
            </a:r>
            <a:r>
              <a:rPr lang="en-AU" dirty="0"/>
              <a:t> </a:t>
            </a:r>
            <a:r>
              <a:rPr lang="en-AU" dirty="0" err="1"/>
              <a:t>dự</a:t>
            </a:r>
            <a:r>
              <a:rPr lang="en-AU" dirty="0"/>
              <a:t> phòng </a:t>
            </a:r>
            <a:r>
              <a:rPr lang="en-AU" dirty="0" err="1"/>
              <a:t>lây</a:t>
            </a:r>
            <a:r>
              <a:rPr lang="en-AU" dirty="0"/>
              <a:t> </a:t>
            </a:r>
            <a:r>
              <a:rPr lang="en-AU" dirty="0" err="1"/>
              <a:t>truyền</a:t>
            </a:r>
            <a:r>
              <a:rPr lang="en-AU" dirty="0"/>
              <a:t> HBV </a:t>
            </a:r>
            <a:r>
              <a:rPr lang="en-AU" dirty="0" err="1"/>
              <a:t>từ</a:t>
            </a:r>
            <a:r>
              <a:rPr lang="en-AU" dirty="0"/>
              <a:t> </a:t>
            </a:r>
            <a:r>
              <a:rPr lang="en-AU" dirty="0" err="1"/>
              <a:t>mẹ</a:t>
            </a:r>
            <a:r>
              <a:rPr lang="en-AU" dirty="0"/>
              <a:t> sang con.</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nSpc>
                <a:spcPct val="150000"/>
              </a:lnSpc>
            </a:pPr>
            <a:r>
              <a:rPr lang="en-AU" sz="2400" dirty="0" err="1"/>
              <a:t>Chỉ</a:t>
            </a:r>
            <a:r>
              <a:rPr lang="en-AU" sz="2400" dirty="0"/>
              <a:t> </a:t>
            </a:r>
            <a:r>
              <a:rPr lang="en-AU" sz="2400" dirty="0" err="1"/>
              <a:t>định</a:t>
            </a:r>
            <a:r>
              <a:rPr lang="en-AU" sz="2400" dirty="0"/>
              <a:t> </a:t>
            </a:r>
            <a:r>
              <a:rPr lang="en-AU" sz="2400" dirty="0" err="1"/>
              <a:t>điều</a:t>
            </a:r>
            <a:r>
              <a:rPr lang="en-AU" sz="2400" dirty="0"/>
              <a:t> </a:t>
            </a:r>
            <a:r>
              <a:rPr lang="en-AU" sz="2400" dirty="0" err="1"/>
              <a:t>trị</a:t>
            </a:r>
            <a:r>
              <a:rPr lang="en-AU" sz="2400" dirty="0"/>
              <a:t>:  </a:t>
            </a:r>
          </a:p>
          <a:p>
            <a:pPr lvl="1">
              <a:lnSpc>
                <a:spcPct val="150000"/>
              </a:lnSpc>
            </a:pPr>
            <a:r>
              <a:rPr lang="en-AU" dirty="0" err="1"/>
              <a:t>Chỉ</a:t>
            </a:r>
            <a:r>
              <a:rPr lang="en-AU" dirty="0"/>
              <a:t> </a:t>
            </a:r>
            <a:r>
              <a:rPr lang="en-AU" dirty="0" err="1"/>
              <a:t>định</a:t>
            </a:r>
            <a:r>
              <a:rPr lang="en-AU" dirty="0"/>
              <a:t> </a:t>
            </a:r>
            <a:r>
              <a:rPr lang="en-AU" dirty="0" err="1"/>
              <a:t>điều</a:t>
            </a:r>
            <a:r>
              <a:rPr lang="en-AU" dirty="0"/>
              <a:t> </a:t>
            </a:r>
            <a:r>
              <a:rPr lang="en-AU" dirty="0" err="1"/>
              <a:t>trị</a:t>
            </a:r>
            <a:r>
              <a:rPr lang="en-AU" dirty="0"/>
              <a:t> </a:t>
            </a:r>
            <a:r>
              <a:rPr lang="en-AU" dirty="0" err="1"/>
              <a:t>viêm</a:t>
            </a:r>
            <a:r>
              <a:rPr lang="en-AU" dirty="0"/>
              <a:t> </a:t>
            </a:r>
            <a:r>
              <a:rPr lang="en-AU" dirty="0" err="1"/>
              <a:t>gan</a:t>
            </a:r>
            <a:r>
              <a:rPr lang="en-AU" dirty="0"/>
              <a:t> B </a:t>
            </a:r>
            <a:r>
              <a:rPr lang="en-AU" dirty="0" err="1"/>
              <a:t>cho</a:t>
            </a:r>
            <a:r>
              <a:rPr lang="en-AU" dirty="0"/>
              <a:t> </a:t>
            </a:r>
            <a:r>
              <a:rPr lang="en-AU" dirty="0" err="1"/>
              <a:t>phụ</a:t>
            </a:r>
            <a:r>
              <a:rPr lang="en-AU" dirty="0"/>
              <a:t> </a:t>
            </a:r>
            <a:r>
              <a:rPr lang="en-AU" dirty="0" err="1"/>
              <a:t>nữ</a:t>
            </a:r>
            <a:r>
              <a:rPr lang="en-AU" dirty="0"/>
              <a:t> </a:t>
            </a:r>
            <a:r>
              <a:rPr lang="en-AU" dirty="0" err="1"/>
              <a:t>viêm</a:t>
            </a:r>
            <a:r>
              <a:rPr lang="en-AU" dirty="0"/>
              <a:t> </a:t>
            </a:r>
            <a:r>
              <a:rPr lang="en-AU" dirty="0" err="1"/>
              <a:t>gan</a:t>
            </a:r>
            <a:r>
              <a:rPr lang="en-AU" dirty="0"/>
              <a:t> B </a:t>
            </a:r>
            <a:r>
              <a:rPr lang="en-AU" dirty="0" err="1"/>
              <a:t>mạn</a:t>
            </a:r>
            <a:r>
              <a:rPr lang="en-AU" dirty="0"/>
              <a:t> </a:t>
            </a:r>
            <a:r>
              <a:rPr lang="en-AU" dirty="0" err="1"/>
              <a:t>tương</a:t>
            </a:r>
            <a:r>
              <a:rPr lang="en-AU" dirty="0"/>
              <a:t> </a:t>
            </a:r>
            <a:r>
              <a:rPr lang="en-AU" dirty="0" err="1"/>
              <a:t>tự</a:t>
            </a:r>
            <a:r>
              <a:rPr lang="en-AU" dirty="0"/>
              <a:t> </a:t>
            </a:r>
            <a:r>
              <a:rPr lang="en-AU" dirty="0" err="1"/>
              <a:t>như</a:t>
            </a:r>
            <a:r>
              <a:rPr lang="en-AU" dirty="0"/>
              <a:t> </a:t>
            </a:r>
            <a:r>
              <a:rPr lang="en-AU" dirty="0" err="1"/>
              <a:t>chỉ</a:t>
            </a:r>
            <a:r>
              <a:rPr lang="en-AU" dirty="0"/>
              <a:t> </a:t>
            </a:r>
            <a:r>
              <a:rPr lang="en-AU" dirty="0" err="1"/>
              <a:t>định</a:t>
            </a:r>
            <a:r>
              <a:rPr lang="en-AU" dirty="0"/>
              <a:t> </a:t>
            </a:r>
            <a:r>
              <a:rPr lang="en-AU" dirty="0" err="1"/>
              <a:t>điều</a:t>
            </a:r>
            <a:r>
              <a:rPr lang="en-AU" dirty="0"/>
              <a:t> </a:t>
            </a:r>
            <a:r>
              <a:rPr lang="en-AU" dirty="0" err="1"/>
              <a:t>trị</a:t>
            </a:r>
            <a:r>
              <a:rPr lang="en-AU" dirty="0"/>
              <a:t> </a:t>
            </a:r>
            <a:r>
              <a:rPr lang="en-AU" dirty="0" err="1"/>
              <a:t>cho</a:t>
            </a:r>
            <a:r>
              <a:rPr lang="en-AU" dirty="0"/>
              <a:t> </a:t>
            </a:r>
            <a:r>
              <a:rPr lang="en-AU" dirty="0" err="1"/>
              <a:t>người</a:t>
            </a:r>
            <a:r>
              <a:rPr lang="en-AU" dirty="0"/>
              <a:t> </a:t>
            </a:r>
            <a:r>
              <a:rPr lang="en-AU" dirty="0" err="1"/>
              <a:t>lớn</a:t>
            </a:r>
            <a:r>
              <a:rPr lang="en-AU" dirty="0"/>
              <a:t>, </a:t>
            </a:r>
          </a:p>
          <a:p>
            <a:pPr lvl="1">
              <a:lnSpc>
                <a:spcPct val="150000"/>
              </a:lnSpc>
            </a:pPr>
            <a:r>
              <a:rPr lang="en-US" altLang="en-AU" dirty="0"/>
              <a:t>Điều trị bằng các thuốc an toàn cho PNMT: TDF</a:t>
            </a:r>
          </a:p>
          <a:p>
            <a:pPr lvl="1">
              <a:lnSpc>
                <a:spcPct val="150000"/>
              </a:lnSpc>
            </a:pPr>
            <a:r>
              <a:rPr lang="en-US" altLang="en-AU" dirty="0"/>
              <a:t>Không điều trị cho PNMT bằng entecarvir (ETV), tenofovir alafenamide (TAF)</a:t>
            </a:r>
            <a:endParaRPr lang="en-AU" dirty="0"/>
          </a:p>
          <a:p>
            <a:pPr lvl="1">
              <a:lnSpc>
                <a:spcPct val="150000"/>
              </a:lnSpc>
            </a:pPr>
            <a:r>
              <a:rPr lang="en-AU" dirty="0" err="1"/>
              <a:t>Tư</a:t>
            </a:r>
            <a:r>
              <a:rPr lang="en-AU" dirty="0"/>
              <a:t> </a:t>
            </a:r>
            <a:r>
              <a:rPr lang="en-AU" dirty="0" err="1"/>
              <a:t>vấn</a:t>
            </a:r>
            <a:r>
              <a:rPr lang="en-AU" dirty="0"/>
              <a:t> </a:t>
            </a:r>
            <a:r>
              <a:rPr lang="en-AU" dirty="0" err="1"/>
              <a:t>về</a:t>
            </a:r>
            <a:r>
              <a:rPr lang="en-AU" dirty="0"/>
              <a:t> </a:t>
            </a:r>
            <a:r>
              <a:rPr lang="en-AU" dirty="0" err="1"/>
              <a:t>lây</a:t>
            </a:r>
            <a:r>
              <a:rPr lang="en-AU" dirty="0"/>
              <a:t> </a:t>
            </a:r>
            <a:r>
              <a:rPr lang="en-AU" dirty="0" err="1"/>
              <a:t>truyền</a:t>
            </a:r>
            <a:r>
              <a:rPr lang="en-AU" dirty="0"/>
              <a:t> </a:t>
            </a:r>
            <a:r>
              <a:rPr lang="en-AU" dirty="0" err="1"/>
              <a:t>viêm</a:t>
            </a:r>
            <a:r>
              <a:rPr lang="en-AU" dirty="0"/>
              <a:t> </a:t>
            </a:r>
            <a:r>
              <a:rPr lang="en-AU" dirty="0" err="1"/>
              <a:t>gan</a:t>
            </a:r>
            <a:r>
              <a:rPr lang="en-AU" dirty="0"/>
              <a:t> B </a:t>
            </a:r>
            <a:r>
              <a:rPr lang="en-AU" dirty="0" err="1"/>
              <a:t>từ</a:t>
            </a:r>
            <a:r>
              <a:rPr lang="en-AU" dirty="0"/>
              <a:t> </a:t>
            </a:r>
            <a:r>
              <a:rPr lang="en-AU" dirty="0" err="1"/>
              <a:t>mẹ</a:t>
            </a:r>
            <a:r>
              <a:rPr lang="en-AU" dirty="0"/>
              <a:t> sang con </a:t>
            </a:r>
            <a:r>
              <a:rPr lang="en-AU" dirty="0" err="1"/>
              <a:t>và</a:t>
            </a:r>
            <a:r>
              <a:rPr lang="en-AU" dirty="0"/>
              <a:t> </a:t>
            </a:r>
            <a:r>
              <a:rPr lang="en-AU" dirty="0" err="1"/>
              <a:t>các</a:t>
            </a:r>
            <a:r>
              <a:rPr lang="en-AU" dirty="0"/>
              <a:t> can </a:t>
            </a:r>
            <a:r>
              <a:rPr lang="en-AU" dirty="0" err="1"/>
              <a:t>thiệp</a:t>
            </a:r>
            <a:r>
              <a:rPr lang="en-AU" dirty="0"/>
              <a:t> </a:t>
            </a:r>
            <a:r>
              <a:rPr lang="en-AU" dirty="0" err="1"/>
              <a:t>dự</a:t>
            </a:r>
            <a:r>
              <a:rPr lang="en-AU" dirty="0"/>
              <a:t> phòng</a:t>
            </a:r>
          </a:p>
          <a:p>
            <a:pPr lvl="1">
              <a:lnSpc>
                <a:spcPct val="150000"/>
              </a:lnSpc>
            </a:pPr>
            <a:endParaRPr lang="en-AU" dirty="0"/>
          </a:p>
          <a:p>
            <a:pPr lvl="1">
              <a:lnSpc>
                <a:spcPct val="150000"/>
              </a:lnSpc>
            </a:pPr>
            <a:endParaRPr lang="en-AU" dirty="0"/>
          </a:p>
          <a:p>
            <a:pPr>
              <a:lnSpc>
                <a:spcPct val="150000"/>
              </a:lnSpc>
            </a:pPr>
            <a:endParaRPr lang="en-AU" sz="2400" dirty="0"/>
          </a:p>
        </p:txBody>
      </p:sp>
      <p:sp>
        <p:nvSpPr>
          <p:cNvPr id="4" name="Title 1"/>
          <p:cNvSpPr>
            <a:spLocks noGrp="1"/>
          </p:cNvSpPr>
          <p:nvPr>
            <p:ph type="title"/>
          </p:nvPr>
        </p:nvSpPr>
        <p:spPr>
          <a:xfrm>
            <a:off x="1991544" y="476672"/>
            <a:ext cx="8229600" cy="1143000"/>
          </a:xfrm>
        </p:spPr>
        <p:txBody>
          <a:bodyPr>
            <a:noAutofit/>
          </a:bodyPr>
          <a:lstStyle/>
          <a:p>
            <a:r>
              <a:rPr lang="en-AU" sz="3600" b="1" dirty="0" err="1">
                <a:solidFill>
                  <a:schemeClr val="tx2">
                    <a:lumMod val="75000"/>
                  </a:schemeClr>
                </a:solidFill>
              </a:rPr>
              <a:t>Quản</a:t>
            </a:r>
            <a:r>
              <a:rPr lang="en-AU" sz="3600" b="1" dirty="0">
                <a:solidFill>
                  <a:schemeClr val="tx2">
                    <a:lumMod val="75000"/>
                  </a:schemeClr>
                </a:solidFill>
              </a:rPr>
              <a:t> </a:t>
            </a:r>
            <a:r>
              <a:rPr lang="en-AU" sz="3600" b="1" dirty="0" err="1">
                <a:solidFill>
                  <a:schemeClr val="tx2">
                    <a:lumMod val="75000"/>
                  </a:schemeClr>
                </a:solidFill>
              </a:rPr>
              <a:t>lý</a:t>
            </a:r>
            <a:r>
              <a:rPr lang="en-AU" sz="3600" b="1" dirty="0">
                <a:solidFill>
                  <a:schemeClr val="tx2">
                    <a:lumMod val="75000"/>
                  </a:schemeClr>
                </a:solidFill>
              </a:rPr>
              <a:t> </a:t>
            </a:r>
            <a:r>
              <a:rPr lang="en-AU" sz="3600" b="1" dirty="0" err="1">
                <a:solidFill>
                  <a:schemeClr val="tx2">
                    <a:lumMod val="75000"/>
                  </a:schemeClr>
                </a:solidFill>
              </a:rPr>
              <a:t>lây</a:t>
            </a:r>
            <a:r>
              <a:rPr lang="en-AU" sz="3600" b="1" dirty="0">
                <a:solidFill>
                  <a:schemeClr val="tx2">
                    <a:lumMod val="75000"/>
                  </a:schemeClr>
                </a:solidFill>
              </a:rPr>
              <a:t> </a:t>
            </a:r>
            <a:r>
              <a:rPr lang="en-AU" sz="3600" b="1" dirty="0" err="1">
                <a:solidFill>
                  <a:schemeClr val="tx2">
                    <a:lumMod val="75000"/>
                  </a:schemeClr>
                </a:solidFill>
              </a:rPr>
              <a:t>truyền</a:t>
            </a:r>
            <a:r>
              <a:rPr lang="en-AU" sz="3600" b="1" dirty="0">
                <a:solidFill>
                  <a:schemeClr val="tx2">
                    <a:lumMod val="75000"/>
                  </a:schemeClr>
                </a:solidFill>
              </a:rPr>
              <a:t> HBV </a:t>
            </a:r>
            <a:r>
              <a:rPr lang="en-AU" sz="3600" b="1" dirty="0" err="1">
                <a:solidFill>
                  <a:schemeClr val="tx2">
                    <a:lumMod val="75000"/>
                  </a:schemeClr>
                </a:solidFill>
              </a:rPr>
              <a:t>từ</a:t>
            </a:r>
            <a:r>
              <a:rPr lang="en-AU" sz="3600" b="1" dirty="0">
                <a:solidFill>
                  <a:schemeClr val="tx2">
                    <a:lumMod val="75000"/>
                  </a:schemeClr>
                </a:solidFill>
              </a:rPr>
              <a:t> </a:t>
            </a:r>
            <a:r>
              <a:rPr lang="en-AU" sz="3600" b="1" dirty="0" err="1">
                <a:solidFill>
                  <a:schemeClr val="tx2">
                    <a:lumMod val="75000"/>
                  </a:schemeClr>
                </a:solidFill>
              </a:rPr>
              <a:t>mẹ</a:t>
            </a:r>
            <a:r>
              <a:rPr lang="en-AU" sz="3600" b="1" dirty="0">
                <a:solidFill>
                  <a:schemeClr val="tx2">
                    <a:lumMod val="75000"/>
                  </a:schemeClr>
                </a:solidFill>
              </a:rPr>
              <a:t> sang con (</a:t>
            </a:r>
            <a:r>
              <a:rPr lang="en-AU" sz="3600" b="1" dirty="0" err="1">
                <a:solidFill>
                  <a:schemeClr val="tx2">
                    <a:lumMod val="75000"/>
                  </a:schemeClr>
                </a:solidFill>
              </a:rPr>
              <a:t>tiếp</a:t>
            </a:r>
            <a:r>
              <a:rPr lang="en-AU" sz="3600" b="1" dirty="0">
                <a:solidFill>
                  <a:schemeClr val="tx2">
                    <a:lumMod val="75000"/>
                  </a:schemeClr>
                </a:solidFill>
              </a:rPr>
              <a:t>) </a:t>
            </a:r>
            <a:br>
              <a:rPr lang="en-AU" sz="3600" b="1" dirty="0">
                <a:solidFill>
                  <a:schemeClr val="tx2">
                    <a:lumMod val="75000"/>
                  </a:schemeClr>
                </a:solidFill>
              </a:rPr>
            </a:br>
            <a:endParaRPr lang="en-AU" sz="36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a:t>Trường</a:t>
            </a:r>
            <a:r>
              <a:rPr lang="en-AU" dirty="0"/>
              <a:t> </a:t>
            </a:r>
            <a:r>
              <a:rPr lang="en-AU" dirty="0" err="1"/>
              <a:t>hợp</a:t>
            </a:r>
            <a:r>
              <a:rPr lang="en-AU" dirty="0"/>
              <a:t> 2</a:t>
            </a:r>
          </a:p>
        </p:txBody>
      </p:sp>
      <p:sp>
        <p:nvSpPr>
          <p:cNvPr id="3" name="Content Placeholder 2"/>
          <p:cNvSpPr>
            <a:spLocks noGrp="1"/>
          </p:cNvSpPr>
          <p:nvPr>
            <p:ph idx="1"/>
          </p:nvPr>
        </p:nvSpPr>
        <p:spPr/>
        <p:txBody>
          <a:bodyPr/>
          <a:lstStyle/>
          <a:p>
            <a:r>
              <a:rPr lang="en-AU" dirty="0"/>
              <a:t>BN </a:t>
            </a:r>
            <a:r>
              <a:rPr lang="en-AU" dirty="0" err="1"/>
              <a:t>đang</a:t>
            </a:r>
            <a:r>
              <a:rPr lang="en-AU" dirty="0"/>
              <a:t> </a:t>
            </a:r>
            <a:r>
              <a:rPr lang="en-AU" dirty="0" err="1"/>
              <a:t>điều</a:t>
            </a:r>
            <a:r>
              <a:rPr lang="en-AU" dirty="0"/>
              <a:t> </a:t>
            </a:r>
            <a:r>
              <a:rPr lang="en-AU" dirty="0" err="1"/>
              <a:t>trị</a:t>
            </a:r>
            <a:r>
              <a:rPr lang="en-AU" dirty="0"/>
              <a:t> </a:t>
            </a:r>
            <a:r>
              <a:rPr lang="en-AU" dirty="0" err="1"/>
              <a:t>viêm</a:t>
            </a:r>
            <a:r>
              <a:rPr lang="en-AU" dirty="0"/>
              <a:t> </a:t>
            </a:r>
            <a:r>
              <a:rPr lang="en-AU" dirty="0" err="1"/>
              <a:t>gan</a:t>
            </a:r>
            <a:r>
              <a:rPr lang="en-AU" dirty="0"/>
              <a:t> B </a:t>
            </a:r>
            <a:r>
              <a:rPr lang="en-AU" dirty="0" err="1"/>
              <a:t>mạn</a:t>
            </a:r>
            <a:r>
              <a:rPr lang="en-AU" dirty="0"/>
              <a:t> </a:t>
            </a:r>
            <a:r>
              <a:rPr lang="en-AU" dirty="0" err="1"/>
              <a:t>tính</a:t>
            </a:r>
            <a:r>
              <a:rPr lang="en-AU" dirty="0"/>
              <a:t> </a:t>
            </a:r>
            <a:r>
              <a:rPr lang="en-AU" dirty="0" err="1"/>
              <a:t>bằng</a:t>
            </a:r>
            <a:r>
              <a:rPr lang="en-AU" dirty="0"/>
              <a:t> TDF </a:t>
            </a:r>
            <a:r>
              <a:rPr lang="en-AU" dirty="0" err="1"/>
              <a:t>được</a:t>
            </a:r>
            <a:r>
              <a:rPr lang="en-AU" dirty="0"/>
              <a:t> 03 </a:t>
            </a:r>
            <a:r>
              <a:rPr lang="en-AU" dirty="0" err="1"/>
              <a:t>năm</a:t>
            </a:r>
            <a:endParaRPr lang="en-AU" dirty="0"/>
          </a:p>
          <a:p>
            <a:r>
              <a:rPr lang="en-AU" dirty="0"/>
              <a:t>BN mong </a:t>
            </a:r>
            <a:r>
              <a:rPr lang="en-AU" dirty="0" err="1"/>
              <a:t>muốn</a:t>
            </a:r>
            <a:r>
              <a:rPr lang="en-AU" dirty="0"/>
              <a:t> </a:t>
            </a:r>
            <a:r>
              <a:rPr lang="en-AU" dirty="0" err="1"/>
              <a:t>có</a:t>
            </a:r>
            <a:r>
              <a:rPr lang="en-AU" dirty="0"/>
              <a:t> </a:t>
            </a:r>
            <a:r>
              <a:rPr lang="en-AU" dirty="0" err="1"/>
              <a:t>thai</a:t>
            </a:r>
            <a:endParaRPr lang="en-AU" dirty="0"/>
          </a:p>
          <a:p>
            <a:r>
              <a:rPr lang="en-AU" dirty="0"/>
              <a:t>BN </a:t>
            </a:r>
            <a:r>
              <a:rPr lang="en-AU" dirty="0" err="1"/>
              <a:t>này</a:t>
            </a:r>
            <a:r>
              <a:rPr lang="en-AU" dirty="0"/>
              <a:t> </a:t>
            </a:r>
            <a:r>
              <a:rPr lang="en-AU" dirty="0" err="1"/>
              <a:t>cần</a:t>
            </a:r>
            <a:r>
              <a:rPr lang="en-AU" dirty="0"/>
              <a:t> </a:t>
            </a:r>
            <a:r>
              <a:rPr lang="en-AU" dirty="0" err="1"/>
              <a:t>được</a:t>
            </a:r>
            <a:r>
              <a:rPr lang="en-AU" dirty="0"/>
              <a:t> </a:t>
            </a:r>
            <a:r>
              <a:rPr lang="en-AU" dirty="0" err="1"/>
              <a:t>tư</a:t>
            </a:r>
            <a:r>
              <a:rPr lang="en-AU" dirty="0"/>
              <a:t> </a:t>
            </a:r>
            <a:r>
              <a:rPr lang="en-AU" dirty="0" err="1"/>
              <a:t>vấn</a:t>
            </a:r>
            <a:r>
              <a:rPr lang="en-AU" dirty="0"/>
              <a:t> </a:t>
            </a:r>
            <a:r>
              <a:rPr lang="en-AU" dirty="0" err="1"/>
              <a:t>và</a:t>
            </a:r>
            <a:r>
              <a:rPr lang="en-AU" dirty="0"/>
              <a:t> </a:t>
            </a:r>
            <a:r>
              <a:rPr lang="en-AU" dirty="0" err="1"/>
              <a:t>xét</a:t>
            </a:r>
            <a:r>
              <a:rPr lang="en-AU" dirty="0"/>
              <a:t> </a:t>
            </a:r>
            <a:r>
              <a:rPr lang="en-AU" dirty="0" err="1"/>
              <a:t>nghiệm</a:t>
            </a:r>
            <a:r>
              <a:rPr lang="en-AU" dirty="0"/>
              <a:t> </a:t>
            </a:r>
            <a:r>
              <a:rPr lang="en-AU" dirty="0" err="1"/>
              <a:t>như</a:t>
            </a:r>
            <a:r>
              <a:rPr lang="en-AU" dirty="0"/>
              <a:t> </a:t>
            </a:r>
            <a:r>
              <a:rPr lang="en-AU" dirty="0" err="1"/>
              <a:t>thế</a:t>
            </a:r>
            <a:r>
              <a:rPr lang="en-AU" dirty="0"/>
              <a:t> </a:t>
            </a:r>
            <a:r>
              <a:rPr lang="en-AU" dirty="0" err="1"/>
              <a:t>nào</a:t>
            </a:r>
            <a:r>
              <a:rPr lang="en-AU" dirty="0"/>
              <a:t>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a:t>Trường</a:t>
            </a:r>
            <a:r>
              <a:rPr lang="en-AU" dirty="0"/>
              <a:t> </a:t>
            </a:r>
            <a:r>
              <a:rPr lang="en-AU" dirty="0" err="1"/>
              <a:t>hợp</a:t>
            </a:r>
            <a:r>
              <a:rPr lang="en-AU" dirty="0"/>
              <a:t> 2 (</a:t>
            </a:r>
            <a:r>
              <a:rPr lang="en-AU" dirty="0" err="1"/>
              <a:t>tiếp</a:t>
            </a:r>
            <a:r>
              <a:rPr lang="en-AU" dirty="0"/>
              <a:t>)</a:t>
            </a:r>
          </a:p>
        </p:txBody>
      </p:sp>
      <p:sp>
        <p:nvSpPr>
          <p:cNvPr id="3" name="Content Placeholder 2"/>
          <p:cNvSpPr>
            <a:spLocks noGrp="1"/>
          </p:cNvSpPr>
          <p:nvPr>
            <p:ph idx="1"/>
          </p:nvPr>
        </p:nvSpPr>
        <p:spPr/>
        <p:txBody>
          <a:bodyPr/>
          <a:lstStyle/>
          <a:p>
            <a:r>
              <a:rPr lang="en-AU" dirty="0"/>
              <a:t>BN </a:t>
            </a:r>
            <a:r>
              <a:rPr lang="en-AU" dirty="0" err="1"/>
              <a:t>được</a:t>
            </a:r>
            <a:r>
              <a:rPr lang="en-AU" dirty="0"/>
              <a:t> </a:t>
            </a:r>
            <a:r>
              <a:rPr lang="en-AU" dirty="0" err="1"/>
              <a:t>làm</a:t>
            </a:r>
            <a:r>
              <a:rPr lang="en-AU" dirty="0"/>
              <a:t> XN </a:t>
            </a:r>
            <a:r>
              <a:rPr lang="en-AU" dirty="0" err="1"/>
              <a:t>đánh</a:t>
            </a:r>
            <a:r>
              <a:rPr lang="en-AU" dirty="0"/>
              <a:t> </a:t>
            </a:r>
            <a:r>
              <a:rPr lang="en-AU" dirty="0" err="1"/>
              <a:t>giá</a:t>
            </a:r>
            <a:r>
              <a:rPr lang="en-AU" dirty="0"/>
              <a:t> </a:t>
            </a:r>
            <a:r>
              <a:rPr lang="en-AU" dirty="0" err="1"/>
              <a:t>kết</a:t>
            </a:r>
            <a:r>
              <a:rPr lang="en-AU" dirty="0"/>
              <a:t> </a:t>
            </a:r>
            <a:r>
              <a:rPr lang="en-AU" dirty="0" err="1"/>
              <a:t>quả</a:t>
            </a:r>
            <a:r>
              <a:rPr lang="en-AU" dirty="0"/>
              <a:t> </a:t>
            </a:r>
            <a:r>
              <a:rPr lang="en-AU" dirty="0" err="1"/>
              <a:t>điều</a:t>
            </a:r>
            <a:r>
              <a:rPr lang="en-AU" dirty="0"/>
              <a:t> </a:t>
            </a:r>
            <a:r>
              <a:rPr lang="en-AU" dirty="0" err="1"/>
              <a:t>trị</a:t>
            </a:r>
            <a:r>
              <a:rPr lang="en-AU" dirty="0"/>
              <a:t>:</a:t>
            </a:r>
          </a:p>
          <a:p>
            <a:r>
              <a:rPr lang="en-AU" dirty="0" err="1"/>
              <a:t>HBeAg</a:t>
            </a:r>
            <a:r>
              <a:rPr lang="en-AU" dirty="0"/>
              <a:t> </a:t>
            </a:r>
            <a:r>
              <a:rPr lang="en-AU" dirty="0" err="1"/>
              <a:t>dương</a:t>
            </a:r>
            <a:r>
              <a:rPr lang="en-AU" dirty="0"/>
              <a:t> </a:t>
            </a:r>
            <a:r>
              <a:rPr lang="en-AU" dirty="0" err="1"/>
              <a:t>tính</a:t>
            </a:r>
            <a:r>
              <a:rPr lang="en-AU" dirty="0"/>
              <a:t>, </a:t>
            </a:r>
          </a:p>
          <a:p>
            <a:r>
              <a:rPr lang="en-AU" dirty="0"/>
              <a:t>HBV DNA </a:t>
            </a:r>
            <a:r>
              <a:rPr lang="en-AU" dirty="0" err="1"/>
              <a:t>dưới</a:t>
            </a:r>
            <a:r>
              <a:rPr lang="en-AU" dirty="0"/>
              <a:t> </a:t>
            </a:r>
            <a:r>
              <a:rPr lang="en-AU" dirty="0" err="1"/>
              <a:t>ngưỡng</a:t>
            </a:r>
            <a:endParaRPr lang="en-AU" dirty="0"/>
          </a:p>
          <a:p>
            <a:r>
              <a:rPr lang="en-AU" dirty="0"/>
              <a:t>ALT </a:t>
            </a:r>
            <a:r>
              <a:rPr lang="en-AU" dirty="0" err="1"/>
              <a:t>bình</a:t>
            </a:r>
            <a:r>
              <a:rPr lang="en-AU" dirty="0"/>
              <a:t> </a:t>
            </a:r>
            <a:r>
              <a:rPr lang="en-AU" dirty="0" err="1"/>
              <a:t>thường</a:t>
            </a:r>
            <a:endParaRPr lang="en-AU" dirty="0"/>
          </a:p>
          <a:p>
            <a:endParaRPr lang="en-AU" dirty="0"/>
          </a:p>
          <a:p>
            <a:r>
              <a:rPr lang="en-AU" dirty="0"/>
              <a:t>BN </a:t>
            </a:r>
            <a:r>
              <a:rPr lang="en-AU" dirty="0" err="1"/>
              <a:t>được</a:t>
            </a:r>
            <a:r>
              <a:rPr lang="en-AU" dirty="0"/>
              <a:t> </a:t>
            </a:r>
            <a:r>
              <a:rPr lang="en-AU" dirty="0" err="1"/>
              <a:t>tư</a:t>
            </a:r>
            <a:r>
              <a:rPr lang="en-AU" dirty="0"/>
              <a:t> </a:t>
            </a:r>
            <a:r>
              <a:rPr lang="en-AU" dirty="0" err="1"/>
              <a:t>vấn</a:t>
            </a:r>
            <a:r>
              <a:rPr lang="en-AU" dirty="0"/>
              <a:t> </a:t>
            </a:r>
            <a:r>
              <a:rPr lang="en-AU" dirty="0" err="1"/>
              <a:t>tạm</a:t>
            </a:r>
            <a:r>
              <a:rPr lang="en-AU" dirty="0"/>
              <a:t> </a:t>
            </a:r>
            <a:r>
              <a:rPr lang="en-AU" dirty="0" err="1"/>
              <a:t>ngừng</a:t>
            </a:r>
            <a:r>
              <a:rPr lang="en-AU" dirty="0"/>
              <a:t> </a:t>
            </a:r>
            <a:r>
              <a:rPr lang="en-AU" dirty="0" err="1"/>
              <a:t>thuốc</a:t>
            </a:r>
            <a:r>
              <a:rPr lang="en-AU" dirty="0"/>
              <a:t> </a:t>
            </a:r>
            <a:r>
              <a:rPr lang="en-AU" dirty="0" err="1"/>
              <a:t>và</a:t>
            </a:r>
            <a:r>
              <a:rPr lang="en-AU" dirty="0"/>
              <a:t> </a:t>
            </a:r>
            <a:r>
              <a:rPr lang="en-AU" dirty="0" err="1"/>
              <a:t>lên</a:t>
            </a:r>
            <a:r>
              <a:rPr lang="en-AU" dirty="0"/>
              <a:t> </a:t>
            </a:r>
            <a:r>
              <a:rPr lang="en-AU" dirty="0" err="1"/>
              <a:t>kế</a:t>
            </a:r>
            <a:r>
              <a:rPr lang="en-AU" dirty="0"/>
              <a:t> </a:t>
            </a:r>
            <a:r>
              <a:rPr lang="en-AU" dirty="0" err="1"/>
              <a:t>hoạch</a:t>
            </a:r>
            <a:r>
              <a:rPr lang="en-AU" dirty="0"/>
              <a:t> </a:t>
            </a:r>
            <a:r>
              <a:rPr lang="en-AU" dirty="0" err="1"/>
              <a:t>có</a:t>
            </a:r>
            <a:r>
              <a:rPr lang="en-AU" dirty="0"/>
              <a:t> </a:t>
            </a:r>
            <a:r>
              <a:rPr lang="en-AU" dirty="0" err="1"/>
              <a:t>thai</a:t>
            </a:r>
            <a:endParaRPr lang="en-AU"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a:t>Trường</a:t>
            </a:r>
            <a:r>
              <a:rPr lang="en-AU" dirty="0"/>
              <a:t> </a:t>
            </a:r>
            <a:r>
              <a:rPr lang="en-AU" dirty="0" err="1"/>
              <a:t>hợp</a:t>
            </a:r>
            <a:r>
              <a:rPr lang="en-AU" dirty="0"/>
              <a:t> 2 (</a:t>
            </a:r>
            <a:r>
              <a:rPr lang="en-AU" dirty="0" err="1"/>
              <a:t>tiếp</a:t>
            </a:r>
            <a:r>
              <a:rPr lang="en-AU" dirty="0"/>
              <a:t>)</a:t>
            </a:r>
          </a:p>
        </p:txBody>
      </p:sp>
      <p:sp>
        <p:nvSpPr>
          <p:cNvPr id="3" name="Content Placeholder 2"/>
          <p:cNvSpPr>
            <a:spLocks noGrp="1"/>
          </p:cNvSpPr>
          <p:nvPr>
            <p:ph idx="1"/>
          </p:nvPr>
        </p:nvSpPr>
        <p:spPr/>
        <p:txBody>
          <a:bodyPr/>
          <a:lstStyle/>
          <a:p>
            <a:r>
              <a:rPr lang="en-AU" dirty="0"/>
              <a:t>BN </a:t>
            </a:r>
            <a:r>
              <a:rPr lang="en-AU" dirty="0" err="1"/>
              <a:t>có</a:t>
            </a:r>
            <a:r>
              <a:rPr lang="en-AU" dirty="0"/>
              <a:t> </a:t>
            </a:r>
            <a:r>
              <a:rPr lang="en-AU" dirty="0" err="1"/>
              <a:t>thai</a:t>
            </a:r>
            <a:r>
              <a:rPr lang="en-AU" dirty="0"/>
              <a:t> </a:t>
            </a:r>
            <a:r>
              <a:rPr lang="en-AU" dirty="0" err="1"/>
              <a:t>sau</a:t>
            </a:r>
            <a:r>
              <a:rPr lang="en-AU" dirty="0"/>
              <a:t> 6 </a:t>
            </a:r>
            <a:r>
              <a:rPr lang="en-AU" dirty="0" err="1"/>
              <a:t>tháng</a:t>
            </a:r>
            <a:r>
              <a:rPr lang="en-AU" dirty="0"/>
              <a:t> </a:t>
            </a:r>
            <a:r>
              <a:rPr lang="en-AU" dirty="0" err="1"/>
              <a:t>và</a:t>
            </a:r>
            <a:r>
              <a:rPr lang="en-AU" dirty="0"/>
              <a:t> </a:t>
            </a:r>
            <a:r>
              <a:rPr lang="en-AU" dirty="0" err="1"/>
              <a:t>đã</a:t>
            </a:r>
            <a:r>
              <a:rPr lang="en-AU" dirty="0"/>
              <a:t> sinh con </a:t>
            </a:r>
            <a:r>
              <a:rPr lang="en-AU" dirty="0" err="1"/>
              <a:t>tại</a:t>
            </a:r>
            <a:r>
              <a:rPr lang="en-AU" dirty="0"/>
              <a:t> BV Việt </a:t>
            </a:r>
            <a:r>
              <a:rPr lang="en-AU" dirty="0" err="1"/>
              <a:t>pháp</a:t>
            </a:r>
            <a:endParaRPr lang="en-AU" dirty="0"/>
          </a:p>
          <a:p>
            <a:r>
              <a:rPr lang="en-AU" dirty="0" err="1"/>
              <a:t>Trẻ</a:t>
            </a:r>
            <a:r>
              <a:rPr lang="en-AU" dirty="0"/>
              <a:t> </a:t>
            </a:r>
            <a:r>
              <a:rPr lang="en-AU" dirty="0" err="1"/>
              <a:t>được</a:t>
            </a:r>
            <a:r>
              <a:rPr lang="en-AU" dirty="0"/>
              <a:t> </a:t>
            </a:r>
            <a:r>
              <a:rPr lang="en-AU" dirty="0" err="1"/>
              <a:t>tiêm</a:t>
            </a:r>
            <a:r>
              <a:rPr lang="en-AU" dirty="0"/>
              <a:t> </a:t>
            </a:r>
            <a:r>
              <a:rPr lang="en-AU" dirty="0" err="1"/>
              <a:t>phòng</a:t>
            </a:r>
            <a:r>
              <a:rPr lang="en-AU" dirty="0"/>
              <a:t> </a:t>
            </a:r>
            <a:r>
              <a:rPr lang="en-AU" dirty="0" err="1"/>
              <a:t>vắc</a:t>
            </a:r>
            <a:r>
              <a:rPr lang="en-AU" dirty="0"/>
              <a:t> </a:t>
            </a:r>
            <a:r>
              <a:rPr lang="en-AU" dirty="0" err="1"/>
              <a:t>xin</a:t>
            </a:r>
            <a:r>
              <a:rPr lang="en-AU" dirty="0"/>
              <a:t> </a:t>
            </a:r>
            <a:r>
              <a:rPr lang="en-AU" dirty="0" err="1"/>
              <a:t>và</a:t>
            </a:r>
            <a:r>
              <a:rPr lang="en-AU" dirty="0"/>
              <a:t> </a:t>
            </a:r>
            <a:r>
              <a:rPr lang="en-AU" dirty="0" err="1"/>
              <a:t>huyết</a:t>
            </a:r>
            <a:r>
              <a:rPr lang="en-AU" dirty="0"/>
              <a:t> thanh </a:t>
            </a:r>
            <a:r>
              <a:rPr lang="en-AU" dirty="0" err="1"/>
              <a:t>kháng</a:t>
            </a:r>
            <a:r>
              <a:rPr lang="en-AU" dirty="0"/>
              <a:t> VGB </a:t>
            </a:r>
            <a:r>
              <a:rPr lang="en-AU" dirty="0" err="1"/>
              <a:t>lúc</a:t>
            </a:r>
            <a:r>
              <a:rPr lang="en-AU" dirty="0"/>
              <a:t> sinh</a:t>
            </a:r>
          </a:p>
          <a:p>
            <a:r>
              <a:rPr lang="en-AU" dirty="0"/>
              <a:t>Sau 1 </a:t>
            </a:r>
            <a:r>
              <a:rPr lang="en-AU" dirty="0" err="1"/>
              <a:t>năm</a:t>
            </a:r>
            <a:r>
              <a:rPr lang="en-AU" dirty="0"/>
              <a:t> </a:t>
            </a:r>
            <a:r>
              <a:rPr lang="en-AU" dirty="0" err="1"/>
              <a:t>mẹ</a:t>
            </a:r>
            <a:r>
              <a:rPr lang="en-AU" dirty="0"/>
              <a:t> </a:t>
            </a:r>
            <a:r>
              <a:rPr lang="en-AU" dirty="0" err="1"/>
              <a:t>và</a:t>
            </a:r>
            <a:r>
              <a:rPr lang="en-AU" dirty="0"/>
              <a:t> </a:t>
            </a:r>
            <a:r>
              <a:rPr lang="en-AU" dirty="0" err="1"/>
              <a:t>trẻ</a:t>
            </a:r>
            <a:r>
              <a:rPr lang="en-AU" dirty="0"/>
              <a:t> </a:t>
            </a:r>
            <a:r>
              <a:rPr lang="en-AU" dirty="0" err="1"/>
              <a:t>đều</a:t>
            </a:r>
            <a:r>
              <a:rPr lang="en-AU" dirty="0"/>
              <a:t> </a:t>
            </a:r>
            <a:r>
              <a:rPr lang="en-AU" dirty="0" err="1"/>
              <a:t>được</a:t>
            </a:r>
            <a:r>
              <a:rPr lang="en-AU" dirty="0"/>
              <a:t> </a:t>
            </a:r>
            <a:r>
              <a:rPr lang="en-AU" dirty="0" err="1"/>
              <a:t>làm</a:t>
            </a:r>
            <a:r>
              <a:rPr lang="en-AU" dirty="0"/>
              <a:t> </a:t>
            </a:r>
            <a:r>
              <a:rPr lang="en-AU" dirty="0" err="1"/>
              <a:t>các</a:t>
            </a:r>
            <a:r>
              <a:rPr lang="en-AU" dirty="0"/>
              <a:t> </a:t>
            </a:r>
            <a:r>
              <a:rPr lang="en-AU" dirty="0" err="1"/>
              <a:t>xét</a:t>
            </a:r>
            <a:r>
              <a:rPr lang="en-AU" dirty="0"/>
              <a:t> </a:t>
            </a:r>
            <a:r>
              <a:rPr lang="en-AU" dirty="0" err="1"/>
              <a:t>nghiệm</a:t>
            </a:r>
            <a:r>
              <a:rPr lang="en-AU" dirty="0"/>
              <a:t> </a:t>
            </a:r>
            <a:r>
              <a:rPr lang="en-AU" dirty="0" err="1"/>
              <a:t>đánh</a:t>
            </a:r>
            <a:r>
              <a:rPr lang="en-AU" dirty="0"/>
              <a:t> </a:t>
            </a:r>
            <a:r>
              <a:rPr lang="en-AU" dirty="0" err="1"/>
              <a:t>giá</a:t>
            </a:r>
            <a:r>
              <a:rPr lang="en-AU" dirty="0"/>
              <a:t> </a:t>
            </a:r>
            <a:r>
              <a:rPr lang="en-AU" dirty="0" err="1"/>
              <a:t>tình</a:t>
            </a:r>
            <a:r>
              <a:rPr lang="en-AU" dirty="0"/>
              <a:t> </a:t>
            </a:r>
            <a:r>
              <a:rPr lang="en-AU" dirty="0" err="1"/>
              <a:t>trạng</a:t>
            </a:r>
            <a:r>
              <a:rPr lang="en-AU" dirty="0"/>
              <a:t> </a:t>
            </a:r>
            <a:r>
              <a:rPr lang="en-AU" dirty="0" err="1"/>
              <a:t>viêm</a:t>
            </a:r>
            <a:r>
              <a:rPr lang="en-AU" dirty="0"/>
              <a:t> </a:t>
            </a:r>
            <a:r>
              <a:rPr lang="en-AU" dirty="0" err="1"/>
              <a:t>gan</a:t>
            </a:r>
            <a:r>
              <a:rPr lang="en-AU" dirty="0"/>
              <a:t>.</a:t>
            </a:r>
          </a:p>
          <a:p>
            <a:endParaRPr lang="en-AU" dirty="0"/>
          </a:p>
          <a:p>
            <a:pPr algn="ctr"/>
            <a:r>
              <a:rPr lang="en-AU" b="1" dirty="0" err="1">
                <a:solidFill>
                  <a:srgbClr val="FF0000"/>
                </a:solidFill>
              </a:rPr>
              <a:t>Điều</a:t>
            </a:r>
            <a:r>
              <a:rPr lang="en-AU" b="1" dirty="0">
                <a:solidFill>
                  <a:srgbClr val="FF0000"/>
                </a:solidFill>
              </a:rPr>
              <a:t> </a:t>
            </a:r>
            <a:r>
              <a:rPr lang="en-AU" b="1" dirty="0" err="1">
                <a:solidFill>
                  <a:srgbClr val="FF0000"/>
                </a:solidFill>
              </a:rPr>
              <a:t>trì</a:t>
            </a:r>
            <a:r>
              <a:rPr lang="en-AU" b="1" dirty="0">
                <a:solidFill>
                  <a:srgbClr val="FF0000"/>
                </a:solidFill>
              </a:rPr>
              <a:t> </a:t>
            </a:r>
            <a:r>
              <a:rPr lang="en-AU" b="1" dirty="0" err="1">
                <a:solidFill>
                  <a:srgbClr val="FF0000"/>
                </a:solidFill>
              </a:rPr>
              <a:t>đã</a:t>
            </a:r>
            <a:r>
              <a:rPr lang="en-AU" b="1" dirty="0">
                <a:solidFill>
                  <a:srgbClr val="FF0000"/>
                </a:solidFill>
              </a:rPr>
              <a:t> </a:t>
            </a:r>
            <a:r>
              <a:rPr lang="en-AU" b="1" dirty="0" err="1">
                <a:solidFill>
                  <a:srgbClr val="FF0000"/>
                </a:solidFill>
              </a:rPr>
              <a:t>xảy</a:t>
            </a:r>
            <a:r>
              <a:rPr lang="en-AU" b="1" dirty="0">
                <a:solidFill>
                  <a:srgbClr val="FF0000"/>
                </a:solidFill>
              </a:rPr>
              <a:t> </a:t>
            </a:r>
            <a:r>
              <a:rPr lang="en-AU" b="1" dirty="0" err="1">
                <a:solidFill>
                  <a:srgbClr val="FF0000"/>
                </a:solidFill>
              </a:rPr>
              <a:t>ra</a:t>
            </a:r>
            <a:r>
              <a:rPr lang="en-AU" b="1" dirty="0">
                <a:solidFill>
                  <a:srgbClr val="FF0000"/>
                </a:solidFill>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165" y="0"/>
            <a:ext cx="8416290" cy="1143000"/>
          </a:xfrm>
        </p:spPr>
        <p:txBody>
          <a:bodyPr vert="horz" lIns="91440" tIns="45720" rIns="91440" bIns="45720" rtlCol="0" anchor="ctr">
            <a:noAutofit/>
          </a:bodyPr>
          <a:lstStyle/>
          <a:p>
            <a:r>
              <a:rPr lang="en-US" sz="2800" b="1" dirty="0" err="1">
                <a:solidFill>
                  <a:schemeClr val="accent1">
                    <a:lumMod val="50000"/>
                  </a:schemeClr>
                </a:solidFill>
                <a:latin typeface="Arial" panose="020B0604020202020204" pitchFamily="34" charset="0"/>
                <a:cs typeface="Arial" panose="020B0604020202020204" pitchFamily="34" charset="0"/>
              </a:rPr>
              <a:t>HBsAg</a:t>
            </a:r>
            <a:r>
              <a:rPr lang="en-US" sz="2800" b="1" dirty="0">
                <a:solidFill>
                  <a:schemeClr val="accent1">
                    <a:lumMod val="50000"/>
                  </a:schemeClr>
                </a:solidFill>
                <a:latin typeface="Arial" panose="020B0604020202020204" pitchFamily="34" charset="0"/>
                <a:cs typeface="Arial" panose="020B0604020202020204" pitchFamily="34" charset="0"/>
              </a:rPr>
              <a:t> (+) </a:t>
            </a:r>
            <a:r>
              <a:rPr lang="en-US" sz="2800" b="1" dirty="0" err="1">
                <a:solidFill>
                  <a:schemeClr val="accent1">
                    <a:lumMod val="50000"/>
                  </a:schemeClr>
                </a:solidFill>
                <a:latin typeface="Arial" panose="020B0604020202020204" pitchFamily="34" charset="0"/>
                <a:cs typeface="Arial" panose="020B0604020202020204" pitchFamily="34" charset="0"/>
              </a:rPr>
              <a:t>sẽ</a:t>
            </a:r>
            <a:r>
              <a:rPr lang="en-US" sz="2800" b="1" dirty="0">
                <a:solidFill>
                  <a:schemeClr val="accent1">
                    <a:lumMod val="50000"/>
                  </a:schemeClr>
                </a:solidFill>
                <a:latin typeface="Arial" panose="020B0604020202020204" pitchFamily="34" charset="0"/>
                <a:cs typeface="Arial" panose="020B0604020202020204" pitchFamily="34" charset="0"/>
              </a:rPr>
              <a:t> </a:t>
            </a:r>
            <a:r>
              <a:rPr lang="en-US" sz="2800" b="1" dirty="0" err="1">
                <a:solidFill>
                  <a:schemeClr val="accent1">
                    <a:lumMod val="50000"/>
                  </a:schemeClr>
                </a:solidFill>
                <a:latin typeface="Arial" panose="020B0604020202020204" pitchFamily="34" charset="0"/>
                <a:cs typeface="Arial" panose="020B0604020202020204" pitchFamily="34" charset="0"/>
              </a:rPr>
              <a:t>giảm</a:t>
            </a:r>
            <a:r>
              <a:rPr lang="en-US" sz="2800" b="1" dirty="0">
                <a:solidFill>
                  <a:schemeClr val="accent1">
                    <a:lumMod val="50000"/>
                  </a:schemeClr>
                </a:solidFill>
                <a:latin typeface="Arial" panose="020B0604020202020204" pitchFamily="34" charset="0"/>
                <a:cs typeface="Arial" panose="020B0604020202020204" pitchFamily="34" charset="0"/>
              </a:rPr>
              <a:t>, </a:t>
            </a:r>
            <a:r>
              <a:rPr lang="en-US" sz="2800" b="1" dirty="0" err="1">
                <a:solidFill>
                  <a:schemeClr val="accent1">
                    <a:lumMod val="50000"/>
                  </a:schemeClr>
                </a:solidFill>
                <a:latin typeface="Arial" panose="020B0604020202020204" pitchFamily="34" charset="0"/>
                <a:cs typeface="Arial" panose="020B0604020202020204" pitchFamily="34" charset="0"/>
              </a:rPr>
              <a:t>tỷ</a:t>
            </a:r>
            <a:r>
              <a:rPr lang="en-US" sz="2800" b="1" dirty="0">
                <a:solidFill>
                  <a:schemeClr val="accent1">
                    <a:lumMod val="50000"/>
                  </a:schemeClr>
                </a:solidFill>
                <a:latin typeface="Arial" panose="020B0604020202020204" pitchFamily="34" charset="0"/>
                <a:cs typeface="Arial" panose="020B0604020202020204" pitchFamily="34" charset="0"/>
              </a:rPr>
              <a:t> </a:t>
            </a:r>
            <a:r>
              <a:rPr lang="en-US" sz="2800" b="1" dirty="0" err="1">
                <a:solidFill>
                  <a:schemeClr val="accent1">
                    <a:lumMod val="50000"/>
                  </a:schemeClr>
                </a:solidFill>
                <a:latin typeface="Arial" panose="020B0604020202020204" pitchFamily="34" charset="0"/>
                <a:cs typeface="Arial" panose="020B0604020202020204" pitchFamily="34" charset="0"/>
              </a:rPr>
              <a:t>lệ</a:t>
            </a:r>
            <a:r>
              <a:rPr lang="en-US" sz="2800" b="1" dirty="0">
                <a:solidFill>
                  <a:schemeClr val="accent1">
                    <a:lumMod val="50000"/>
                  </a:schemeClr>
                </a:solidFill>
                <a:latin typeface="Arial" panose="020B0604020202020204" pitchFamily="34" charset="0"/>
                <a:cs typeface="Arial" panose="020B0604020202020204" pitchFamily="34" charset="0"/>
              </a:rPr>
              <a:t> </a:t>
            </a:r>
            <a:r>
              <a:rPr lang="en-US" sz="2800" b="1" dirty="0" err="1">
                <a:solidFill>
                  <a:schemeClr val="accent1">
                    <a:lumMod val="50000"/>
                  </a:schemeClr>
                </a:solidFill>
                <a:latin typeface="Arial" panose="020B0604020202020204" pitchFamily="34" charset="0"/>
                <a:cs typeface="Arial" panose="020B0604020202020204" pitchFamily="34" charset="0"/>
              </a:rPr>
              <a:t>tử</a:t>
            </a:r>
            <a:r>
              <a:rPr lang="en-US" sz="2800" b="1" dirty="0">
                <a:solidFill>
                  <a:schemeClr val="accent1">
                    <a:lumMod val="50000"/>
                  </a:schemeClr>
                </a:solidFill>
                <a:latin typeface="Arial" panose="020B0604020202020204" pitchFamily="34" charset="0"/>
                <a:cs typeface="Arial" panose="020B0604020202020204" pitchFamily="34" charset="0"/>
              </a:rPr>
              <a:t> </a:t>
            </a:r>
            <a:r>
              <a:rPr lang="en-US" sz="2800" b="1" dirty="0" err="1">
                <a:solidFill>
                  <a:schemeClr val="accent1">
                    <a:lumMod val="50000"/>
                  </a:schemeClr>
                </a:solidFill>
                <a:latin typeface="Arial" panose="020B0604020202020204" pitchFamily="34" charset="0"/>
                <a:cs typeface="Arial" panose="020B0604020202020204" pitchFamily="34" charset="0"/>
              </a:rPr>
              <a:t>vong</a:t>
            </a:r>
            <a:r>
              <a:rPr lang="en-US" sz="2800" b="1" dirty="0">
                <a:solidFill>
                  <a:schemeClr val="accent1">
                    <a:lumMod val="50000"/>
                  </a:schemeClr>
                </a:solidFill>
                <a:latin typeface="Arial" panose="020B0604020202020204" pitchFamily="34" charset="0"/>
                <a:cs typeface="Arial" panose="020B0604020202020204" pitchFamily="34" charset="0"/>
              </a:rPr>
              <a:t> do HBV </a:t>
            </a:r>
            <a:r>
              <a:rPr lang="en-US" sz="2800" b="1" dirty="0" err="1">
                <a:solidFill>
                  <a:schemeClr val="accent1">
                    <a:lumMod val="50000"/>
                  </a:schemeClr>
                </a:solidFill>
                <a:latin typeface="Arial" panose="020B0604020202020204" pitchFamily="34" charset="0"/>
                <a:cs typeface="Arial" panose="020B0604020202020204" pitchFamily="34" charset="0"/>
              </a:rPr>
              <a:t>dự</a:t>
            </a:r>
            <a:r>
              <a:rPr lang="en-US" sz="2800" b="1" dirty="0">
                <a:solidFill>
                  <a:schemeClr val="accent1">
                    <a:lumMod val="50000"/>
                  </a:schemeClr>
                </a:solidFill>
                <a:latin typeface="Arial" panose="020B0604020202020204" pitchFamily="34" charset="0"/>
                <a:cs typeface="Arial" panose="020B0604020202020204" pitchFamily="34" charset="0"/>
              </a:rPr>
              <a:t> </a:t>
            </a:r>
            <a:r>
              <a:rPr lang="en-US" sz="2800" b="1" dirty="0" err="1">
                <a:solidFill>
                  <a:schemeClr val="accent1">
                    <a:lumMod val="50000"/>
                  </a:schemeClr>
                </a:solidFill>
                <a:latin typeface="Arial" panose="020B0604020202020204" pitchFamily="34" charset="0"/>
                <a:cs typeface="Arial" panose="020B0604020202020204" pitchFamily="34" charset="0"/>
              </a:rPr>
              <a:t>báo</a:t>
            </a:r>
            <a:r>
              <a:rPr lang="en-US" sz="2800" b="1" dirty="0">
                <a:solidFill>
                  <a:schemeClr val="accent1">
                    <a:lumMod val="50000"/>
                  </a:schemeClr>
                </a:solidFill>
                <a:latin typeface="Arial" panose="020B0604020202020204" pitchFamily="34" charset="0"/>
                <a:cs typeface="Arial" panose="020B0604020202020204" pitchFamily="34" charset="0"/>
              </a:rPr>
              <a:t> </a:t>
            </a:r>
            <a:r>
              <a:rPr lang="en-US" sz="2800" b="1" dirty="0" err="1">
                <a:solidFill>
                  <a:schemeClr val="accent1">
                    <a:lumMod val="50000"/>
                  </a:schemeClr>
                </a:solidFill>
                <a:latin typeface="Arial" panose="020B0604020202020204" pitchFamily="34" charset="0"/>
                <a:cs typeface="Arial" panose="020B0604020202020204" pitchFamily="34" charset="0"/>
              </a:rPr>
              <a:t>là</a:t>
            </a:r>
            <a:r>
              <a:rPr lang="en-US" sz="2800" b="1" dirty="0">
                <a:solidFill>
                  <a:schemeClr val="accent1">
                    <a:lumMod val="50000"/>
                  </a:schemeClr>
                </a:solidFill>
                <a:latin typeface="Arial" panose="020B0604020202020204" pitchFamily="34" charset="0"/>
                <a:cs typeface="Arial" panose="020B0604020202020204" pitchFamily="34" charset="0"/>
              </a:rPr>
              <a:t> </a:t>
            </a:r>
            <a:r>
              <a:rPr lang="en-US" sz="2800" b="1" dirty="0" err="1">
                <a:solidFill>
                  <a:schemeClr val="accent1">
                    <a:lumMod val="50000"/>
                  </a:schemeClr>
                </a:solidFill>
                <a:latin typeface="Arial" panose="020B0604020202020204" pitchFamily="34" charset="0"/>
                <a:cs typeface="Arial" panose="020B0604020202020204" pitchFamily="34" charset="0"/>
              </a:rPr>
              <a:t>sẽ</a:t>
            </a:r>
            <a:r>
              <a:rPr lang="en-US" sz="2800" b="1" dirty="0">
                <a:solidFill>
                  <a:schemeClr val="accent1">
                    <a:lumMod val="50000"/>
                  </a:schemeClr>
                </a:solidFill>
                <a:latin typeface="Arial" panose="020B0604020202020204" pitchFamily="34" charset="0"/>
                <a:cs typeface="Arial" panose="020B0604020202020204" pitchFamily="34" charset="0"/>
              </a:rPr>
              <a:t> </a:t>
            </a:r>
            <a:r>
              <a:rPr lang="en-US" sz="2800" b="1" dirty="0" err="1">
                <a:solidFill>
                  <a:schemeClr val="accent1">
                    <a:lumMod val="50000"/>
                  </a:schemeClr>
                </a:solidFill>
                <a:latin typeface="Arial" panose="020B0604020202020204" pitchFamily="34" charset="0"/>
                <a:cs typeface="Arial" panose="020B0604020202020204" pitchFamily="34" charset="0"/>
              </a:rPr>
              <a:t>tăng</a:t>
            </a:r>
            <a:r>
              <a:rPr lang="en-US" sz="2800" b="1" dirty="0">
                <a:solidFill>
                  <a:schemeClr val="accent1">
                    <a:lumMod val="50000"/>
                  </a:schemeClr>
                </a:solidFill>
                <a:latin typeface="Arial" panose="020B0604020202020204" pitchFamily="34" charset="0"/>
                <a:cs typeface="Arial" panose="020B0604020202020204" pitchFamily="34" charset="0"/>
              </a:rPr>
              <a:t> </a:t>
            </a:r>
            <a:r>
              <a:rPr lang="en-US" sz="2800" b="1" dirty="0" err="1">
                <a:solidFill>
                  <a:schemeClr val="accent1">
                    <a:lumMod val="50000"/>
                  </a:schemeClr>
                </a:solidFill>
                <a:latin typeface="Arial" panose="020B0604020202020204" pitchFamily="34" charset="0"/>
                <a:cs typeface="Arial" panose="020B0604020202020204" pitchFamily="34" charset="0"/>
              </a:rPr>
              <a:t>tại</a:t>
            </a:r>
            <a:r>
              <a:rPr lang="en-US" sz="2800" b="1" dirty="0">
                <a:solidFill>
                  <a:schemeClr val="accent1">
                    <a:lumMod val="50000"/>
                  </a:schemeClr>
                </a:solidFill>
                <a:latin typeface="Arial" panose="020B0604020202020204" pitchFamily="34" charset="0"/>
                <a:cs typeface="Arial" panose="020B0604020202020204" pitchFamily="34" charset="0"/>
              </a:rPr>
              <a:t> Việt Nam</a:t>
            </a:r>
          </a:p>
        </p:txBody>
      </p:sp>
      <p:sp>
        <p:nvSpPr>
          <p:cNvPr id="3" name="TextBox 2"/>
          <p:cNvSpPr txBox="1"/>
          <p:nvPr/>
        </p:nvSpPr>
        <p:spPr>
          <a:xfrm>
            <a:off x="1600201" y="6477001"/>
            <a:ext cx="5095369" cy="307777"/>
          </a:xfrm>
          <a:prstGeom prst="rect">
            <a:avLst/>
          </a:prstGeom>
          <a:noFill/>
        </p:spPr>
        <p:txBody>
          <a:bodyPr wrap="none" rtlCol="0">
            <a:spAutoFit/>
          </a:bodyPr>
          <a:lstStyle/>
          <a:p>
            <a:r>
              <a:rPr lang="en-AU" sz="1400" dirty="0" err="1"/>
              <a:t>Nguồn</a:t>
            </a:r>
            <a:r>
              <a:rPr lang="en-AU" sz="1400" dirty="0"/>
              <a:t>: MOH/WHO </a:t>
            </a:r>
            <a:r>
              <a:rPr lang="en-AU" sz="1400" dirty="0" err="1"/>
              <a:t>ước</a:t>
            </a:r>
            <a:r>
              <a:rPr lang="en-AU" sz="1400" dirty="0"/>
              <a:t> tinh </a:t>
            </a:r>
            <a:r>
              <a:rPr lang="en-AU" sz="1400" dirty="0" err="1"/>
              <a:t>gánh</a:t>
            </a:r>
            <a:r>
              <a:rPr lang="en-AU" sz="1400" dirty="0"/>
              <a:t> </a:t>
            </a:r>
            <a:r>
              <a:rPr lang="en-AU" sz="1400" dirty="0" err="1"/>
              <a:t>nặng</a:t>
            </a:r>
            <a:r>
              <a:rPr lang="en-AU" sz="1400" dirty="0"/>
              <a:t> </a:t>
            </a:r>
            <a:r>
              <a:rPr lang="en-AU" sz="1400" dirty="0" err="1"/>
              <a:t>bệnh</a:t>
            </a:r>
            <a:r>
              <a:rPr lang="en-AU" sz="1400" dirty="0"/>
              <a:t> </a:t>
            </a:r>
            <a:r>
              <a:rPr lang="en-AU" sz="1400" dirty="0" err="1"/>
              <a:t>tật</a:t>
            </a:r>
            <a:r>
              <a:rPr lang="en-AU" sz="1400" dirty="0"/>
              <a:t> do </a:t>
            </a:r>
            <a:r>
              <a:rPr lang="en-AU" sz="1400" dirty="0" err="1"/>
              <a:t>viêm</a:t>
            </a:r>
            <a:r>
              <a:rPr lang="en-AU" sz="1400" dirty="0"/>
              <a:t> </a:t>
            </a:r>
            <a:r>
              <a:rPr lang="en-AU" sz="1400" dirty="0" err="1"/>
              <a:t>gan</a:t>
            </a:r>
            <a:r>
              <a:rPr lang="en-AU" sz="1400" dirty="0"/>
              <a:t>, 2017</a:t>
            </a:r>
          </a:p>
        </p:txBody>
      </p:sp>
      <p:pic>
        <p:nvPicPr>
          <p:cNvPr id="142" name="Picture 141"/>
          <p:cNvPicPr>
            <a:picLocks noChangeAspect="1"/>
          </p:cNvPicPr>
          <p:nvPr/>
        </p:nvPicPr>
        <p:blipFill>
          <a:blip r:embed="rId2"/>
          <a:stretch>
            <a:fillRect/>
          </a:stretch>
        </p:blipFill>
        <p:spPr>
          <a:xfrm>
            <a:off x="1621155" y="1524000"/>
            <a:ext cx="8911590" cy="4532630"/>
          </a:xfrm>
          <a:prstGeom prst="rect">
            <a:avLst/>
          </a:prstGeom>
        </p:spPr>
      </p:pic>
      <p:sp>
        <p:nvSpPr>
          <p:cNvPr id="4" name="TextBox 3"/>
          <p:cNvSpPr txBox="1"/>
          <p:nvPr/>
        </p:nvSpPr>
        <p:spPr>
          <a:xfrm>
            <a:off x="2514601" y="1642646"/>
            <a:ext cx="2954655" cy="338554"/>
          </a:xfrm>
          <a:prstGeom prst="rect">
            <a:avLst/>
          </a:prstGeom>
          <a:solidFill>
            <a:schemeClr val="bg1"/>
          </a:solidFill>
        </p:spPr>
        <p:txBody>
          <a:bodyPr wrap="none" rtlCol="0">
            <a:spAutoFit/>
          </a:bodyPr>
          <a:lstStyle/>
          <a:p>
            <a:r>
              <a:rPr lang="en-AU" sz="1600" dirty="0" err="1"/>
              <a:t>Số</a:t>
            </a:r>
            <a:r>
              <a:rPr lang="en-AU" sz="1600" dirty="0"/>
              <a:t> </a:t>
            </a:r>
            <a:r>
              <a:rPr lang="en-AU" sz="1600" dirty="0" err="1"/>
              <a:t>nhiễm</a:t>
            </a:r>
            <a:r>
              <a:rPr lang="en-AU" sz="1600" dirty="0"/>
              <a:t> HBV </a:t>
            </a:r>
            <a:r>
              <a:rPr lang="en-AU" sz="1600" dirty="0" err="1"/>
              <a:t>mạn</a:t>
            </a:r>
            <a:r>
              <a:rPr lang="en-AU" sz="1600" dirty="0"/>
              <a:t> </a:t>
            </a:r>
            <a:r>
              <a:rPr lang="en-AU" sz="1600" dirty="0" err="1"/>
              <a:t>theo</a:t>
            </a:r>
            <a:r>
              <a:rPr lang="en-AU" sz="1600" dirty="0"/>
              <a:t> </a:t>
            </a:r>
            <a:r>
              <a:rPr lang="en-AU" sz="1600" dirty="0" err="1"/>
              <a:t>năm</a:t>
            </a:r>
            <a:r>
              <a:rPr lang="en-AU" sz="1600" dirty="0"/>
              <a:t>	</a:t>
            </a:r>
          </a:p>
        </p:txBody>
      </p:sp>
      <p:sp>
        <p:nvSpPr>
          <p:cNvPr id="144" name="TextBox 143"/>
          <p:cNvSpPr txBox="1"/>
          <p:nvPr/>
        </p:nvSpPr>
        <p:spPr>
          <a:xfrm>
            <a:off x="6732441" y="1605791"/>
            <a:ext cx="3877985" cy="338554"/>
          </a:xfrm>
          <a:prstGeom prst="rect">
            <a:avLst/>
          </a:prstGeom>
          <a:solidFill>
            <a:schemeClr val="bg1"/>
          </a:solidFill>
        </p:spPr>
        <p:txBody>
          <a:bodyPr wrap="none" rtlCol="0">
            <a:spAutoFit/>
          </a:bodyPr>
          <a:lstStyle/>
          <a:p>
            <a:r>
              <a:rPr lang="en-AU" sz="1600" dirty="0" err="1"/>
              <a:t>Số</a:t>
            </a:r>
            <a:r>
              <a:rPr lang="en-AU" sz="1600" dirty="0"/>
              <a:t> ca </a:t>
            </a:r>
            <a:r>
              <a:rPr lang="en-AU" sz="1600" dirty="0" err="1"/>
              <a:t>tử</a:t>
            </a:r>
            <a:r>
              <a:rPr lang="en-AU" sz="1600" dirty="0"/>
              <a:t> </a:t>
            </a:r>
            <a:r>
              <a:rPr lang="en-AU" sz="1600" dirty="0" err="1"/>
              <a:t>vong</a:t>
            </a:r>
            <a:r>
              <a:rPr lang="en-AU" sz="1600" dirty="0"/>
              <a:t> do </a:t>
            </a:r>
            <a:r>
              <a:rPr lang="en-AU" sz="1600" dirty="0" err="1"/>
              <a:t>bệnh</a:t>
            </a:r>
            <a:r>
              <a:rPr lang="en-AU" sz="1600" dirty="0"/>
              <a:t> </a:t>
            </a:r>
            <a:r>
              <a:rPr lang="en-AU" sz="1600" dirty="0" err="1"/>
              <a:t>gan</a:t>
            </a:r>
            <a:r>
              <a:rPr lang="en-AU" sz="1600" dirty="0"/>
              <a:t> </a:t>
            </a:r>
            <a:r>
              <a:rPr lang="en-AU" sz="1600" dirty="0" err="1"/>
              <a:t>theo</a:t>
            </a:r>
            <a:r>
              <a:rPr lang="en-AU" sz="1600" dirty="0"/>
              <a:t> </a:t>
            </a:r>
            <a:r>
              <a:rPr lang="en-AU" sz="1600" dirty="0" err="1"/>
              <a:t>năm</a:t>
            </a:r>
            <a:r>
              <a:rPr lang="en-AU" sz="1600" dirty="0"/>
              <a:t>	</a:t>
            </a:r>
          </a:p>
        </p:txBody>
      </p:sp>
      <p:sp>
        <p:nvSpPr>
          <p:cNvPr id="145" name="TextBox 144"/>
          <p:cNvSpPr txBox="1"/>
          <p:nvPr/>
        </p:nvSpPr>
        <p:spPr>
          <a:xfrm>
            <a:off x="2208892" y="3962400"/>
            <a:ext cx="3877985" cy="338554"/>
          </a:xfrm>
          <a:prstGeom prst="rect">
            <a:avLst/>
          </a:prstGeom>
          <a:solidFill>
            <a:schemeClr val="bg1"/>
          </a:solidFill>
        </p:spPr>
        <p:txBody>
          <a:bodyPr wrap="none" rtlCol="0">
            <a:spAutoFit/>
          </a:bodyPr>
          <a:lstStyle/>
          <a:p>
            <a:r>
              <a:rPr lang="en-AU" sz="1600" dirty="0" err="1"/>
              <a:t>Số</a:t>
            </a:r>
            <a:r>
              <a:rPr lang="en-AU" sz="1600" dirty="0"/>
              <a:t> ca </a:t>
            </a:r>
            <a:r>
              <a:rPr lang="en-AU" sz="1600" dirty="0" err="1"/>
              <a:t>xơ</a:t>
            </a:r>
            <a:r>
              <a:rPr lang="en-AU" sz="1600" dirty="0"/>
              <a:t> </a:t>
            </a:r>
            <a:r>
              <a:rPr lang="en-AU" sz="1600" dirty="0" err="1"/>
              <a:t>gan</a:t>
            </a:r>
            <a:r>
              <a:rPr lang="en-AU" sz="1600" dirty="0"/>
              <a:t> </a:t>
            </a:r>
            <a:r>
              <a:rPr lang="en-AU" sz="1600" dirty="0" err="1"/>
              <a:t>mất</a:t>
            </a:r>
            <a:r>
              <a:rPr lang="en-AU" sz="1600" dirty="0"/>
              <a:t> </a:t>
            </a:r>
            <a:r>
              <a:rPr lang="en-AU" sz="1600" dirty="0" err="1"/>
              <a:t>bù</a:t>
            </a:r>
            <a:r>
              <a:rPr lang="en-AU" sz="1600" dirty="0"/>
              <a:t> do HBV </a:t>
            </a:r>
            <a:r>
              <a:rPr lang="en-AU" sz="1600" dirty="0" err="1"/>
              <a:t>theo</a:t>
            </a:r>
            <a:r>
              <a:rPr lang="en-AU" sz="1600" dirty="0"/>
              <a:t> </a:t>
            </a:r>
            <a:r>
              <a:rPr lang="en-AU" sz="1600" dirty="0" err="1"/>
              <a:t>năm</a:t>
            </a:r>
            <a:r>
              <a:rPr lang="en-AU" sz="1600" dirty="0"/>
              <a:t>	</a:t>
            </a:r>
          </a:p>
        </p:txBody>
      </p:sp>
      <p:sp>
        <p:nvSpPr>
          <p:cNvPr id="146" name="TextBox 145"/>
          <p:cNvSpPr txBox="1"/>
          <p:nvPr/>
        </p:nvSpPr>
        <p:spPr>
          <a:xfrm>
            <a:off x="6938211" y="3962400"/>
            <a:ext cx="2954655" cy="338554"/>
          </a:xfrm>
          <a:prstGeom prst="rect">
            <a:avLst/>
          </a:prstGeom>
          <a:solidFill>
            <a:schemeClr val="bg1"/>
          </a:solidFill>
        </p:spPr>
        <p:txBody>
          <a:bodyPr wrap="none" rtlCol="0">
            <a:spAutoFit/>
          </a:bodyPr>
          <a:lstStyle/>
          <a:p>
            <a:r>
              <a:rPr lang="en-AU" sz="1600" dirty="0" err="1"/>
              <a:t>Số</a:t>
            </a:r>
            <a:r>
              <a:rPr lang="en-AU" sz="1600" dirty="0"/>
              <a:t> ca HCC do HBV </a:t>
            </a:r>
            <a:r>
              <a:rPr lang="en-AU" sz="1600" dirty="0" err="1"/>
              <a:t>theo</a:t>
            </a:r>
            <a:r>
              <a:rPr lang="en-AU" sz="1600" dirty="0"/>
              <a:t> </a:t>
            </a:r>
            <a:r>
              <a:rPr lang="en-AU" sz="1600" dirty="0" err="1"/>
              <a:t>năm</a:t>
            </a:r>
            <a:r>
              <a:rPr lang="en-AU" sz="1600" dirty="0"/>
              <a:t>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err="1">
                <a:sym typeface="+mn-ea"/>
              </a:rPr>
              <a:t>Trường</a:t>
            </a:r>
            <a:r>
              <a:rPr lang="en-AU" dirty="0">
                <a:sym typeface="+mn-ea"/>
              </a:rPr>
              <a:t> </a:t>
            </a:r>
            <a:r>
              <a:rPr lang="en-AU" dirty="0" err="1">
                <a:sym typeface="+mn-ea"/>
              </a:rPr>
              <a:t>hợp</a:t>
            </a:r>
            <a:r>
              <a:rPr lang="en-AU" dirty="0">
                <a:sym typeface="+mn-ea"/>
              </a:rPr>
              <a:t> 2 (</a:t>
            </a:r>
            <a:r>
              <a:rPr lang="en-AU" dirty="0" err="1">
                <a:sym typeface="+mn-ea"/>
              </a:rPr>
              <a:t>tiếp</a:t>
            </a:r>
            <a:r>
              <a:rPr lang="en-AU" dirty="0">
                <a:sym typeface="+mn-ea"/>
              </a:rPr>
              <a:t>)</a:t>
            </a:r>
            <a:br>
              <a:rPr lang="en-AU" dirty="0"/>
            </a:br>
            <a:endParaRPr lang="en-US"/>
          </a:p>
        </p:txBody>
      </p:sp>
      <p:sp>
        <p:nvSpPr>
          <p:cNvPr id="3" name="Content Placeholder 2"/>
          <p:cNvSpPr>
            <a:spLocks noGrp="1"/>
          </p:cNvSpPr>
          <p:nvPr>
            <p:ph idx="1"/>
          </p:nvPr>
        </p:nvSpPr>
        <p:spPr>
          <a:xfrm>
            <a:off x="1981200" y="1091566"/>
            <a:ext cx="8229600" cy="5034915"/>
          </a:xfrm>
        </p:spPr>
        <p:txBody>
          <a:bodyPr>
            <a:normAutofit fontScale="97500"/>
          </a:bodyPr>
          <a:lstStyle/>
          <a:p>
            <a:r>
              <a:rPr lang="en-US"/>
              <a:t>Mẹ:</a:t>
            </a:r>
          </a:p>
          <a:p>
            <a:pPr lvl="1"/>
            <a:r>
              <a:rPr lang="en-US"/>
              <a:t>ALT: 150 U/ml; AST: 75U/ml</a:t>
            </a:r>
          </a:p>
          <a:p>
            <a:pPr lvl="1"/>
            <a:r>
              <a:rPr lang="en-US"/>
              <a:t>HBeAg (+); anti-HBe (-)</a:t>
            </a:r>
          </a:p>
          <a:p>
            <a:pPr lvl="1"/>
            <a:r>
              <a:rPr lang="en-US"/>
              <a:t>HBV DNA: &gt; </a:t>
            </a:r>
            <a:r>
              <a:rPr lang="en-US">
                <a:sym typeface="+mn-ea"/>
              </a:rPr>
              <a:t>10</a:t>
            </a:r>
            <a:r>
              <a:rPr lang="en-US" baseline="30000">
                <a:sym typeface="+mn-ea"/>
              </a:rPr>
              <a:t>8 </a:t>
            </a:r>
            <a:r>
              <a:rPr lang="en-US"/>
              <a:t>IU/ml</a:t>
            </a:r>
          </a:p>
          <a:p>
            <a:pPr lvl="1"/>
            <a:r>
              <a:rPr lang="en-US"/>
              <a:t>SAOB: bình thường</a:t>
            </a:r>
          </a:p>
          <a:p>
            <a:pPr marL="457200" lvl="1" indent="0">
              <a:buNone/>
            </a:pPr>
            <a:endParaRPr lang="en-US"/>
          </a:p>
          <a:p>
            <a:r>
              <a:rPr lang="en-US"/>
              <a:t>Con:</a:t>
            </a:r>
          </a:p>
          <a:p>
            <a:pPr lvl="1"/>
            <a:r>
              <a:rPr lang="en-US"/>
              <a:t>ALT: 120; AST: 80U/ml</a:t>
            </a:r>
          </a:p>
          <a:p>
            <a:pPr lvl="1"/>
            <a:r>
              <a:rPr lang="en-US">
                <a:sym typeface="+mn-ea"/>
              </a:rPr>
              <a:t>HBeAg (+); anti-HBe (-)</a:t>
            </a:r>
            <a:endParaRPr lang="en-US"/>
          </a:p>
          <a:p>
            <a:pPr lvl="1"/>
            <a:r>
              <a:rPr lang="en-US">
                <a:sym typeface="+mn-ea"/>
              </a:rPr>
              <a:t>HBV DNA: &gt; 10</a:t>
            </a:r>
            <a:r>
              <a:rPr lang="en-US" baseline="30000">
                <a:sym typeface="+mn-ea"/>
              </a:rPr>
              <a:t>8 </a:t>
            </a:r>
            <a:r>
              <a:rPr lang="en-US">
                <a:sym typeface="+mn-ea"/>
              </a:rPr>
              <a:t>IU/ml</a:t>
            </a:r>
          </a:p>
          <a:p>
            <a:pPr marL="457200" lvl="1" indent="0">
              <a:buNone/>
            </a:pPr>
            <a:endParaRPr lang="en-US">
              <a:sym typeface="+mn-ea"/>
            </a:endParaRPr>
          </a:p>
          <a:p>
            <a:pPr marL="457200" lvl="1" indent="0">
              <a:buNone/>
            </a:pPr>
            <a:r>
              <a:rPr lang="en-US"/>
              <a:t>             </a:t>
            </a:r>
            <a:r>
              <a:rPr lang="en-US">
                <a:solidFill>
                  <a:srgbClr val="FF0000"/>
                </a:solidFill>
              </a:rPr>
              <a:t> Xử trí tiếp theo là gì ?</a:t>
            </a:r>
          </a:p>
          <a:p>
            <a:endParaRPr lang="en-US"/>
          </a:p>
          <a:p>
            <a:endParaRPr lang="en-US"/>
          </a:p>
          <a:p>
            <a:endParaRPr lang="en-US" baseline="3000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AU" dirty="0" err="1">
                <a:sym typeface="+mn-ea"/>
              </a:rPr>
            </a:br>
            <a:r>
              <a:rPr lang="en-AU" dirty="0" err="1">
                <a:sym typeface="+mn-ea"/>
              </a:rPr>
              <a:t>Trường</a:t>
            </a:r>
            <a:r>
              <a:rPr lang="en-AU" dirty="0">
                <a:sym typeface="+mn-ea"/>
              </a:rPr>
              <a:t> </a:t>
            </a:r>
            <a:r>
              <a:rPr lang="en-AU" dirty="0" err="1">
                <a:sym typeface="+mn-ea"/>
              </a:rPr>
              <a:t>hợp</a:t>
            </a:r>
            <a:r>
              <a:rPr lang="en-AU" dirty="0">
                <a:sym typeface="+mn-ea"/>
              </a:rPr>
              <a:t> 2 (</a:t>
            </a:r>
            <a:r>
              <a:rPr lang="en-AU" dirty="0" err="1">
                <a:sym typeface="+mn-ea"/>
              </a:rPr>
              <a:t>tiếp</a:t>
            </a:r>
            <a:r>
              <a:rPr lang="en-AU" dirty="0">
                <a:sym typeface="+mn-ea"/>
              </a:rPr>
              <a:t>)</a:t>
            </a:r>
            <a:br>
              <a:rPr lang="en-AU" dirty="0">
                <a:sym typeface="+mn-ea"/>
              </a:rPr>
            </a:br>
            <a:br>
              <a:rPr lang="en-US"/>
            </a:br>
            <a:endParaRPr lang="en-US"/>
          </a:p>
        </p:txBody>
      </p:sp>
      <p:sp>
        <p:nvSpPr>
          <p:cNvPr id="3" name="Content Placeholder 2"/>
          <p:cNvSpPr>
            <a:spLocks noGrp="1"/>
          </p:cNvSpPr>
          <p:nvPr>
            <p:ph idx="1"/>
          </p:nvPr>
        </p:nvSpPr>
        <p:spPr/>
        <p:txBody>
          <a:bodyPr/>
          <a:lstStyle/>
          <a:p>
            <a:r>
              <a:rPr lang="en-US"/>
              <a:t>Mẹ: Viêm gan B mạn tiến triển</a:t>
            </a:r>
          </a:p>
          <a:p>
            <a:pPr lvl="1"/>
            <a:r>
              <a:rPr lang="en-US"/>
              <a:t>Chỉ định điều trị TDF</a:t>
            </a:r>
          </a:p>
          <a:p>
            <a:r>
              <a:rPr lang="en-US"/>
              <a:t>Con: Theo dõi đánh giá sau 1 năm, ALT vẫn tăng</a:t>
            </a:r>
          </a:p>
          <a:p>
            <a:pPr lvl="1"/>
            <a:r>
              <a:rPr lang="en-US"/>
              <a:t>Chỉ định điều trị: ETV</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err="1">
                <a:sym typeface="+mn-ea"/>
              </a:rPr>
              <a:t>Trường</a:t>
            </a:r>
            <a:r>
              <a:rPr lang="en-AU" dirty="0">
                <a:sym typeface="+mn-ea"/>
              </a:rPr>
              <a:t> </a:t>
            </a:r>
            <a:r>
              <a:rPr lang="en-AU" dirty="0" err="1">
                <a:sym typeface="+mn-ea"/>
              </a:rPr>
              <a:t>hợp</a:t>
            </a:r>
            <a:r>
              <a:rPr lang="en-AU" dirty="0">
                <a:sym typeface="+mn-ea"/>
              </a:rPr>
              <a:t> 2 (</a:t>
            </a:r>
            <a:r>
              <a:rPr lang="en-AU" dirty="0" err="1">
                <a:sym typeface="+mn-ea"/>
              </a:rPr>
              <a:t>tiếp</a:t>
            </a:r>
            <a:r>
              <a:rPr lang="en-AU" dirty="0">
                <a:sym typeface="+mn-ea"/>
              </a:rPr>
              <a:t>)</a:t>
            </a:r>
            <a:br>
              <a:rPr lang="en-AU" dirty="0"/>
            </a:br>
            <a:endParaRPr lang="en-US"/>
          </a:p>
        </p:txBody>
      </p:sp>
      <p:sp>
        <p:nvSpPr>
          <p:cNvPr id="3" name="Content Placeholder 2"/>
          <p:cNvSpPr>
            <a:spLocks noGrp="1"/>
          </p:cNvSpPr>
          <p:nvPr>
            <p:ph idx="1"/>
          </p:nvPr>
        </p:nvSpPr>
        <p:spPr>
          <a:xfrm>
            <a:off x="1981200" y="1165861"/>
            <a:ext cx="8229600" cy="4525963"/>
          </a:xfrm>
        </p:spPr>
        <p:txBody>
          <a:bodyPr>
            <a:normAutofit/>
          </a:bodyPr>
          <a:lstStyle/>
          <a:p>
            <a:r>
              <a:rPr lang="en-US" sz="2400"/>
              <a:t>Trường hợp này tư vấn và xử trí chưa đúng</a:t>
            </a:r>
          </a:p>
          <a:p>
            <a:r>
              <a:rPr lang="en-US" sz="2400"/>
              <a:t>Khi ngừng thuốc phải theo đúng HD quốc gia</a:t>
            </a:r>
          </a:p>
          <a:p>
            <a:r>
              <a:rPr lang="en-US" sz="2400"/>
              <a:t>Khả năng tái phát cao nên BN ngừng thuốc phải được theo dõi chặt chẽ tái hoạt động VGB</a:t>
            </a:r>
          </a:p>
          <a:p>
            <a:r>
              <a:rPr lang="en-US" sz="2400"/>
              <a:t>Khi tải lượng HBV cao sẽ lây truyền HBV cho con mặc dù được tiêm phòng vắc xin và HT kháng VGB</a:t>
            </a:r>
          </a:p>
          <a:p>
            <a:r>
              <a:rPr lang="en-US" sz="2400"/>
              <a:t>Khuyến cáo nên tiếp tục điều trị VGB bằng TDF</a:t>
            </a:r>
          </a:p>
          <a:p>
            <a:r>
              <a:rPr lang="en-US" sz="2400"/>
              <a:t>Quyết định điều trị VGB cho trẻ em phải hội chẩn, điều trị bằng ETV cho trẻ &gt;12 tháng tuổi, cân nhắc lamivudine nếu ko có lựa chọn</a:t>
            </a:r>
          </a:p>
          <a:p>
            <a:endParaRPr lang="en-US" sz="240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a:t>Trường</a:t>
            </a:r>
            <a:r>
              <a:rPr lang="en-AU" dirty="0"/>
              <a:t> </a:t>
            </a:r>
            <a:r>
              <a:rPr lang="en-AU" dirty="0" err="1"/>
              <a:t>hợp</a:t>
            </a:r>
            <a:r>
              <a:rPr lang="en-AU" dirty="0"/>
              <a:t> 3</a:t>
            </a:r>
          </a:p>
        </p:txBody>
      </p:sp>
      <p:sp>
        <p:nvSpPr>
          <p:cNvPr id="3" name="Content Placeholder 2"/>
          <p:cNvSpPr>
            <a:spLocks noGrp="1"/>
          </p:cNvSpPr>
          <p:nvPr>
            <p:ph idx="1"/>
          </p:nvPr>
        </p:nvSpPr>
        <p:spPr/>
        <p:txBody>
          <a:bodyPr/>
          <a:lstStyle/>
          <a:p>
            <a:r>
              <a:rPr lang="en-AU" dirty="0" err="1"/>
              <a:t>Bệnh</a:t>
            </a:r>
            <a:r>
              <a:rPr lang="en-AU" dirty="0"/>
              <a:t> </a:t>
            </a:r>
            <a:r>
              <a:rPr lang="en-AU" dirty="0" err="1"/>
              <a:t>nhân</a:t>
            </a:r>
            <a:r>
              <a:rPr lang="en-AU" dirty="0"/>
              <a:t> </a:t>
            </a:r>
            <a:r>
              <a:rPr lang="en-AU" dirty="0" err="1"/>
              <a:t>có</a:t>
            </a:r>
            <a:r>
              <a:rPr lang="en-AU" dirty="0"/>
              <a:t> </a:t>
            </a:r>
            <a:r>
              <a:rPr lang="en-AU" dirty="0" err="1"/>
              <a:t>đang</a:t>
            </a:r>
            <a:r>
              <a:rPr lang="en-AU" dirty="0"/>
              <a:t> </a:t>
            </a:r>
            <a:r>
              <a:rPr lang="en-AU" dirty="0" err="1"/>
              <a:t>điều</a:t>
            </a:r>
            <a:r>
              <a:rPr lang="en-AU" dirty="0"/>
              <a:t> </a:t>
            </a:r>
            <a:r>
              <a:rPr lang="en-AU" dirty="0" err="1"/>
              <a:t>trị</a:t>
            </a:r>
            <a:r>
              <a:rPr lang="en-AU" dirty="0"/>
              <a:t> </a:t>
            </a:r>
            <a:r>
              <a:rPr lang="en-AU" dirty="0" err="1"/>
              <a:t>viêm</a:t>
            </a:r>
            <a:r>
              <a:rPr lang="en-AU" dirty="0"/>
              <a:t> </a:t>
            </a:r>
            <a:r>
              <a:rPr lang="en-AU" dirty="0" err="1"/>
              <a:t>gan</a:t>
            </a:r>
            <a:r>
              <a:rPr lang="en-AU" dirty="0"/>
              <a:t> B </a:t>
            </a:r>
            <a:r>
              <a:rPr lang="en-AU" dirty="0" err="1"/>
              <a:t>được</a:t>
            </a:r>
            <a:r>
              <a:rPr lang="en-AU" dirty="0"/>
              <a:t> 2 </a:t>
            </a:r>
            <a:r>
              <a:rPr lang="en-AU" dirty="0" err="1"/>
              <a:t>năm</a:t>
            </a:r>
            <a:r>
              <a:rPr lang="en-AU" dirty="0"/>
              <a:t> </a:t>
            </a:r>
            <a:r>
              <a:rPr lang="en-AU" dirty="0" err="1"/>
              <a:t>bằng</a:t>
            </a:r>
            <a:r>
              <a:rPr lang="en-AU" dirty="0"/>
              <a:t> TDF</a:t>
            </a:r>
          </a:p>
          <a:p>
            <a:r>
              <a:rPr lang="en-AU" dirty="0"/>
              <a:t>BN </a:t>
            </a:r>
            <a:r>
              <a:rPr lang="en-AU" dirty="0" err="1"/>
              <a:t>phát</a:t>
            </a:r>
            <a:r>
              <a:rPr lang="en-AU" dirty="0"/>
              <a:t> </a:t>
            </a:r>
            <a:r>
              <a:rPr lang="en-AU" dirty="0" err="1"/>
              <a:t>hiện</a:t>
            </a:r>
            <a:r>
              <a:rPr lang="en-AU" dirty="0"/>
              <a:t> </a:t>
            </a:r>
            <a:r>
              <a:rPr lang="en-AU" dirty="0" err="1"/>
              <a:t>có</a:t>
            </a:r>
            <a:r>
              <a:rPr lang="en-AU" dirty="0"/>
              <a:t> </a:t>
            </a:r>
            <a:r>
              <a:rPr lang="en-AU" dirty="0" err="1"/>
              <a:t>thai</a:t>
            </a:r>
            <a:r>
              <a:rPr lang="en-AU" dirty="0"/>
              <a:t> 2 </a:t>
            </a:r>
            <a:r>
              <a:rPr lang="en-AU" dirty="0" err="1"/>
              <a:t>tuần</a:t>
            </a:r>
            <a:r>
              <a:rPr lang="en-AU" dirty="0"/>
              <a:t> nay, BN </a:t>
            </a:r>
            <a:r>
              <a:rPr lang="en-AU" dirty="0" err="1"/>
              <a:t>muốn</a:t>
            </a:r>
            <a:r>
              <a:rPr lang="en-AU" dirty="0"/>
              <a:t> </a:t>
            </a:r>
            <a:r>
              <a:rPr lang="en-AU" dirty="0" err="1"/>
              <a:t>giữ</a:t>
            </a:r>
            <a:r>
              <a:rPr lang="en-AU" dirty="0"/>
              <a:t> </a:t>
            </a:r>
            <a:r>
              <a:rPr lang="en-AU" dirty="0" err="1"/>
              <a:t>thai</a:t>
            </a:r>
            <a:endParaRPr lang="en-AU" dirty="0"/>
          </a:p>
          <a:p>
            <a:r>
              <a:rPr lang="en-AU" dirty="0" err="1"/>
              <a:t>Bệnh</a:t>
            </a:r>
            <a:r>
              <a:rPr lang="en-AU" dirty="0"/>
              <a:t> </a:t>
            </a:r>
            <a:r>
              <a:rPr lang="en-AU" dirty="0" err="1"/>
              <a:t>nhân</a:t>
            </a:r>
            <a:r>
              <a:rPr lang="en-AU" dirty="0"/>
              <a:t> </a:t>
            </a:r>
            <a:r>
              <a:rPr lang="en-AU" dirty="0" err="1"/>
              <a:t>cần</a:t>
            </a:r>
            <a:r>
              <a:rPr lang="en-AU" dirty="0"/>
              <a:t> </a:t>
            </a:r>
            <a:r>
              <a:rPr lang="en-AU" dirty="0" err="1"/>
              <a:t>được</a:t>
            </a:r>
            <a:r>
              <a:rPr lang="en-AU" dirty="0"/>
              <a:t> </a:t>
            </a:r>
            <a:r>
              <a:rPr lang="en-AU" dirty="0" err="1"/>
              <a:t>đánh</a:t>
            </a:r>
            <a:r>
              <a:rPr lang="en-AU" dirty="0"/>
              <a:t> </a:t>
            </a:r>
            <a:r>
              <a:rPr lang="en-AU" dirty="0" err="1"/>
              <a:t>giá</a:t>
            </a:r>
            <a:r>
              <a:rPr lang="en-AU" dirty="0"/>
              <a:t> </a:t>
            </a:r>
            <a:r>
              <a:rPr lang="en-AU" dirty="0" err="1"/>
              <a:t>kết</a:t>
            </a:r>
            <a:r>
              <a:rPr lang="en-AU" dirty="0"/>
              <a:t> </a:t>
            </a:r>
            <a:r>
              <a:rPr lang="en-AU" dirty="0" err="1"/>
              <a:t>quả</a:t>
            </a:r>
            <a:r>
              <a:rPr lang="en-AU" dirty="0"/>
              <a:t> </a:t>
            </a:r>
            <a:r>
              <a:rPr lang="en-AU" dirty="0" err="1"/>
              <a:t>điều</a:t>
            </a:r>
            <a:r>
              <a:rPr lang="en-AU" dirty="0"/>
              <a:t> </a:t>
            </a:r>
            <a:r>
              <a:rPr lang="en-AU" dirty="0" err="1"/>
              <a:t>trị</a:t>
            </a:r>
            <a:r>
              <a:rPr lang="en-AU" dirty="0"/>
              <a:t> </a:t>
            </a:r>
            <a:r>
              <a:rPr lang="en-AU" dirty="0" err="1"/>
              <a:t>như</a:t>
            </a:r>
            <a:r>
              <a:rPr lang="en-AU" dirty="0"/>
              <a:t> </a:t>
            </a:r>
            <a:r>
              <a:rPr lang="en-AU" dirty="0" err="1"/>
              <a:t>thế</a:t>
            </a:r>
            <a:r>
              <a:rPr lang="en-AU" dirty="0"/>
              <a:t> </a:t>
            </a:r>
            <a:r>
              <a:rPr lang="en-AU" dirty="0" err="1"/>
              <a:t>nào</a:t>
            </a:r>
            <a:r>
              <a:rPr lang="en-AU" dirty="0"/>
              <a:t>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a:t>Trường</a:t>
            </a:r>
            <a:r>
              <a:rPr lang="en-AU" dirty="0"/>
              <a:t> </a:t>
            </a:r>
            <a:r>
              <a:rPr lang="en-AU" dirty="0" err="1"/>
              <a:t>hợp</a:t>
            </a:r>
            <a:r>
              <a:rPr lang="en-AU" dirty="0"/>
              <a:t> </a:t>
            </a:r>
            <a:r>
              <a:rPr lang="en-US" altLang="en-AU" dirty="0"/>
              <a:t>3</a:t>
            </a:r>
          </a:p>
        </p:txBody>
      </p:sp>
      <p:sp>
        <p:nvSpPr>
          <p:cNvPr id="3" name="Content Placeholder 2"/>
          <p:cNvSpPr>
            <a:spLocks noGrp="1"/>
          </p:cNvSpPr>
          <p:nvPr>
            <p:ph idx="1"/>
          </p:nvPr>
        </p:nvSpPr>
        <p:spPr/>
        <p:txBody>
          <a:bodyPr>
            <a:normAutofit/>
          </a:bodyPr>
          <a:lstStyle/>
          <a:p>
            <a:r>
              <a:rPr lang="en-AU" dirty="0" err="1"/>
              <a:t>Kết</a:t>
            </a:r>
            <a:r>
              <a:rPr lang="en-AU" dirty="0"/>
              <a:t> </a:t>
            </a:r>
            <a:r>
              <a:rPr lang="en-AU" dirty="0" err="1"/>
              <a:t>quả</a:t>
            </a:r>
            <a:r>
              <a:rPr lang="en-AU" dirty="0"/>
              <a:t> </a:t>
            </a:r>
            <a:r>
              <a:rPr lang="en-AU" dirty="0" err="1"/>
              <a:t>xét</a:t>
            </a:r>
            <a:r>
              <a:rPr lang="en-AU" dirty="0"/>
              <a:t> </a:t>
            </a:r>
            <a:r>
              <a:rPr lang="en-AU" dirty="0" err="1"/>
              <a:t>nghiệm</a:t>
            </a:r>
            <a:r>
              <a:rPr lang="en-AU" dirty="0"/>
              <a:t>:</a:t>
            </a:r>
          </a:p>
          <a:p>
            <a:r>
              <a:rPr lang="en-AU" dirty="0" err="1"/>
              <a:t>HBeAg</a:t>
            </a:r>
            <a:r>
              <a:rPr lang="en-AU" dirty="0"/>
              <a:t> (+)</a:t>
            </a:r>
          </a:p>
          <a:p>
            <a:r>
              <a:rPr lang="en-AU" dirty="0"/>
              <a:t>Anti </a:t>
            </a:r>
            <a:r>
              <a:rPr lang="en-AU" dirty="0" err="1"/>
              <a:t>H</a:t>
            </a:r>
            <a:r>
              <a:rPr lang="en-US" altLang="en-AU" dirty="0" err="1"/>
              <a:t>B</a:t>
            </a:r>
            <a:r>
              <a:rPr lang="en-AU" dirty="0" err="1"/>
              <a:t>e</a:t>
            </a:r>
            <a:r>
              <a:rPr lang="en-AU" dirty="0"/>
              <a:t> (-)</a:t>
            </a:r>
          </a:p>
          <a:p>
            <a:r>
              <a:rPr lang="en-AU" dirty="0"/>
              <a:t>HBV DNA </a:t>
            </a:r>
            <a:r>
              <a:rPr lang="en-AU" dirty="0" err="1"/>
              <a:t>dưới</a:t>
            </a:r>
            <a:r>
              <a:rPr lang="en-AU" dirty="0"/>
              <a:t> </a:t>
            </a:r>
            <a:r>
              <a:rPr lang="en-AU" dirty="0" err="1"/>
              <a:t>ngưỡng</a:t>
            </a:r>
            <a:endParaRPr lang="en-AU" dirty="0"/>
          </a:p>
          <a:p>
            <a:r>
              <a:rPr lang="en-AU" dirty="0"/>
              <a:t>ALT </a:t>
            </a:r>
            <a:r>
              <a:rPr lang="en-AU" dirty="0" err="1"/>
              <a:t>bình</a:t>
            </a:r>
            <a:r>
              <a:rPr lang="en-AU" dirty="0"/>
              <a:t> </a:t>
            </a:r>
            <a:r>
              <a:rPr lang="en-AU" dirty="0" err="1"/>
              <a:t>thường</a:t>
            </a:r>
            <a:r>
              <a:rPr lang="en-AU" dirty="0"/>
              <a:t> </a:t>
            </a:r>
          </a:p>
          <a:p>
            <a:endParaRPr lang="en-AU" dirty="0"/>
          </a:p>
          <a:p>
            <a:r>
              <a:rPr lang="en-AU" dirty="0"/>
              <a:t>BN </a:t>
            </a:r>
            <a:r>
              <a:rPr lang="en-AU" dirty="0" err="1"/>
              <a:t>này</a:t>
            </a:r>
            <a:r>
              <a:rPr lang="en-AU" dirty="0"/>
              <a:t> </a:t>
            </a:r>
            <a:r>
              <a:rPr lang="en-AU" dirty="0" err="1"/>
              <a:t>nên</a:t>
            </a:r>
            <a:r>
              <a:rPr lang="en-AU" dirty="0"/>
              <a:t> </a:t>
            </a:r>
            <a:r>
              <a:rPr lang="en-AU" dirty="0" err="1"/>
              <a:t>được</a:t>
            </a:r>
            <a:r>
              <a:rPr lang="en-AU" dirty="0"/>
              <a:t> </a:t>
            </a:r>
            <a:r>
              <a:rPr lang="en-AU" dirty="0" err="1"/>
              <a:t>tư</a:t>
            </a:r>
            <a:r>
              <a:rPr lang="en-AU" dirty="0"/>
              <a:t> </a:t>
            </a:r>
            <a:r>
              <a:rPr lang="en-AU" dirty="0" err="1"/>
              <a:t>vấn</a:t>
            </a:r>
            <a:r>
              <a:rPr lang="en-AU" dirty="0"/>
              <a:t> </a:t>
            </a:r>
            <a:r>
              <a:rPr lang="en-AU" dirty="0" err="1"/>
              <a:t>như</a:t>
            </a:r>
            <a:r>
              <a:rPr lang="en-AU" dirty="0"/>
              <a:t> </a:t>
            </a:r>
            <a:r>
              <a:rPr lang="en-AU" dirty="0" err="1"/>
              <a:t>thế</a:t>
            </a:r>
            <a:r>
              <a:rPr lang="en-AU" dirty="0"/>
              <a:t> </a:t>
            </a:r>
            <a:r>
              <a:rPr lang="en-AU" dirty="0" err="1"/>
              <a:t>nào</a:t>
            </a:r>
            <a:r>
              <a:rPr lang="en-AU" dirty="0"/>
              <a:t> ? </a:t>
            </a:r>
            <a:r>
              <a:rPr lang="en-AU" dirty="0" err="1"/>
              <a:t>Có</a:t>
            </a:r>
            <a:r>
              <a:rPr lang="en-AU" dirty="0"/>
              <a:t> </a:t>
            </a:r>
            <a:r>
              <a:rPr lang="en-AU" dirty="0" err="1"/>
              <a:t>nên</a:t>
            </a:r>
            <a:r>
              <a:rPr lang="en-AU" dirty="0"/>
              <a:t> </a:t>
            </a:r>
            <a:r>
              <a:rPr lang="en-AU" dirty="0" err="1"/>
              <a:t>ngừng</a:t>
            </a:r>
            <a:r>
              <a:rPr lang="en-AU" dirty="0"/>
              <a:t> </a:t>
            </a:r>
            <a:r>
              <a:rPr lang="en-AU" dirty="0" err="1"/>
              <a:t>thuốc</a:t>
            </a:r>
            <a:r>
              <a:rPr lang="en-AU" dirty="0"/>
              <a:t> </a:t>
            </a:r>
            <a:r>
              <a:rPr lang="en-AU" dirty="0" err="1"/>
              <a:t>không</a:t>
            </a:r>
            <a:r>
              <a:rPr lang="en-AU" dirty="0"/>
              <a:t>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err="1">
                <a:sym typeface="+mn-ea"/>
              </a:rPr>
              <a:t>Trường</a:t>
            </a:r>
            <a:r>
              <a:rPr lang="en-AU" dirty="0">
                <a:sym typeface="+mn-ea"/>
              </a:rPr>
              <a:t> </a:t>
            </a:r>
            <a:r>
              <a:rPr lang="en-AU" dirty="0" err="1">
                <a:sym typeface="+mn-ea"/>
              </a:rPr>
              <a:t>hợp</a:t>
            </a:r>
            <a:r>
              <a:rPr lang="en-AU" dirty="0">
                <a:sym typeface="+mn-ea"/>
              </a:rPr>
              <a:t> </a:t>
            </a:r>
            <a:r>
              <a:rPr lang="en-US" altLang="en-AU" dirty="0">
                <a:sym typeface="+mn-ea"/>
              </a:rPr>
              <a:t>3</a:t>
            </a:r>
            <a:br>
              <a:rPr lang="en-US" altLang="en-AU" dirty="0"/>
            </a:br>
            <a:endParaRPr lang="en-US"/>
          </a:p>
        </p:txBody>
      </p:sp>
      <p:sp>
        <p:nvSpPr>
          <p:cNvPr id="3" name="Content Placeholder 2"/>
          <p:cNvSpPr>
            <a:spLocks noGrp="1"/>
          </p:cNvSpPr>
          <p:nvPr>
            <p:ph idx="1"/>
          </p:nvPr>
        </p:nvSpPr>
        <p:spPr/>
        <p:txBody>
          <a:bodyPr/>
          <a:lstStyle/>
          <a:p>
            <a:r>
              <a:rPr lang="en-US"/>
              <a:t>PNMT tiếp tục được điều trị TDF lâu dài</a:t>
            </a:r>
          </a:p>
          <a:p>
            <a:r>
              <a:rPr lang="en-US"/>
              <a:t>Tư vấn tuân thủ điều trị</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5520" y="188640"/>
            <a:ext cx="8229600" cy="1143000"/>
          </a:xfrm>
        </p:spPr>
        <p:txBody>
          <a:bodyPr/>
          <a:lstStyle/>
          <a:p>
            <a:r>
              <a:rPr lang="en-AU" dirty="0" err="1"/>
              <a:t>Trường</a:t>
            </a:r>
            <a:r>
              <a:rPr lang="en-AU" dirty="0"/>
              <a:t> </a:t>
            </a:r>
            <a:r>
              <a:rPr lang="en-AU" dirty="0" err="1"/>
              <a:t>hợp</a:t>
            </a:r>
            <a:r>
              <a:rPr lang="en-AU" dirty="0"/>
              <a:t> 4</a:t>
            </a:r>
          </a:p>
        </p:txBody>
      </p:sp>
      <p:sp>
        <p:nvSpPr>
          <p:cNvPr id="3" name="Content Placeholder 2"/>
          <p:cNvSpPr>
            <a:spLocks noGrp="1"/>
          </p:cNvSpPr>
          <p:nvPr>
            <p:ph idx="1"/>
          </p:nvPr>
        </p:nvSpPr>
        <p:spPr/>
        <p:txBody>
          <a:bodyPr/>
          <a:lstStyle/>
          <a:p>
            <a:r>
              <a:rPr lang="en-AU" dirty="0" err="1"/>
              <a:t>Một</a:t>
            </a:r>
            <a:r>
              <a:rPr lang="en-AU" dirty="0"/>
              <a:t> BN </a:t>
            </a:r>
            <a:r>
              <a:rPr lang="en-AU" dirty="0" err="1"/>
              <a:t>được</a:t>
            </a:r>
            <a:r>
              <a:rPr lang="en-AU" dirty="0"/>
              <a:t> </a:t>
            </a:r>
            <a:r>
              <a:rPr lang="en-AU" dirty="0" err="1"/>
              <a:t>phát</a:t>
            </a:r>
            <a:r>
              <a:rPr lang="en-AU" dirty="0"/>
              <a:t> </a:t>
            </a:r>
            <a:r>
              <a:rPr lang="en-AU" dirty="0" err="1"/>
              <a:t>hiện</a:t>
            </a:r>
            <a:r>
              <a:rPr lang="en-AU" dirty="0"/>
              <a:t> </a:t>
            </a:r>
            <a:r>
              <a:rPr lang="en-AU" dirty="0" err="1"/>
              <a:t>viêm</a:t>
            </a:r>
            <a:r>
              <a:rPr lang="en-AU" dirty="0"/>
              <a:t> </a:t>
            </a:r>
            <a:r>
              <a:rPr lang="en-AU" dirty="0" err="1"/>
              <a:t>gan</a:t>
            </a:r>
            <a:r>
              <a:rPr lang="en-AU" dirty="0"/>
              <a:t> B </a:t>
            </a:r>
            <a:r>
              <a:rPr lang="en-AU" dirty="0" err="1"/>
              <a:t>nhiều</a:t>
            </a:r>
            <a:r>
              <a:rPr lang="en-AU" dirty="0"/>
              <a:t> </a:t>
            </a:r>
            <a:r>
              <a:rPr lang="en-AU" dirty="0" err="1"/>
              <a:t>năm</a:t>
            </a:r>
            <a:r>
              <a:rPr lang="en-AU" dirty="0"/>
              <a:t>, </a:t>
            </a:r>
            <a:r>
              <a:rPr lang="en-AU" dirty="0" err="1"/>
              <a:t>nhưng</a:t>
            </a:r>
            <a:r>
              <a:rPr lang="en-AU" dirty="0"/>
              <a:t> </a:t>
            </a:r>
            <a:r>
              <a:rPr lang="en-AU" dirty="0" err="1"/>
              <a:t>không</a:t>
            </a:r>
            <a:r>
              <a:rPr lang="en-AU" dirty="0"/>
              <a:t> </a:t>
            </a:r>
            <a:r>
              <a:rPr lang="en-AU" dirty="0" err="1"/>
              <a:t>theo</a:t>
            </a:r>
            <a:r>
              <a:rPr lang="en-AU" dirty="0"/>
              <a:t> </a:t>
            </a:r>
            <a:r>
              <a:rPr lang="en-AU" dirty="0" err="1"/>
              <a:t>dõi</a:t>
            </a:r>
            <a:r>
              <a:rPr lang="en-AU" dirty="0"/>
              <a:t> </a:t>
            </a:r>
            <a:r>
              <a:rPr lang="en-AU" dirty="0" err="1"/>
              <a:t>đánh</a:t>
            </a:r>
            <a:r>
              <a:rPr lang="en-AU" dirty="0"/>
              <a:t> </a:t>
            </a:r>
            <a:r>
              <a:rPr lang="en-AU" dirty="0" err="1"/>
              <a:t>giá</a:t>
            </a:r>
            <a:r>
              <a:rPr lang="en-AU" dirty="0"/>
              <a:t> </a:t>
            </a:r>
            <a:r>
              <a:rPr lang="en-AU" dirty="0" err="1"/>
              <a:t>tình</a:t>
            </a:r>
            <a:r>
              <a:rPr lang="en-AU" dirty="0"/>
              <a:t> </a:t>
            </a:r>
            <a:r>
              <a:rPr lang="en-AU" dirty="0" err="1"/>
              <a:t>trạng</a:t>
            </a:r>
            <a:r>
              <a:rPr lang="en-AU" dirty="0"/>
              <a:t> </a:t>
            </a:r>
            <a:r>
              <a:rPr lang="en-AU" dirty="0" err="1"/>
              <a:t>viêm</a:t>
            </a:r>
            <a:r>
              <a:rPr lang="en-AU" dirty="0"/>
              <a:t> </a:t>
            </a:r>
            <a:r>
              <a:rPr lang="en-AU" dirty="0" err="1"/>
              <a:t>Gan</a:t>
            </a:r>
            <a:r>
              <a:rPr lang="en-AU" dirty="0"/>
              <a:t> B </a:t>
            </a:r>
            <a:r>
              <a:rPr lang="en-AU" dirty="0" err="1"/>
              <a:t>đầy</a:t>
            </a:r>
            <a:r>
              <a:rPr lang="en-AU" dirty="0"/>
              <a:t> </a:t>
            </a:r>
            <a:r>
              <a:rPr lang="en-AU" dirty="0" err="1"/>
              <a:t>đủ</a:t>
            </a:r>
            <a:r>
              <a:rPr lang="en-AU" dirty="0"/>
              <a:t>.</a:t>
            </a:r>
          </a:p>
          <a:p>
            <a:r>
              <a:rPr lang="en-AU" dirty="0"/>
              <a:t>BN </a:t>
            </a:r>
            <a:r>
              <a:rPr lang="en-AU" dirty="0" err="1"/>
              <a:t>thấy</a:t>
            </a:r>
            <a:r>
              <a:rPr lang="en-AU" dirty="0"/>
              <a:t> </a:t>
            </a:r>
            <a:r>
              <a:rPr lang="en-AU" dirty="0" err="1"/>
              <a:t>mệt</a:t>
            </a:r>
            <a:r>
              <a:rPr lang="en-AU" dirty="0"/>
              <a:t> </a:t>
            </a:r>
            <a:r>
              <a:rPr lang="en-AU" dirty="0" err="1"/>
              <a:t>mỏi</a:t>
            </a:r>
            <a:r>
              <a:rPr lang="en-AU" dirty="0"/>
              <a:t>, </a:t>
            </a:r>
            <a:r>
              <a:rPr lang="en-AU" dirty="0" err="1"/>
              <a:t>buồn</a:t>
            </a:r>
            <a:r>
              <a:rPr lang="en-AU" dirty="0"/>
              <a:t> </a:t>
            </a:r>
            <a:r>
              <a:rPr lang="en-AU" dirty="0" err="1"/>
              <a:t>nôn</a:t>
            </a:r>
            <a:r>
              <a:rPr lang="en-AU" dirty="0"/>
              <a:t>, </a:t>
            </a:r>
            <a:r>
              <a:rPr lang="en-US" altLang="en-AU" dirty="0"/>
              <a:t>củng mạc mắt vàng</a:t>
            </a:r>
            <a:endParaRPr lang="en-AU" dirty="0"/>
          </a:p>
          <a:p>
            <a:r>
              <a:rPr lang="en-AU" dirty="0" err="1"/>
              <a:t>Điều</a:t>
            </a:r>
            <a:r>
              <a:rPr lang="en-AU" dirty="0"/>
              <a:t> </a:t>
            </a:r>
            <a:r>
              <a:rPr lang="en-AU" dirty="0" err="1"/>
              <a:t>gì</a:t>
            </a:r>
            <a:r>
              <a:rPr lang="en-AU" dirty="0"/>
              <a:t> </a:t>
            </a:r>
            <a:r>
              <a:rPr lang="en-AU" dirty="0" err="1"/>
              <a:t>xảy</a:t>
            </a:r>
            <a:r>
              <a:rPr lang="en-AU" dirty="0"/>
              <a:t> </a:t>
            </a:r>
            <a:r>
              <a:rPr lang="en-AU" dirty="0" err="1"/>
              <a:t>ra</a:t>
            </a:r>
            <a:r>
              <a:rPr lang="en-AU" dirty="0"/>
              <a:t> </a:t>
            </a:r>
            <a:r>
              <a:rPr lang="en-AU" dirty="0" err="1"/>
              <a:t>trên</a:t>
            </a:r>
            <a:r>
              <a:rPr lang="en-AU" dirty="0"/>
              <a:t> BN </a:t>
            </a:r>
            <a:r>
              <a:rPr lang="en-AU" dirty="0" err="1"/>
              <a:t>này</a:t>
            </a:r>
            <a:r>
              <a:rPr lang="en-AU" dirty="0"/>
              <a:t>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err="1">
                <a:sym typeface="+mn-ea"/>
              </a:rPr>
              <a:t>Trường</a:t>
            </a:r>
            <a:r>
              <a:rPr lang="en-AU" dirty="0">
                <a:sym typeface="+mn-ea"/>
              </a:rPr>
              <a:t> </a:t>
            </a:r>
            <a:r>
              <a:rPr lang="en-AU" dirty="0" err="1">
                <a:sym typeface="+mn-ea"/>
              </a:rPr>
              <a:t>hợp</a:t>
            </a:r>
            <a:r>
              <a:rPr lang="en-AU" dirty="0">
                <a:sym typeface="+mn-ea"/>
              </a:rPr>
              <a:t> 4</a:t>
            </a:r>
            <a:br>
              <a:rPr lang="en-AU" dirty="0"/>
            </a:br>
            <a:endParaRPr lang="en-US"/>
          </a:p>
        </p:txBody>
      </p:sp>
      <p:sp>
        <p:nvSpPr>
          <p:cNvPr id="3" name="Content Placeholder 2"/>
          <p:cNvSpPr>
            <a:spLocks noGrp="1"/>
          </p:cNvSpPr>
          <p:nvPr>
            <p:ph idx="1"/>
          </p:nvPr>
        </p:nvSpPr>
        <p:spPr/>
        <p:txBody>
          <a:bodyPr>
            <a:normAutofit/>
          </a:bodyPr>
          <a:lstStyle/>
          <a:p>
            <a:r>
              <a:rPr lang="en-US"/>
              <a:t>XN ALT: 800 U/ml; AST: 650 U/l</a:t>
            </a:r>
          </a:p>
          <a:p>
            <a:r>
              <a:rPr lang="en-US"/>
              <a:t>HBeAg (+); anti-HBe (-)</a:t>
            </a:r>
          </a:p>
          <a:p>
            <a:r>
              <a:rPr lang="en-US"/>
              <a:t>HBV DNA &gt; 1045900 IU/ml</a:t>
            </a:r>
          </a:p>
          <a:p>
            <a:r>
              <a:rPr lang="en-US"/>
              <a:t>CTM: Tiểu cầu 210 G/l</a:t>
            </a:r>
          </a:p>
          <a:p>
            <a:r>
              <a:rPr lang="en-US"/>
              <a:t>INR: bình thường</a:t>
            </a:r>
          </a:p>
          <a:p>
            <a:r>
              <a:rPr lang="en-US"/>
              <a:t>SAOB: gan bình thường, thai 8 tuần</a:t>
            </a:r>
          </a:p>
          <a:p>
            <a:r>
              <a:rPr lang="en-US"/>
              <a:t>AFP: bình thường</a:t>
            </a:r>
          </a:p>
          <a:p>
            <a:r>
              <a:rPr lang="en-US"/>
              <a:t>Creatinine: bình thường</a:t>
            </a:r>
          </a:p>
          <a:p>
            <a:endParaRPr lang="en-US"/>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err="1">
                <a:sym typeface="+mn-ea"/>
              </a:rPr>
              <a:t>Trường</a:t>
            </a:r>
            <a:r>
              <a:rPr lang="en-AU" dirty="0">
                <a:sym typeface="+mn-ea"/>
              </a:rPr>
              <a:t> </a:t>
            </a:r>
            <a:r>
              <a:rPr lang="en-AU" dirty="0" err="1">
                <a:sym typeface="+mn-ea"/>
              </a:rPr>
              <a:t>hợp</a:t>
            </a:r>
            <a:r>
              <a:rPr lang="en-AU" dirty="0">
                <a:sym typeface="+mn-ea"/>
              </a:rPr>
              <a:t> 4</a:t>
            </a:r>
            <a:br>
              <a:rPr lang="en-AU" dirty="0"/>
            </a:br>
            <a:endParaRPr lang="en-US"/>
          </a:p>
        </p:txBody>
      </p:sp>
      <p:sp>
        <p:nvSpPr>
          <p:cNvPr id="3" name="Content Placeholder 2"/>
          <p:cNvSpPr>
            <a:spLocks noGrp="1"/>
          </p:cNvSpPr>
          <p:nvPr>
            <p:ph idx="1"/>
          </p:nvPr>
        </p:nvSpPr>
        <p:spPr/>
        <p:txBody>
          <a:bodyPr/>
          <a:lstStyle/>
          <a:p>
            <a:r>
              <a:rPr lang="en-US"/>
              <a:t>Chẩn đoán: Đợt cấp/viêm gan B mạn/thai 8 tuấn</a:t>
            </a:r>
          </a:p>
          <a:p>
            <a:r>
              <a:rPr lang="en-US"/>
              <a:t>Điều trị:</a:t>
            </a:r>
          </a:p>
          <a:p>
            <a:pPr marL="0" indent="0">
              <a:buNone/>
            </a:pPr>
            <a:r>
              <a:rPr lang="en-US"/>
              <a:t>   BN được điều trị như một viêm gan B cấp</a:t>
            </a:r>
          </a:p>
          <a:p>
            <a:pPr marL="0" indent="0">
              <a:buNone/>
            </a:pPr>
            <a:r>
              <a:rPr lang="en-US"/>
              <a:t>   Không điều trị thuốc kháng vi rút VGB </a:t>
            </a:r>
          </a:p>
          <a:p>
            <a:pPr marL="0" indent="0">
              <a:buNone/>
            </a:pPr>
            <a:endParaRPr lang="en-US"/>
          </a:p>
          <a:p>
            <a:pPr marL="0" indent="0">
              <a:buNone/>
            </a:pPr>
            <a:r>
              <a:rPr lang="en-US"/>
              <a:t> </a:t>
            </a:r>
            <a:r>
              <a:rPr lang="en-US">
                <a:solidFill>
                  <a:srgbClr val="FF0000"/>
                </a:solidFill>
              </a:rPr>
              <a:t>    BN này được xử trí đúng hay không đúng ?</a:t>
            </a:r>
          </a:p>
          <a:p>
            <a:endParaRPr lang="en-US">
              <a:solidFill>
                <a:srgbClr val="FF0000"/>
              </a:solidFil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a:sym typeface="+mn-ea"/>
              </a:rPr>
              <a:t>Trường</a:t>
            </a:r>
            <a:r>
              <a:rPr lang="en-AU" dirty="0">
                <a:sym typeface="+mn-ea"/>
              </a:rPr>
              <a:t> </a:t>
            </a:r>
            <a:r>
              <a:rPr lang="en-AU" dirty="0" err="1">
                <a:sym typeface="+mn-ea"/>
              </a:rPr>
              <a:t>hợp</a:t>
            </a:r>
            <a:r>
              <a:rPr lang="en-AU" dirty="0">
                <a:sym typeface="+mn-ea"/>
              </a:rPr>
              <a:t> 4</a:t>
            </a:r>
            <a:endParaRPr lang="en-US"/>
          </a:p>
        </p:txBody>
      </p:sp>
      <p:sp>
        <p:nvSpPr>
          <p:cNvPr id="3" name="Content Placeholder 2"/>
          <p:cNvSpPr>
            <a:spLocks noGrp="1"/>
          </p:cNvSpPr>
          <p:nvPr>
            <p:ph idx="1"/>
          </p:nvPr>
        </p:nvSpPr>
        <p:spPr/>
        <p:txBody>
          <a:bodyPr/>
          <a:lstStyle/>
          <a:p>
            <a:r>
              <a:rPr lang="en-US"/>
              <a:t>BN này được xử trí không đúng</a:t>
            </a:r>
          </a:p>
          <a:p>
            <a:r>
              <a:rPr lang="en-US"/>
              <a:t>BN phải được chỉ định điều trị VGB tiến triển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1656474" y="6545179"/>
            <a:ext cx="7858126"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r>
              <a:rPr lang="en-GB" altLang="en-US" sz="1400" dirty="0">
                <a:solidFill>
                  <a:srgbClr val="FFFFFF"/>
                </a:solidFill>
                <a:latin typeface="Tahoma" panose="020B0604030504040204" pitchFamily="34" charset="0"/>
              </a:rPr>
              <a:t>Adapted from </a:t>
            </a:r>
            <a:r>
              <a:rPr lang="en-GB" altLang="en-US" sz="1400" dirty="0" err="1">
                <a:solidFill>
                  <a:srgbClr val="FFFFFF"/>
                </a:solidFill>
                <a:latin typeface="Tahoma" panose="020B0604030504040204" pitchFamily="34" charset="0"/>
              </a:rPr>
              <a:t>Kann</a:t>
            </a:r>
            <a:r>
              <a:rPr lang="en-GB" altLang="en-US" sz="1400" dirty="0">
                <a:solidFill>
                  <a:srgbClr val="FFFFFF"/>
                </a:solidFill>
                <a:latin typeface="Tahoma" panose="020B0604030504040204" pitchFamily="34" charset="0"/>
              </a:rPr>
              <a:t> M and </a:t>
            </a:r>
            <a:r>
              <a:rPr lang="en-GB" altLang="en-US" sz="1400" dirty="0" err="1">
                <a:solidFill>
                  <a:srgbClr val="FFFFFF"/>
                </a:solidFill>
                <a:latin typeface="Tahoma" panose="020B0604030504040204" pitchFamily="34" charset="0"/>
              </a:rPr>
              <a:t>Gerlich</a:t>
            </a:r>
            <a:r>
              <a:rPr lang="en-GB" altLang="en-US" sz="1400" dirty="0">
                <a:solidFill>
                  <a:srgbClr val="FFFFFF"/>
                </a:solidFill>
                <a:latin typeface="Tahoma" panose="020B0604030504040204" pitchFamily="34" charset="0"/>
              </a:rPr>
              <a:t> WH.</a:t>
            </a:r>
            <a:r>
              <a:rPr lang="en-US" altLang="en-US" sz="1400">
                <a:solidFill>
                  <a:srgbClr val="FFFFFF"/>
                </a:solidFill>
                <a:latin typeface="Tahoma" panose="020B0604030504040204" pitchFamily="34" charset="0"/>
                <a:cs typeface="Times New Roman" panose="02020603050405020304" pitchFamily="18" charset="0"/>
              </a:rPr>
              <a:t> In: </a:t>
            </a:r>
            <a:r>
              <a:rPr lang="en-US" altLang="en-US" sz="1400" i="1">
                <a:solidFill>
                  <a:srgbClr val="FFFFFF"/>
                </a:solidFill>
                <a:latin typeface="Tahoma" panose="020B0604030504040204" pitchFamily="34" charset="0"/>
                <a:cs typeface="Times New Roman" panose="02020603050405020304" pitchFamily="18" charset="0"/>
              </a:rPr>
              <a:t>The Molecular Medicine of</a:t>
            </a:r>
            <a:r>
              <a:rPr lang="en-GB" altLang="en-US" sz="1400">
                <a:solidFill>
                  <a:srgbClr val="FFFFFF"/>
                </a:solidFill>
                <a:latin typeface="Tahoma" panose="020B0604030504040204" pitchFamily="34" charset="0"/>
                <a:cs typeface="Times New Roman" panose="02020603050405020304" pitchFamily="18" charset="0"/>
              </a:rPr>
              <a:t> </a:t>
            </a:r>
            <a:r>
              <a:rPr lang="en-US" altLang="en-US" sz="1400" i="1">
                <a:solidFill>
                  <a:srgbClr val="FFFFFF"/>
                </a:solidFill>
                <a:latin typeface="Tahoma" panose="020B0604030504040204" pitchFamily="34" charset="0"/>
                <a:cs typeface="Times New Roman" panose="02020603050405020304" pitchFamily="18" charset="0"/>
              </a:rPr>
              <a:t>Hepatitis</a:t>
            </a:r>
            <a:r>
              <a:rPr lang="en-US" altLang="en-US" sz="1400">
                <a:solidFill>
                  <a:srgbClr val="FFFFFF"/>
                </a:solidFill>
                <a:latin typeface="Tahoma" panose="020B0604030504040204" pitchFamily="34" charset="0"/>
                <a:cs typeface="Times New Roman" panose="02020603050405020304" pitchFamily="18" charset="0"/>
              </a:rPr>
              <a:t>. 1997: 63–77 </a:t>
            </a:r>
            <a:endParaRPr lang="en-GB" altLang="en-US" sz="1400" dirty="0">
              <a:solidFill>
                <a:srgbClr val="FFFFFF"/>
              </a:solidFill>
              <a:latin typeface="Tahoma" panose="020B0604030504040204" pitchFamily="34" charset="0"/>
            </a:endParaRPr>
          </a:p>
        </p:txBody>
      </p:sp>
      <p:sp>
        <p:nvSpPr>
          <p:cNvPr id="9219" name="Rectangle 3"/>
          <p:cNvSpPr>
            <a:spLocks noGrp="1" noChangeArrowheads="1"/>
          </p:cNvSpPr>
          <p:nvPr>
            <p:ph type="title"/>
          </p:nvPr>
        </p:nvSpPr>
        <p:spPr>
          <a:xfrm>
            <a:off x="1981200" y="274638"/>
            <a:ext cx="8229600" cy="563562"/>
          </a:xfrm>
        </p:spPr>
        <p:txBody>
          <a:bodyPr>
            <a:normAutofit fontScale="90000"/>
          </a:bodyPr>
          <a:lstStyle/>
          <a:p>
            <a:r>
              <a:rPr lang="en-US" altLang="en-US" sz="3600" b="1" dirty="0" err="1"/>
              <a:t>Đặc</a:t>
            </a:r>
            <a:r>
              <a:rPr lang="en-US" altLang="en-US" sz="3600" b="1" dirty="0"/>
              <a:t> </a:t>
            </a:r>
            <a:r>
              <a:rPr lang="en-US" altLang="en-US" sz="3600" b="1" dirty="0" err="1"/>
              <a:t>tính</a:t>
            </a:r>
            <a:r>
              <a:rPr lang="en-US" altLang="en-US" sz="3600" b="1" dirty="0"/>
              <a:t> vi </a:t>
            </a:r>
            <a:r>
              <a:rPr lang="en-US" altLang="en-US" sz="3600" b="1" dirty="0" err="1"/>
              <a:t>rút</a:t>
            </a:r>
            <a:r>
              <a:rPr lang="en-US" altLang="en-US" sz="3600" b="1" dirty="0"/>
              <a:t> </a:t>
            </a:r>
            <a:r>
              <a:rPr lang="en-US" altLang="en-US" sz="3600" b="1" dirty="0" err="1"/>
              <a:t>viêm</a:t>
            </a:r>
            <a:r>
              <a:rPr lang="en-US" altLang="en-US" sz="3600" b="1" dirty="0"/>
              <a:t> </a:t>
            </a:r>
            <a:r>
              <a:rPr lang="en-US" altLang="en-US" sz="3600" b="1" dirty="0" err="1"/>
              <a:t>gan</a:t>
            </a:r>
            <a:r>
              <a:rPr lang="en-US" altLang="en-US" sz="3600" b="1" dirty="0"/>
              <a:t> B</a:t>
            </a:r>
            <a:endParaRPr lang="en-GB" altLang="en-US" sz="3600" dirty="0">
              <a:solidFill>
                <a:srgbClr val="FFFF66"/>
              </a:solidFill>
            </a:endParaRPr>
          </a:p>
        </p:txBody>
      </p:sp>
      <p:pic>
        <p:nvPicPr>
          <p:cNvPr id="922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4734467"/>
            <a:ext cx="3448334" cy="2115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8726" y="838200"/>
            <a:ext cx="5009275" cy="403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828800" y="1447801"/>
            <a:ext cx="3756737" cy="4524315"/>
          </a:xfrm>
          <a:prstGeom prst="rect">
            <a:avLst/>
          </a:prstGeom>
          <a:noFill/>
        </p:spPr>
        <p:txBody>
          <a:bodyPr wrap="square" rtlCol="0">
            <a:spAutoFit/>
          </a:bodyPr>
          <a:lstStyle/>
          <a:p>
            <a:pPr marL="342900" indent="-342900">
              <a:buFont typeface="Arial" panose="020B0604020202020204" pitchFamily="34" charset="0"/>
              <a:buChar char="•"/>
            </a:pPr>
            <a:r>
              <a:rPr lang="en-AU" sz="2400" dirty="0" err="1"/>
              <a:t>Thuộc</a:t>
            </a:r>
            <a:r>
              <a:rPr lang="en-AU" sz="2400" dirty="0"/>
              <a:t> </a:t>
            </a:r>
            <a:r>
              <a:rPr lang="en-AU" sz="2400" dirty="0" err="1"/>
              <a:t>họ</a:t>
            </a:r>
            <a:r>
              <a:rPr lang="en-AU" sz="2400" dirty="0"/>
              <a:t> </a:t>
            </a:r>
            <a:r>
              <a:rPr lang="en-AU" sz="2400" dirty="0" err="1"/>
              <a:t>Hepadna</a:t>
            </a:r>
            <a:r>
              <a:rPr lang="en-AU" sz="2400" dirty="0"/>
              <a:t>-virus</a:t>
            </a:r>
          </a:p>
          <a:p>
            <a:pPr marL="342900" indent="-342900">
              <a:buFont typeface="Arial" panose="020B0604020202020204" pitchFamily="34" charset="0"/>
              <a:buChar char="•"/>
            </a:pPr>
            <a:r>
              <a:rPr lang="en-AU" sz="2400" dirty="0"/>
              <a:t>Vi </a:t>
            </a:r>
            <a:r>
              <a:rPr lang="en-AU" sz="2400" dirty="0" err="1"/>
              <a:t>rút</a:t>
            </a:r>
            <a:r>
              <a:rPr lang="en-AU" sz="2400" dirty="0"/>
              <a:t> </a:t>
            </a:r>
            <a:r>
              <a:rPr lang="en-AU" sz="2400" dirty="0" err="1"/>
              <a:t>viêm</a:t>
            </a:r>
            <a:r>
              <a:rPr lang="en-AU" sz="2400" dirty="0"/>
              <a:t> </a:t>
            </a:r>
            <a:r>
              <a:rPr lang="en-AU" sz="2400" dirty="0" err="1"/>
              <a:t>gan</a:t>
            </a:r>
            <a:r>
              <a:rPr lang="en-AU" sz="2400" dirty="0"/>
              <a:t> B </a:t>
            </a:r>
            <a:r>
              <a:rPr lang="en-AU" sz="2400" dirty="0" err="1"/>
              <a:t>toàn</a:t>
            </a:r>
            <a:r>
              <a:rPr lang="en-AU" sz="2400" dirty="0"/>
              <a:t> </a:t>
            </a:r>
            <a:r>
              <a:rPr lang="en-AU" sz="2400" dirty="0" err="1"/>
              <a:t>vẹn</a:t>
            </a:r>
            <a:r>
              <a:rPr lang="en-AU" sz="2400" dirty="0"/>
              <a:t> </a:t>
            </a:r>
            <a:r>
              <a:rPr lang="en-AU" sz="2400" dirty="0" err="1"/>
              <a:t>còn</a:t>
            </a:r>
            <a:r>
              <a:rPr lang="en-AU" sz="2400" dirty="0"/>
              <a:t> </a:t>
            </a:r>
            <a:r>
              <a:rPr lang="en-AU" sz="2400" dirty="0" err="1"/>
              <a:t>gọi</a:t>
            </a:r>
            <a:r>
              <a:rPr lang="en-AU" sz="2400" dirty="0"/>
              <a:t> </a:t>
            </a:r>
            <a:r>
              <a:rPr lang="en-AU" sz="2400" dirty="0" err="1"/>
              <a:t>là</a:t>
            </a:r>
            <a:r>
              <a:rPr lang="en-AU" sz="2400" dirty="0"/>
              <a:t> </a:t>
            </a:r>
            <a:r>
              <a:rPr lang="en-AU" sz="2400" dirty="0" err="1"/>
              <a:t>hạt</a:t>
            </a:r>
            <a:r>
              <a:rPr lang="en-AU" sz="2400" dirty="0"/>
              <a:t> </a:t>
            </a:r>
            <a:r>
              <a:rPr lang="en-AU" sz="2400" dirty="0" err="1"/>
              <a:t>tử</a:t>
            </a:r>
            <a:r>
              <a:rPr lang="en-AU" sz="2400" dirty="0"/>
              <a:t> Dane</a:t>
            </a:r>
          </a:p>
          <a:p>
            <a:pPr marL="342900" indent="-342900">
              <a:buFont typeface="Arial" panose="020B0604020202020204" pitchFamily="34" charset="0"/>
              <a:buChar char="•"/>
            </a:pPr>
            <a:r>
              <a:rPr lang="en-AU" sz="2400" dirty="0" err="1"/>
              <a:t>Khối</a:t>
            </a:r>
            <a:r>
              <a:rPr lang="en-AU" sz="2400" dirty="0"/>
              <a:t> </a:t>
            </a:r>
            <a:r>
              <a:rPr lang="en-AU" sz="2400" dirty="0" err="1"/>
              <a:t>hình</a:t>
            </a:r>
            <a:r>
              <a:rPr lang="en-AU" sz="2400" dirty="0"/>
              <a:t> </a:t>
            </a:r>
            <a:r>
              <a:rPr lang="en-AU" sz="2400" dirty="0" err="1"/>
              <a:t>cầu</a:t>
            </a:r>
            <a:r>
              <a:rPr lang="en-AU" sz="2400" dirty="0"/>
              <a:t>, </a:t>
            </a:r>
            <a:r>
              <a:rPr lang="en-AU" sz="2400" dirty="0" err="1"/>
              <a:t>đường</a:t>
            </a:r>
            <a:r>
              <a:rPr lang="en-AU" sz="2400" dirty="0"/>
              <a:t> </a:t>
            </a:r>
            <a:r>
              <a:rPr lang="en-AU" sz="2400" dirty="0" err="1"/>
              <a:t>kính</a:t>
            </a:r>
            <a:r>
              <a:rPr lang="en-AU" sz="2400" dirty="0"/>
              <a:t> 42 nm:</a:t>
            </a:r>
          </a:p>
          <a:p>
            <a:pPr marL="800100" lvl="1" indent="-342900">
              <a:buFont typeface="Wingdings" panose="05000000000000000000" pitchFamily="2" charset="2"/>
              <a:buChar char="ü"/>
            </a:pPr>
            <a:r>
              <a:rPr lang="en-AU" sz="2400" dirty="0" err="1"/>
              <a:t>Phần</a:t>
            </a:r>
            <a:r>
              <a:rPr lang="en-AU" sz="2400" dirty="0"/>
              <a:t> </a:t>
            </a:r>
            <a:r>
              <a:rPr lang="en-AU" sz="2400" dirty="0" err="1"/>
              <a:t>vỏ</a:t>
            </a:r>
            <a:r>
              <a:rPr lang="en-AU" sz="2400" dirty="0"/>
              <a:t> </a:t>
            </a:r>
            <a:r>
              <a:rPr lang="en-AU" sz="2400" dirty="0" err="1"/>
              <a:t>chứa</a:t>
            </a:r>
            <a:r>
              <a:rPr lang="en-AU" sz="2400" dirty="0"/>
              <a:t> </a:t>
            </a:r>
            <a:r>
              <a:rPr lang="en-AU" sz="2400" dirty="0" err="1"/>
              <a:t>HBsAg</a:t>
            </a:r>
            <a:endParaRPr lang="en-AU" sz="2400" dirty="0"/>
          </a:p>
          <a:p>
            <a:pPr marL="800100" lvl="1" indent="-342900">
              <a:buFont typeface="Wingdings" panose="05000000000000000000" pitchFamily="2" charset="2"/>
              <a:buChar char="ü"/>
            </a:pPr>
            <a:r>
              <a:rPr lang="en-AU" sz="2400" dirty="0" err="1"/>
              <a:t>Phần</a:t>
            </a:r>
            <a:r>
              <a:rPr lang="en-AU" sz="2400" dirty="0"/>
              <a:t> </a:t>
            </a:r>
            <a:r>
              <a:rPr lang="en-AU" sz="2400" dirty="0" err="1"/>
              <a:t>lõi</a:t>
            </a:r>
            <a:r>
              <a:rPr lang="en-AU" sz="2400" dirty="0"/>
              <a:t> (core) </a:t>
            </a:r>
            <a:r>
              <a:rPr lang="en-AU" sz="2400" dirty="0" err="1"/>
              <a:t>hình</a:t>
            </a:r>
            <a:r>
              <a:rPr lang="en-AU" sz="2400" dirty="0"/>
              <a:t> </a:t>
            </a:r>
            <a:r>
              <a:rPr lang="en-AU" sz="2400" dirty="0" err="1"/>
              <a:t>cầu</a:t>
            </a:r>
            <a:r>
              <a:rPr lang="en-AU" sz="2400" dirty="0"/>
              <a:t>, </a:t>
            </a:r>
            <a:r>
              <a:rPr lang="en-AU" sz="2400" dirty="0" err="1"/>
              <a:t>chứa</a:t>
            </a:r>
            <a:r>
              <a:rPr lang="en-AU" sz="2400" dirty="0"/>
              <a:t> </a:t>
            </a:r>
            <a:r>
              <a:rPr lang="en-AU" sz="2400" dirty="0" err="1"/>
              <a:t>kháng</a:t>
            </a:r>
            <a:r>
              <a:rPr lang="en-AU" sz="2400" dirty="0"/>
              <a:t> </a:t>
            </a:r>
            <a:r>
              <a:rPr lang="en-AU" sz="2400" dirty="0" err="1"/>
              <a:t>nguyện</a:t>
            </a:r>
            <a:r>
              <a:rPr lang="en-AU" sz="2400" dirty="0"/>
              <a:t>: </a:t>
            </a:r>
            <a:r>
              <a:rPr lang="en-AU" sz="2400" dirty="0" err="1"/>
              <a:t>HBeAg</a:t>
            </a:r>
            <a:r>
              <a:rPr lang="en-AU" sz="2400" dirty="0"/>
              <a:t> </a:t>
            </a:r>
            <a:r>
              <a:rPr lang="en-AU" sz="2400" dirty="0" err="1"/>
              <a:t>và</a:t>
            </a:r>
            <a:r>
              <a:rPr lang="en-AU" sz="2400" dirty="0"/>
              <a:t> </a:t>
            </a:r>
            <a:r>
              <a:rPr lang="en-AU" sz="2400" dirty="0" err="1"/>
              <a:t>HBsAg</a:t>
            </a:r>
            <a:endParaRPr lang="en-AU" sz="2400" dirty="0"/>
          </a:p>
          <a:p>
            <a:pPr marL="342900" indent="-342900">
              <a:buFont typeface="Arial" panose="020B0604020202020204" pitchFamily="34" charset="0"/>
              <a:buChar char="•"/>
            </a:pPr>
            <a:r>
              <a:rPr lang="en-AU" sz="2400" dirty="0" err="1"/>
              <a:t>Vật</a:t>
            </a:r>
            <a:r>
              <a:rPr lang="en-AU" sz="2400" dirty="0"/>
              <a:t> </a:t>
            </a:r>
            <a:r>
              <a:rPr lang="en-AU" sz="2400" dirty="0" err="1"/>
              <a:t>liệu</a:t>
            </a:r>
            <a:r>
              <a:rPr lang="en-AU" sz="2400" dirty="0"/>
              <a:t> di </a:t>
            </a:r>
            <a:r>
              <a:rPr lang="en-AU" sz="2400" dirty="0" err="1"/>
              <a:t>truyền</a:t>
            </a:r>
            <a:r>
              <a:rPr lang="en-AU" sz="2400" dirty="0"/>
              <a:t> </a:t>
            </a:r>
            <a:r>
              <a:rPr lang="en-AU" sz="2400" dirty="0" err="1"/>
              <a:t>là</a:t>
            </a:r>
            <a:r>
              <a:rPr lang="en-AU" sz="2400" dirty="0"/>
              <a:t> DNA </a:t>
            </a:r>
            <a:r>
              <a:rPr lang="en-AU" sz="2400" dirty="0" err="1"/>
              <a:t>sợi</a:t>
            </a:r>
            <a:r>
              <a:rPr lang="en-AU" sz="2400" dirty="0"/>
              <a:t> </a:t>
            </a:r>
            <a:r>
              <a:rPr lang="en-AU" sz="2400" dirty="0" err="1"/>
              <a:t>kép</a:t>
            </a:r>
            <a:endParaRPr lang="en-AU" sz="2400" dirty="0"/>
          </a:p>
        </p:txBody>
      </p:sp>
    </p:spTree>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3512" y="274638"/>
            <a:ext cx="8507288" cy="1143000"/>
          </a:xfrm>
        </p:spPr>
        <p:txBody>
          <a:bodyPr>
            <a:normAutofit/>
          </a:bodyPr>
          <a:lstStyle/>
          <a:p>
            <a:r>
              <a:rPr lang="en-AU" sz="3600" b="1" dirty="0" err="1"/>
              <a:t>Quản</a:t>
            </a:r>
            <a:r>
              <a:rPr lang="en-AU" sz="3600" b="1" dirty="0"/>
              <a:t> </a:t>
            </a:r>
            <a:r>
              <a:rPr lang="en-AU" sz="3600" b="1" dirty="0" err="1"/>
              <a:t>lý</a:t>
            </a:r>
            <a:r>
              <a:rPr lang="en-AU" sz="3600" b="1" dirty="0"/>
              <a:t> </a:t>
            </a:r>
            <a:r>
              <a:rPr lang="en-AU" sz="3600" b="1" dirty="0" err="1"/>
              <a:t>lây</a:t>
            </a:r>
            <a:r>
              <a:rPr lang="en-AU" sz="3600" b="1" dirty="0"/>
              <a:t> </a:t>
            </a:r>
            <a:r>
              <a:rPr lang="en-AU" sz="3600" b="1" dirty="0" err="1"/>
              <a:t>truyền</a:t>
            </a:r>
            <a:r>
              <a:rPr lang="en-AU" sz="3600" b="1" dirty="0"/>
              <a:t> HBV </a:t>
            </a:r>
            <a:r>
              <a:rPr lang="en-AU" sz="3600" b="1" dirty="0" err="1"/>
              <a:t>từ</a:t>
            </a:r>
            <a:r>
              <a:rPr lang="en-AU" sz="3600" b="1" dirty="0"/>
              <a:t> </a:t>
            </a:r>
            <a:r>
              <a:rPr lang="en-AU" sz="3600" b="1" dirty="0" err="1"/>
              <a:t>mẹ</a:t>
            </a:r>
            <a:r>
              <a:rPr lang="en-AU" sz="3600" b="1" dirty="0"/>
              <a:t> sang con (</a:t>
            </a:r>
            <a:r>
              <a:rPr lang="en-AU" sz="3600" b="1" dirty="0" err="1"/>
              <a:t>tiếp</a:t>
            </a:r>
            <a:r>
              <a:rPr lang="en-AU" sz="3600" b="1" dirty="0"/>
              <a:t>)</a:t>
            </a:r>
            <a:endParaRPr lang="en-AU" sz="3600" dirty="0"/>
          </a:p>
        </p:txBody>
      </p:sp>
      <p:sp>
        <p:nvSpPr>
          <p:cNvPr id="3" name="Content Placeholder 2"/>
          <p:cNvSpPr>
            <a:spLocks noGrp="1"/>
          </p:cNvSpPr>
          <p:nvPr>
            <p:ph idx="1"/>
          </p:nvPr>
        </p:nvSpPr>
        <p:spPr/>
        <p:txBody>
          <a:bodyPr>
            <a:normAutofit/>
          </a:bodyPr>
          <a:lstStyle/>
          <a:p>
            <a:pPr marL="0" indent="0">
              <a:buNone/>
            </a:pPr>
            <a:r>
              <a:rPr lang="en-AU" sz="2400" b="1" dirty="0" err="1"/>
              <a:t>Nhiễm</a:t>
            </a:r>
            <a:r>
              <a:rPr lang="en-AU" sz="2400" b="1" dirty="0"/>
              <a:t> HBV ở </a:t>
            </a:r>
            <a:r>
              <a:rPr lang="en-AU" sz="2400" b="1" dirty="0" err="1"/>
              <a:t>phụ</a:t>
            </a:r>
            <a:r>
              <a:rPr lang="en-AU" sz="2400" b="1" dirty="0"/>
              <a:t>  </a:t>
            </a:r>
            <a:r>
              <a:rPr lang="en-AU" sz="2400" b="1" dirty="0" err="1"/>
              <a:t>nữ</a:t>
            </a:r>
            <a:r>
              <a:rPr lang="en-AU" sz="2400" b="1" dirty="0"/>
              <a:t> </a:t>
            </a:r>
            <a:r>
              <a:rPr lang="en-AU" sz="2400" b="1" dirty="0" err="1"/>
              <a:t>mang</a:t>
            </a:r>
            <a:r>
              <a:rPr lang="en-AU" sz="2400" b="1" dirty="0"/>
              <a:t> </a:t>
            </a:r>
            <a:r>
              <a:rPr lang="en-AU" sz="2400" b="1" dirty="0" err="1"/>
              <a:t>thai</a:t>
            </a:r>
            <a:endParaRPr lang="en-AU" sz="2400" b="1" dirty="0"/>
          </a:p>
          <a:p>
            <a:r>
              <a:rPr lang="en-AU" sz="2400" dirty="0" err="1"/>
              <a:t>Phụ</a:t>
            </a:r>
            <a:r>
              <a:rPr lang="en-AU" sz="2400" dirty="0"/>
              <a:t> </a:t>
            </a:r>
            <a:r>
              <a:rPr lang="en-AU" sz="2400" dirty="0" err="1"/>
              <a:t>nữ</a:t>
            </a:r>
            <a:r>
              <a:rPr lang="en-AU" sz="2400" dirty="0"/>
              <a:t> </a:t>
            </a:r>
            <a:r>
              <a:rPr lang="en-AU" sz="2400" dirty="0" err="1"/>
              <a:t>đang</a:t>
            </a:r>
            <a:r>
              <a:rPr lang="en-AU" sz="2400" dirty="0"/>
              <a:t> </a:t>
            </a:r>
            <a:r>
              <a:rPr lang="en-AU" sz="2400" dirty="0" err="1"/>
              <a:t>mang</a:t>
            </a:r>
            <a:r>
              <a:rPr lang="en-AU" sz="2400" dirty="0"/>
              <a:t> </a:t>
            </a:r>
            <a:r>
              <a:rPr lang="en-AU" sz="2400" dirty="0" err="1"/>
              <a:t>thai</a:t>
            </a:r>
            <a:r>
              <a:rPr lang="en-AU" sz="2400" dirty="0"/>
              <a:t> </a:t>
            </a:r>
            <a:r>
              <a:rPr lang="en-AU" sz="2400" dirty="0" err="1"/>
              <a:t>phát</a:t>
            </a:r>
            <a:r>
              <a:rPr lang="en-AU" sz="2400" dirty="0"/>
              <a:t> </a:t>
            </a:r>
            <a:r>
              <a:rPr lang="en-AU" sz="2400" dirty="0" err="1"/>
              <a:t>hiện</a:t>
            </a:r>
            <a:r>
              <a:rPr lang="en-AU" sz="2400" dirty="0"/>
              <a:t> </a:t>
            </a:r>
            <a:r>
              <a:rPr lang="en-AU" sz="2400" dirty="0" err="1"/>
              <a:t>HBsAg</a:t>
            </a:r>
            <a:r>
              <a:rPr lang="en-AU" sz="2400" dirty="0"/>
              <a:t> </a:t>
            </a:r>
            <a:r>
              <a:rPr lang="en-AU" sz="2400" dirty="0" err="1"/>
              <a:t>dương</a:t>
            </a:r>
            <a:r>
              <a:rPr lang="en-AU" sz="2400" dirty="0"/>
              <a:t> </a:t>
            </a:r>
            <a:r>
              <a:rPr lang="en-AU" sz="2400" dirty="0" err="1"/>
              <a:t>tính</a:t>
            </a:r>
            <a:r>
              <a:rPr lang="en-AU" sz="2400" dirty="0"/>
              <a:t>. </a:t>
            </a:r>
            <a:r>
              <a:rPr lang="en-AU" sz="2400" dirty="0" err="1"/>
              <a:t>cần</a:t>
            </a:r>
            <a:r>
              <a:rPr lang="en-AU" sz="2400" dirty="0"/>
              <a:t> </a:t>
            </a:r>
            <a:r>
              <a:rPr lang="en-AU" sz="2400" dirty="0" err="1"/>
              <a:t>được</a:t>
            </a:r>
            <a:r>
              <a:rPr lang="en-AU" sz="2400" dirty="0"/>
              <a:t> </a:t>
            </a:r>
            <a:r>
              <a:rPr lang="en-AU" sz="2400" dirty="0" err="1"/>
              <a:t>khám</a:t>
            </a:r>
            <a:r>
              <a:rPr lang="en-AU" sz="2400" dirty="0"/>
              <a:t> </a:t>
            </a:r>
            <a:r>
              <a:rPr lang="en-AU" sz="2400" dirty="0" err="1"/>
              <a:t>lâm</a:t>
            </a:r>
            <a:r>
              <a:rPr lang="en-AU" sz="2400" dirty="0"/>
              <a:t> </a:t>
            </a:r>
            <a:r>
              <a:rPr lang="en-AU" sz="2400" dirty="0" err="1"/>
              <a:t>sàng</a:t>
            </a:r>
            <a:r>
              <a:rPr lang="en-AU" sz="2400" dirty="0"/>
              <a:t>, </a:t>
            </a:r>
            <a:r>
              <a:rPr lang="en-AU" sz="2400" dirty="0" err="1"/>
              <a:t>xét</a:t>
            </a:r>
            <a:r>
              <a:rPr lang="en-AU" sz="2400" dirty="0"/>
              <a:t> </a:t>
            </a:r>
            <a:r>
              <a:rPr lang="en-AU" sz="2400" dirty="0" err="1"/>
              <a:t>nghiệm</a:t>
            </a:r>
            <a:r>
              <a:rPr lang="en-AU" sz="2400" dirty="0"/>
              <a:t> </a:t>
            </a:r>
            <a:r>
              <a:rPr lang="en-AU" sz="2400" dirty="0" err="1"/>
              <a:t>để</a:t>
            </a:r>
            <a:r>
              <a:rPr lang="en-AU" sz="2400" dirty="0"/>
              <a:t> </a:t>
            </a:r>
            <a:r>
              <a:rPr lang="en-AU" sz="2400" dirty="0" err="1"/>
              <a:t>đánh</a:t>
            </a:r>
            <a:r>
              <a:rPr lang="en-AU" sz="2400" dirty="0"/>
              <a:t> </a:t>
            </a:r>
            <a:r>
              <a:rPr lang="en-AU" sz="2400" dirty="0" err="1"/>
              <a:t>giá</a:t>
            </a:r>
            <a:r>
              <a:rPr lang="en-AU" sz="2400" dirty="0"/>
              <a:t> </a:t>
            </a:r>
            <a:r>
              <a:rPr lang="en-AU" sz="2400" dirty="0" err="1"/>
              <a:t>chỉ</a:t>
            </a:r>
            <a:r>
              <a:rPr lang="en-AU" sz="2400" dirty="0"/>
              <a:t> </a:t>
            </a:r>
            <a:r>
              <a:rPr lang="en-AU" sz="2400" dirty="0" err="1"/>
              <a:t>định</a:t>
            </a:r>
            <a:r>
              <a:rPr lang="en-AU" sz="2400" dirty="0"/>
              <a:t> </a:t>
            </a:r>
            <a:r>
              <a:rPr lang="en-AU" sz="2400" dirty="0" err="1"/>
              <a:t>điều</a:t>
            </a:r>
            <a:r>
              <a:rPr lang="en-AU" sz="2400" dirty="0"/>
              <a:t> </a:t>
            </a:r>
            <a:r>
              <a:rPr lang="en-AU" sz="2400" dirty="0" err="1"/>
              <a:t>trị</a:t>
            </a:r>
            <a:r>
              <a:rPr lang="en-AU" sz="2400" dirty="0"/>
              <a:t> </a:t>
            </a:r>
            <a:r>
              <a:rPr lang="en-AU" sz="2400" dirty="0" err="1"/>
              <a:t>viêm</a:t>
            </a:r>
            <a:r>
              <a:rPr lang="en-AU" sz="2400" dirty="0"/>
              <a:t> </a:t>
            </a:r>
            <a:r>
              <a:rPr lang="en-AU" sz="2400" dirty="0" err="1"/>
              <a:t>gan</a:t>
            </a:r>
            <a:r>
              <a:rPr lang="en-AU" sz="2400" dirty="0"/>
              <a:t> B</a:t>
            </a:r>
          </a:p>
          <a:p>
            <a:pPr lvl="0"/>
            <a:r>
              <a:rPr lang="en-AU" sz="2400" dirty="0" err="1"/>
              <a:t>Nếu</a:t>
            </a:r>
            <a:r>
              <a:rPr lang="en-AU" sz="2400" dirty="0"/>
              <a:t> </a:t>
            </a:r>
            <a:r>
              <a:rPr lang="en-AU" sz="2400" dirty="0" err="1"/>
              <a:t>có</a:t>
            </a:r>
            <a:r>
              <a:rPr lang="en-AU" sz="2400" dirty="0"/>
              <a:t> </a:t>
            </a:r>
            <a:r>
              <a:rPr lang="en-AU" sz="2400" dirty="0" err="1"/>
              <a:t>chỉ</a:t>
            </a:r>
            <a:r>
              <a:rPr lang="en-AU" sz="2400" dirty="0"/>
              <a:t> </a:t>
            </a:r>
            <a:r>
              <a:rPr lang="en-AU" sz="2400" dirty="0" err="1"/>
              <a:t>định</a:t>
            </a:r>
            <a:r>
              <a:rPr lang="en-AU" sz="2400" dirty="0"/>
              <a:t> </a:t>
            </a:r>
            <a:r>
              <a:rPr lang="en-AU" sz="2400" dirty="0" err="1"/>
              <a:t>điều</a:t>
            </a:r>
            <a:r>
              <a:rPr lang="en-AU" sz="2400" dirty="0"/>
              <a:t> </a:t>
            </a:r>
            <a:r>
              <a:rPr lang="en-AU" sz="2400" dirty="0" err="1"/>
              <a:t>trị</a:t>
            </a:r>
            <a:r>
              <a:rPr lang="en-AU" sz="2400" dirty="0"/>
              <a:t> </a:t>
            </a:r>
            <a:r>
              <a:rPr lang="en-AU" sz="2400" dirty="0" err="1"/>
              <a:t>viêm</a:t>
            </a:r>
            <a:r>
              <a:rPr lang="en-AU" sz="2400" dirty="0"/>
              <a:t> </a:t>
            </a:r>
            <a:r>
              <a:rPr lang="en-AU" sz="2400" dirty="0" err="1"/>
              <a:t>gan</a:t>
            </a:r>
            <a:r>
              <a:rPr lang="en-AU" sz="2400" dirty="0"/>
              <a:t> B </a:t>
            </a:r>
            <a:r>
              <a:rPr lang="en-AU" sz="2400" dirty="0" err="1"/>
              <a:t>mạn</a:t>
            </a:r>
            <a:r>
              <a:rPr lang="en-AU" sz="2400" dirty="0"/>
              <a:t> </a:t>
            </a:r>
            <a:r>
              <a:rPr lang="en-AU" sz="2400" dirty="0" err="1"/>
              <a:t>tính</a:t>
            </a:r>
            <a:r>
              <a:rPr lang="en-AU" sz="2400" dirty="0"/>
              <a:t>: </a:t>
            </a:r>
            <a:r>
              <a:rPr lang="en-AU" sz="2400" dirty="0" err="1"/>
              <a:t>điều</a:t>
            </a:r>
            <a:r>
              <a:rPr lang="en-AU" sz="2400" dirty="0"/>
              <a:t> </a:t>
            </a:r>
            <a:r>
              <a:rPr lang="en-AU" sz="2400" dirty="0" err="1"/>
              <a:t>trị</a:t>
            </a:r>
            <a:r>
              <a:rPr lang="en-AU" sz="2400" dirty="0"/>
              <a:t> </a:t>
            </a:r>
            <a:r>
              <a:rPr lang="en-AU" sz="2400" dirty="0" err="1"/>
              <a:t>bằng</a:t>
            </a:r>
            <a:r>
              <a:rPr lang="en-AU" sz="2400" dirty="0"/>
              <a:t> </a:t>
            </a:r>
            <a:r>
              <a:rPr lang="en-AU" sz="2400" dirty="0" err="1"/>
              <a:t>thuốc</a:t>
            </a:r>
            <a:r>
              <a:rPr lang="en-AU" sz="2400" dirty="0"/>
              <a:t> TDF </a:t>
            </a:r>
          </a:p>
          <a:p>
            <a:pPr lvl="0"/>
            <a:r>
              <a:rPr lang="en-AU" sz="2400" dirty="0" err="1"/>
              <a:t>Nếu</a:t>
            </a:r>
            <a:r>
              <a:rPr lang="en-AU" sz="2400" dirty="0"/>
              <a:t> </a:t>
            </a:r>
            <a:r>
              <a:rPr lang="en-AU" sz="2400" dirty="0" err="1"/>
              <a:t>không</a:t>
            </a:r>
            <a:r>
              <a:rPr lang="en-AU" sz="2400" dirty="0"/>
              <a:t> </a:t>
            </a:r>
            <a:r>
              <a:rPr lang="en-AU" sz="2400" dirty="0" err="1"/>
              <a:t>có</a:t>
            </a:r>
            <a:r>
              <a:rPr lang="en-AU" sz="2400" dirty="0"/>
              <a:t> </a:t>
            </a:r>
            <a:r>
              <a:rPr lang="en-AU" sz="2400" dirty="0" err="1"/>
              <a:t>chỉ</a:t>
            </a:r>
            <a:r>
              <a:rPr lang="en-AU" sz="2400" dirty="0"/>
              <a:t> </a:t>
            </a:r>
            <a:r>
              <a:rPr lang="en-AU" sz="2400" dirty="0" err="1"/>
              <a:t>định</a:t>
            </a:r>
            <a:r>
              <a:rPr lang="en-AU" sz="2400" dirty="0"/>
              <a:t> </a:t>
            </a:r>
            <a:r>
              <a:rPr lang="en-AU" sz="2400" dirty="0" err="1"/>
              <a:t>điều</a:t>
            </a:r>
            <a:r>
              <a:rPr lang="en-AU" sz="2400" dirty="0"/>
              <a:t> </a:t>
            </a:r>
            <a:r>
              <a:rPr lang="en-AU" sz="2400" dirty="0" err="1"/>
              <a:t>trị</a:t>
            </a:r>
            <a:r>
              <a:rPr lang="en-AU" sz="2400" dirty="0"/>
              <a:t> </a:t>
            </a:r>
            <a:r>
              <a:rPr lang="en-AU" sz="2400" dirty="0" err="1"/>
              <a:t>viêm</a:t>
            </a:r>
            <a:r>
              <a:rPr lang="en-AU" sz="2400" dirty="0"/>
              <a:t> </a:t>
            </a:r>
            <a:r>
              <a:rPr lang="en-AU" sz="2400" dirty="0" err="1"/>
              <a:t>gan</a:t>
            </a:r>
            <a:r>
              <a:rPr lang="en-AU" sz="2400" dirty="0"/>
              <a:t> vi </a:t>
            </a:r>
            <a:r>
              <a:rPr lang="en-AU" sz="2400" dirty="0" err="1"/>
              <a:t>rút</a:t>
            </a:r>
            <a:r>
              <a:rPr lang="en-AU" sz="2400" dirty="0"/>
              <a:t> B </a:t>
            </a:r>
            <a:r>
              <a:rPr lang="en-AU" sz="2400" dirty="0" err="1"/>
              <a:t>áp</a:t>
            </a:r>
            <a:r>
              <a:rPr lang="en-AU" sz="2400" dirty="0"/>
              <a:t> </a:t>
            </a:r>
            <a:r>
              <a:rPr lang="en-AU" sz="2400" dirty="0" err="1"/>
              <a:t>dụng</a:t>
            </a:r>
            <a:r>
              <a:rPr lang="en-AU" sz="2400" dirty="0"/>
              <a:t> </a:t>
            </a:r>
            <a:r>
              <a:rPr lang="en-AU" sz="2400" dirty="0" err="1"/>
              <a:t>các</a:t>
            </a:r>
            <a:r>
              <a:rPr lang="en-AU" sz="2400" dirty="0"/>
              <a:t> </a:t>
            </a:r>
            <a:r>
              <a:rPr lang="en-AU" sz="2400" dirty="0" err="1"/>
              <a:t>biện</a:t>
            </a:r>
            <a:r>
              <a:rPr lang="en-AU" sz="2400" dirty="0"/>
              <a:t> </a:t>
            </a:r>
            <a:r>
              <a:rPr lang="en-AU" sz="2400" dirty="0" err="1"/>
              <a:t>pháp</a:t>
            </a:r>
            <a:r>
              <a:rPr lang="en-AU" sz="2400" dirty="0"/>
              <a:t> can </a:t>
            </a:r>
            <a:r>
              <a:rPr lang="en-AU" sz="2400" dirty="0" err="1"/>
              <a:t>thiệp</a:t>
            </a:r>
            <a:r>
              <a:rPr lang="en-AU" sz="2400" dirty="0"/>
              <a:t> </a:t>
            </a:r>
            <a:r>
              <a:rPr lang="en-AU" sz="2400" dirty="0" err="1"/>
              <a:t>dự</a:t>
            </a:r>
            <a:r>
              <a:rPr lang="en-AU" sz="2400" dirty="0"/>
              <a:t> </a:t>
            </a:r>
            <a:r>
              <a:rPr lang="en-AU" sz="2400" dirty="0" err="1"/>
              <a:t>phòng</a:t>
            </a:r>
            <a:r>
              <a:rPr lang="en-AU" sz="2400" dirty="0"/>
              <a:t> </a:t>
            </a:r>
            <a:r>
              <a:rPr lang="en-AU" sz="2400" dirty="0" err="1"/>
              <a:t>lây</a:t>
            </a:r>
            <a:r>
              <a:rPr lang="en-AU" sz="2400" dirty="0"/>
              <a:t> </a:t>
            </a:r>
            <a:r>
              <a:rPr lang="en-AU" sz="2400" dirty="0" err="1"/>
              <a:t>truyền</a:t>
            </a:r>
            <a:r>
              <a:rPr lang="en-AU" sz="2400" dirty="0"/>
              <a:t> HBV </a:t>
            </a:r>
            <a:r>
              <a:rPr lang="en-AU" sz="2400" dirty="0" err="1"/>
              <a:t>từ</a:t>
            </a:r>
            <a:r>
              <a:rPr lang="en-AU" sz="2400" dirty="0"/>
              <a:t> </a:t>
            </a:r>
            <a:r>
              <a:rPr lang="en-AU" sz="2400" dirty="0" err="1"/>
              <a:t>mẹ</a:t>
            </a:r>
            <a:r>
              <a:rPr lang="en-AU" sz="2400" dirty="0"/>
              <a:t> sang con. </a:t>
            </a:r>
          </a:p>
          <a:p>
            <a:pPr lvl="0"/>
            <a:r>
              <a:rPr lang="en-AU" sz="2400" dirty="0"/>
              <a:t>Theo </a:t>
            </a:r>
            <a:r>
              <a:rPr lang="en-AU" sz="2400" dirty="0" err="1"/>
              <a:t>dõi</a:t>
            </a:r>
            <a:r>
              <a:rPr lang="en-AU" sz="2400" dirty="0"/>
              <a:t> </a:t>
            </a:r>
            <a:r>
              <a:rPr lang="en-AU" sz="2400" dirty="0" err="1"/>
              <a:t>và</a:t>
            </a:r>
            <a:r>
              <a:rPr lang="en-AU" sz="2400" dirty="0"/>
              <a:t> </a:t>
            </a:r>
            <a:r>
              <a:rPr lang="en-AU" sz="2400" dirty="0" err="1"/>
              <a:t>đánh</a:t>
            </a:r>
            <a:r>
              <a:rPr lang="en-AU" sz="2400" dirty="0"/>
              <a:t> </a:t>
            </a:r>
            <a:r>
              <a:rPr lang="en-AU" sz="2400" dirty="0" err="1"/>
              <a:t>giá</a:t>
            </a:r>
            <a:r>
              <a:rPr lang="en-AU" sz="2400" dirty="0"/>
              <a:t> </a:t>
            </a:r>
            <a:r>
              <a:rPr lang="en-AU" sz="2400" dirty="0" err="1"/>
              <a:t>lại</a:t>
            </a:r>
            <a:r>
              <a:rPr lang="en-AU" sz="2400" dirty="0"/>
              <a:t> </a:t>
            </a:r>
            <a:r>
              <a:rPr lang="en-AU" sz="2400" dirty="0" err="1"/>
              <a:t>tình</a:t>
            </a:r>
            <a:r>
              <a:rPr lang="en-AU" sz="2400" dirty="0"/>
              <a:t> </a:t>
            </a:r>
            <a:r>
              <a:rPr lang="en-AU" sz="2400" dirty="0" err="1"/>
              <a:t>trạng</a:t>
            </a:r>
            <a:r>
              <a:rPr lang="en-AU" sz="2400" dirty="0"/>
              <a:t> </a:t>
            </a:r>
            <a:r>
              <a:rPr lang="en-AU" sz="2400" dirty="0" err="1"/>
              <a:t>lâm</a:t>
            </a:r>
            <a:r>
              <a:rPr lang="en-AU" sz="2400" dirty="0"/>
              <a:t> </a:t>
            </a:r>
            <a:r>
              <a:rPr lang="en-AU" sz="2400" dirty="0" err="1"/>
              <a:t>sàng</a:t>
            </a:r>
            <a:r>
              <a:rPr lang="en-AU" sz="2400" dirty="0"/>
              <a:t>, </a:t>
            </a:r>
            <a:r>
              <a:rPr lang="en-AU" sz="2400" dirty="0" err="1"/>
              <a:t>xét</a:t>
            </a:r>
            <a:r>
              <a:rPr lang="en-AU" sz="2400" dirty="0"/>
              <a:t> </a:t>
            </a:r>
            <a:r>
              <a:rPr lang="en-AU" sz="2400" dirty="0" err="1"/>
              <a:t>nghiệm</a:t>
            </a:r>
            <a:r>
              <a:rPr lang="en-AU" sz="2400" dirty="0"/>
              <a:t> </a:t>
            </a:r>
            <a:r>
              <a:rPr lang="en-AU" sz="2400" dirty="0" err="1"/>
              <a:t>của</a:t>
            </a:r>
            <a:r>
              <a:rPr lang="en-AU" sz="2400" dirty="0"/>
              <a:t> </a:t>
            </a:r>
            <a:r>
              <a:rPr lang="en-AU" sz="2400" dirty="0" err="1"/>
              <a:t>bà</a:t>
            </a:r>
            <a:r>
              <a:rPr lang="en-AU" sz="2400" dirty="0"/>
              <a:t> </a:t>
            </a:r>
            <a:r>
              <a:rPr lang="en-AU" sz="2400" dirty="0" err="1"/>
              <a:t>mẹ</a:t>
            </a:r>
            <a:r>
              <a:rPr lang="en-AU" sz="2400" dirty="0"/>
              <a:t> </a:t>
            </a:r>
            <a:r>
              <a:rPr lang="en-AU" sz="2400" dirty="0" err="1"/>
              <a:t>sau</a:t>
            </a:r>
            <a:r>
              <a:rPr lang="en-AU" sz="2400" dirty="0"/>
              <a:t> sinh </a:t>
            </a:r>
            <a:r>
              <a:rPr lang="en-AU" sz="2400" dirty="0" err="1"/>
              <a:t>để</a:t>
            </a:r>
            <a:r>
              <a:rPr lang="en-AU" sz="2400" dirty="0"/>
              <a:t> </a:t>
            </a:r>
            <a:r>
              <a:rPr lang="en-AU" sz="2400" dirty="0" err="1"/>
              <a:t>có</a:t>
            </a:r>
            <a:r>
              <a:rPr lang="en-AU" sz="2400" dirty="0"/>
              <a:t> </a:t>
            </a:r>
            <a:r>
              <a:rPr lang="en-AU" sz="2400" dirty="0" err="1"/>
              <a:t>quyết</a:t>
            </a:r>
            <a:r>
              <a:rPr lang="en-AU" sz="2400" dirty="0"/>
              <a:t> </a:t>
            </a:r>
            <a:r>
              <a:rPr lang="en-AU" sz="2400" dirty="0" err="1"/>
              <a:t>định</a:t>
            </a:r>
            <a:r>
              <a:rPr lang="en-AU" sz="2400" dirty="0"/>
              <a:t> </a:t>
            </a:r>
            <a:r>
              <a:rPr lang="en-AU" sz="2400" dirty="0" err="1"/>
              <a:t>phù</a:t>
            </a:r>
            <a:r>
              <a:rPr lang="en-AU" sz="2400" dirty="0"/>
              <a:t> </a:t>
            </a:r>
            <a:r>
              <a:rPr lang="en-AU" sz="2400" dirty="0" err="1"/>
              <a:t>hợp</a:t>
            </a:r>
            <a:r>
              <a:rPr lang="en-AU" sz="2400" dirty="0"/>
              <a:t>.</a:t>
            </a:r>
          </a:p>
          <a:p>
            <a:endParaRPr lang="en-AU" sz="24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3200" b="1" dirty="0" err="1"/>
              <a:t>Quản</a:t>
            </a:r>
            <a:r>
              <a:rPr lang="en-AU" sz="3200" b="1" dirty="0"/>
              <a:t> </a:t>
            </a:r>
            <a:r>
              <a:rPr lang="en-AU" sz="3200" b="1" dirty="0" err="1"/>
              <a:t>lý</a:t>
            </a:r>
            <a:r>
              <a:rPr lang="en-AU" sz="3200" b="1" dirty="0"/>
              <a:t> </a:t>
            </a:r>
            <a:r>
              <a:rPr lang="en-AU" sz="3200" b="1" dirty="0" err="1"/>
              <a:t>lây</a:t>
            </a:r>
            <a:r>
              <a:rPr lang="en-AU" sz="3200" b="1" dirty="0"/>
              <a:t> </a:t>
            </a:r>
            <a:r>
              <a:rPr lang="en-AU" sz="3200" b="1" dirty="0" err="1"/>
              <a:t>truyền</a:t>
            </a:r>
            <a:r>
              <a:rPr lang="en-AU" sz="3200" b="1" dirty="0"/>
              <a:t> HBV </a:t>
            </a:r>
            <a:r>
              <a:rPr lang="en-AU" sz="3200" b="1" dirty="0" err="1"/>
              <a:t>từ</a:t>
            </a:r>
            <a:r>
              <a:rPr lang="en-AU" sz="3200" b="1" dirty="0"/>
              <a:t> </a:t>
            </a:r>
            <a:r>
              <a:rPr lang="en-AU" sz="3200" b="1" dirty="0" err="1"/>
              <a:t>mẹ</a:t>
            </a:r>
            <a:r>
              <a:rPr lang="en-AU" sz="3200" b="1" dirty="0"/>
              <a:t> sang con (</a:t>
            </a:r>
            <a:r>
              <a:rPr lang="en-AU" sz="3200" b="1" dirty="0" err="1"/>
              <a:t>tiếp</a:t>
            </a:r>
            <a:r>
              <a:rPr lang="en-AU" sz="3200" b="1" dirty="0"/>
              <a:t>) </a:t>
            </a:r>
            <a:br>
              <a:rPr lang="en-AU" sz="3200" b="1" dirty="0"/>
            </a:br>
            <a:endParaRPr lang="en-AU" sz="3200" dirty="0"/>
          </a:p>
        </p:txBody>
      </p:sp>
      <p:sp>
        <p:nvSpPr>
          <p:cNvPr id="3" name="Content Placeholder 2"/>
          <p:cNvSpPr>
            <a:spLocks noGrp="1"/>
          </p:cNvSpPr>
          <p:nvPr>
            <p:ph idx="1"/>
          </p:nvPr>
        </p:nvSpPr>
        <p:spPr>
          <a:xfrm>
            <a:off x="526473" y="1052737"/>
            <a:ext cx="10515599" cy="5073427"/>
          </a:xfrm>
        </p:spPr>
        <p:txBody>
          <a:bodyPr>
            <a:normAutofit/>
          </a:bodyPr>
          <a:lstStyle/>
          <a:p>
            <a:pPr marL="0" indent="0">
              <a:buNone/>
            </a:pPr>
            <a:r>
              <a:rPr lang="en-AU" b="1" dirty="0" err="1">
                <a:latin typeface="+mj-lt"/>
              </a:rPr>
              <a:t>Bệnh</a:t>
            </a:r>
            <a:r>
              <a:rPr lang="en-AU" b="1" dirty="0">
                <a:latin typeface="+mj-lt"/>
              </a:rPr>
              <a:t> </a:t>
            </a:r>
            <a:r>
              <a:rPr lang="en-AU" b="1" dirty="0" err="1">
                <a:latin typeface="+mj-lt"/>
              </a:rPr>
              <a:t>nhân</a:t>
            </a:r>
            <a:r>
              <a:rPr lang="en-AU" b="1" dirty="0">
                <a:latin typeface="+mj-lt"/>
              </a:rPr>
              <a:t> </a:t>
            </a:r>
            <a:r>
              <a:rPr lang="en-AU" b="1" dirty="0" err="1">
                <a:latin typeface="+mj-lt"/>
              </a:rPr>
              <a:t>mang</a:t>
            </a:r>
            <a:r>
              <a:rPr lang="en-AU" b="1" dirty="0">
                <a:latin typeface="+mj-lt"/>
              </a:rPr>
              <a:t> </a:t>
            </a:r>
            <a:r>
              <a:rPr lang="en-AU" b="1" dirty="0" err="1">
                <a:latin typeface="+mj-lt"/>
              </a:rPr>
              <a:t>thai</a:t>
            </a:r>
            <a:r>
              <a:rPr lang="en-AU" b="1" dirty="0">
                <a:latin typeface="+mj-lt"/>
              </a:rPr>
              <a:t> </a:t>
            </a:r>
            <a:r>
              <a:rPr lang="en-AU" b="1" dirty="0" err="1">
                <a:latin typeface="+mj-lt"/>
              </a:rPr>
              <a:t>trong</a:t>
            </a:r>
            <a:r>
              <a:rPr lang="en-AU" b="1" dirty="0">
                <a:latin typeface="+mj-lt"/>
              </a:rPr>
              <a:t> </a:t>
            </a:r>
            <a:r>
              <a:rPr lang="en-AU" b="1" dirty="0" err="1">
                <a:latin typeface="+mj-lt"/>
              </a:rPr>
              <a:t>khi</a:t>
            </a:r>
            <a:r>
              <a:rPr lang="en-AU" b="1" dirty="0">
                <a:latin typeface="+mj-lt"/>
              </a:rPr>
              <a:t> </a:t>
            </a:r>
            <a:r>
              <a:rPr lang="en-AU" b="1" dirty="0" err="1">
                <a:latin typeface="+mj-lt"/>
              </a:rPr>
              <a:t>đang</a:t>
            </a:r>
            <a:r>
              <a:rPr lang="en-AU" b="1" dirty="0">
                <a:latin typeface="+mj-lt"/>
              </a:rPr>
              <a:t> </a:t>
            </a:r>
            <a:r>
              <a:rPr lang="en-AU" b="1" dirty="0" err="1">
                <a:latin typeface="+mj-lt"/>
              </a:rPr>
              <a:t>điều</a:t>
            </a:r>
            <a:r>
              <a:rPr lang="en-AU" b="1" dirty="0">
                <a:latin typeface="+mj-lt"/>
              </a:rPr>
              <a:t> </a:t>
            </a:r>
            <a:r>
              <a:rPr lang="en-AU" b="1" dirty="0" err="1">
                <a:latin typeface="+mj-lt"/>
              </a:rPr>
              <a:t>trị</a:t>
            </a:r>
            <a:r>
              <a:rPr lang="en-AU" b="1" dirty="0">
                <a:latin typeface="+mj-lt"/>
              </a:rPr>
              <a:t> </a:t>
            </a:r>
            <a:r>
              <a:rPr lang="en-AU" b="1" dirty="0" err="1">
                <a:latin typeface="+mj-lt"/>
              </a:rPr>
              <a:t>viêm</a:t>
            </a:r>
            <a:r>
              <a:rPr lang="en-AU" b="1" dirty="0">
                <a:latin typeface="+mj-lt"/>
              </a:rPr>
              <a:t> </a:t>
            </a:r>
            <a:r>
              <a:rPr lang="en-AU" b="1" dirty="0" err="1">
                <a:latin typeface="+mj-lt"/>
              </a:rPr>
              <a:t>gan</a:t>
            </a:r>
            <a:r>
              <a:rPr lang="en-AU" b="1" dirty="0">
                <a:latin typeface="+mj-lt"/>
              </a:rPr>
              <a:t> B</a:t>
            </a:r>
          </a:p>
          <a:p>
            <a:r>
              <a:rPr lang="en-AU" dirty="0">
                <a:latin typeface="+mj-lt"/>
              </a:rPr>
              <a:t>BN </a:t>
            </a:r>
            <a:r>
              <a:rPr lang="en-AU" dirty="0" err="1">
                <a:latin typeface="+mj-lt"/>
              </a:rPr>
              <a:t>cần</a:t>
            </a:r>
            <a:r>
              <a:rPr lang="en-AU" dirty="0">
                <a:latin typeface="+mj-lt"/>
              </a:rPr>
              <a:t> </a:t>
            </a:r>
            <a:r>
              <a:rPr lang="en-AU" dirty="0" err="1">
                <a:latin typeface="+mj-lt"/>
              </a:rPr>
              <a:t>được</a:t>
            </a:r>
            <a:r>
              <a:rPr lang="en-AU" dirty="0">
                <a:latin typeface="+mj-lt"/>
              </a:rPr>
              <a:t> </a:t>
            </a:r>
            <a:r>
              <a:rPr lang="en-AU" dirty="0" err="1">
                <a:latin typeface="+mj-lt"/>
              </a:rPr>
              <a:t>khám</a:t>
            </a:r>
            <a:r>
              <a:rPr lang="en-AU" dirty="0">
                <a:latin typeface="+mj-lt"/>
              </a:rPr>
              <a:t> </a:t>
            </a:r>
            <a:r>
              <a:rPr lang="en-AU" dirty="0" err="1">
                <a:latin typeface="+mj-lt"/>
              </a:rPr>
              <a:t>và</a:t>
            </a:r>
            <a:r>
              <a:rPr lang="en-AU" dirty="0">
                <a:latin typeface="+mj-lt"/>
              </a:rPr>
              <a:t> </a:t>
            </a:r>
            <a:r>
              <a:rPr lang="en-AU" dirty="0" err="1">
                <a:latin typeface="+mj-lt"/>
              </a:rPr>
              <a:t>đánh</a:t>
            </a:r>
            <a:r>
              <a:rPr lang="en-AU" dirty="0">
                <a:latin typeface="+mj-lt"/>
              </a:rPr>
              <a:t> </a:t>
            </a:r>
            <a:r>
              <a:rPr lang="en-AU" dirty="0" err="1">
                <a:latin typeface="+mj-lt"/>
              </a:rPr>
              <a:t>giá</a:t>
            </a:r>
            <a:r>
              <a:rPr lang="en-AU" dirty="0">
                <a:latin typeface="+mj-lt"/>
              </a:rPr>
              <a:t> </a:t>
            </a:r>
            <a:r>
              <a:rPr lang="en-AU" dirty="0" err="1">
                <a:latin typeface="+mj-lt"/>
              </a:rPr>
              <a:t>toàn</a:t>
            </a:r>
            <a:r>
              <a:rPr lang="en-AU" dirty="0">
                <a:latin typeface="+mj-lt"/>
              </a:rPr>
              <a:t> </a:t>
            </a:r>
            <a:r>
              <a:rPr lang="en-AU" dirty="0" err="1">
                <a:latin typeface="+mj-lt"/>
              </a:rPr>
              <a:t>diện</a:t>
            </a:r>
            <a:r>
              <a:rPr lang="en-AU" dirty="0">
                <a:latin typeface="+mj-lt"/>
              </a:rPr>
              <a:t> </a:t>
            </a:r>
            <a:r>
              <a:rPr lang="en-AU" dirty="0" err="1">
                <a:latin typeface="+mj-lt"/>
              </a:rPr>
              <a:t>về</a:t>
            </a:r>
            <a:r>
              <a:rPr lang="en-AU" dirty="0">
                <a:latin typeface="+mj-lt"/>
              </a:rPr>
              <a:t> </a:t>
            </a:r>
            <a:r>
              <a:rPr lang="en-AU" dirty="0" err="1">
                <a:latin typeface="+mj-lt"/>
              </a:rPr>
              <a:t>tuổi</a:t>
            </a:r>
            <a:r>
              <a:rPr lang="en-AU" dirty="0">
                <a:latin typeface="+mj-lt"/>
              </a:rPr>
              <a:t> </a:t>
            </a:r>
            <a:r>
              <a:rPr lang="en-AU" dirty="0" err="1">
                <a:latin typeface="+mj-lt"/>
              </a:rPr>
              <a:t>thai</a:t>
            </a:r>
            <a:r>
              <a:rPr lang="en-AU" dirty="0">
                <a:latin typeface="+mj-lt"/>
              </a:rPr>
              <a:t>, </a:t>
            </a:r>
            <a:r>
              <a:rPr lang="en-AU" dirty="0" err="1">
                <a:latin typeface="+mj-lt"/>
              </a:rPr>
              <a:t>mức</a:t>
            </a:r>
            <a:r>
              <a:rPr lang="en-AU" dirty="0">
                <a:latin typeface="+mj-lt"/>
              </a:rPr>
              <a:t> </a:t>
            </a:r>
            <a:r>
              <a:rPr lang="en-AU" dirty="0" err="1">
                <a:latin typeface="+mj-lt"/>
              </a:rPr>
              <a:t>độ</a:t>
            </a:r>
            <a:r>
              <a:rPr lang="en-AU" dirty="0">
                <a:latin typeface="+mj-lt"/>
              </a:rPr>
              <a:t> </a:t>
            </a:r>
            <a:r>
              <a:rPr lang="en-AU" dirty="0" err="1">
                <a:latin typeface="+mj-lt"/>
              </a:rPr>
              <a:t>nặng</a:t>
            </a:r>
            <a:r>
              <a:rPr lang="en-AU" dirty="0">
                <a:latin typeface="+mj-lt"/>
              </a:rPr>
              <a:t> </a:t>
            </a:r>
            <a:r>
              <a:rPr lang="en-AU" dirty="0" err="1">
                <a:latin typeface="+mj-lt"/>
              </a:rPr>
              <a:t>của</a:t>
            </a:r>
            <a:r>
              <a:rPr lang="en-AU" dirty="0">
                <a:latin typeface="+mj-lt"/>
              </a:rPr>
              <a:t> </a:t>
            </a:r>
            <a:r>
              <a:rPr lang="en-AU" dirty="0" err="1">
                <a:latin typeface="+mj-lt"/>
              </a:rPr>
              <a:t>bệnh</a:t>
            </a:r>
            <a:r>
              <a:rPr lang="en-AU" dirty="0">
                <a:latin typeface="+mj-lt"/>
              </a:rPr>
              <a:t>, </a:t>
            </a:r>
            <a:r>
              <a:rPr lang="en-AU" dirty="0" err="1">
                <a:latin typeface="+mj-lt"/>
              </a:rPr>
              <a:t>các</a:t>
            </a:r>
            <a:r>
              <a:rPr lang="en-AU" dirty="0">
                <a:latin typeface="+mj-lt"/>
              </a:rPr>
              <a:t> </a:t>
            </a:r>
            <a:r>
              <a:rPr lang="en-AU" dirty="0" err="1">
                <a:latin typeface="+mj-lt"/>
              </a:rPr>
              <a:t>thuốc</a:t>
            </a:r>
            <a:r>
              <a:rPr lang="en-AU" dirty="0">
                <a:latin typeface="+mj-lt"/>
              </a:rPr>
              <a:t> </a:t>
            </a:r>
            <a:r>
              <a:rPr lang="en-AU" dirty="0" err="1">
                <a:latin typeface="+mj-lt"/>
              </a:rPr>
              <a:t>viêm</a:t>
            </a:r>
            <a:r>
              <a:rPr lang="en-AU" dirty="0">
                <a:latin typeface="+mj-lt"/>
              </a:rPr>
              <a:t> </a:t>
            </a:r>
            <a:r>
              <a:rPr lang="en-AU" dirty="0" err="1">
                <a:latin typeface="+mj-lt"/>
              </a:rPr>
              <a:t>gan</a:t>
            </a:r>
            <a:r>
              <a:rPr lang="en-AU" dirty="0">
                <a:latin typeface="+mj-lt"/>
              </a:rPr>
              <a:t> </a:t>
            </a:r>
            <a:r>
              <a:rPr lang="en-AU" dirty="0" err="1">
                <a:latin typeface="+mj-lt"/>
              </a:rPr>
              <a:t>hiện</a:t>
            </a:r>
            <a:r>
              <a:rPr lang="en-AU" dirty="0">
                <a:latin typeface="+mj-lt"/>
              </a:rPr>
              <a:t> </a:t>
            </a:r>
            <a:r>
              <a:rPr lang="en-AU" dirty="0" err="1">
                <a:latin typeface="+mj-lt"/>
              </a:rPr>
              <a:t>đang</a:t>
            </a:r>
            <a:r>
              <a:rPr lang="en-AU" dirty="0">
                <a:latin typeface="+mj-lt"/>
              </a:rPr>
              <a:t> </a:t>
            </a:r>
            <a:r>
              <a:rPr lang="en-AU" dirty="0" err="1">
                <a:latin typeface="+mj-lt"/>
              </a:rPr>
              <a:t>sử</a:t>
            </a:r>
            <a:r>
              <a:rPr lang="en-AU" dirty="0">
                <a:latin typeface="+mj-lt"/>
              </a:rPr>
              <a:t> </a:t>
            </a:r>
            <a:r>
              <a:rPr lang="en-AU" dirty="0" err="1">
                <a:latin typeface="+mj-lt"/>
              </a:rPr>
              <a:t>dụng</a:t>
            </a:r>
            <a:r>
              <a:rPr lang="en-AU" dirty="0">
                <a:latin typeface="+mj-lt"/>
              </a:rPr>
              <a:t>, </a:t>
            </a:r>
            <a:r>
              <a:rPr lang="en-AU" dirty="0" err="1">
                <a:latin typeface="+mj-lt"/>
              </a:rPr>
              <a:t>HBeAg</a:t>
            </a:r>
            <a:r>
              <a:rPr lang="en-AU" dirty="0">
                <a:latin typeface="+mj-lt"/>
              </a:rPr>
              <a:t>, </a:t>
            </a:r>
            <a:r>
              <a:rPr lang="en-AU" dirty="0" err="1">
                <a:latin typeface="+mj-lt"/>
              </a:rPr>
              <a:t>nồng</a:t>
            </a:r>
            <a:r>
              <a:rPr lang="en-AU" dirty="0">
                <a:latin typeface="+mj-lt"/>
              </a:rPr>
              <a:t> </a:t>
            </a:r>
            <a:r>
              <a:rPr lang="en-AU" dirty="0" err="1">
                <a:latin typeface="+mj-lt"/>
              </a:rPr>
              <a:t>độ</a:t>
            </a:r>
            <a:r>
              <a:rPr lang="en-AU" dirty="0">
                <a:latin typeface="+mj-lt"/>
              </a:rPr>
              <a:t> HBV DNA</a:t>
            </a:r>
          </a:p>
          <a:p>
            <a:r>
              <a:rPr lang="en-AU" dirty="0">
                <a:latin typeface="+mj-lt"/>
              </a:rPr>
              <a:t>BN </a:t>
            </a:r>
            <a:r>
              <a:rPr lang="en-AU" dirty="0" err="1">
                <a:latin typeface="+mj-lt"/>
              </a:rPr>
              <a:t>đang</a:t>
            </a:r>
            <a:r>
              <a:rPr lang="en-AU" dirty="0">
                <a:latin typeface="+mj-lt"/>
              </a:rPr>
              <a:t> </a:t>
            </a:r>
            <a:r>
              <a:rPr lang="en-AU" dirty="0" err="1">
                <a:latin typeface="+mj-lt"/>
              </a:rPr>
              <a:t>điều</a:t>
            </a:r>
            <a:r>
              <a:rPr lang="en-AU" dirty="0">
                <a:latin typeface="+mj-lt"/>
              </a:rPr>
              <a:t> </a:t>
            </a:r>
            <a:r>
              <a:rPr lang="en-AU" dirty="0" err="1">
                <a:latin typeface="+mj-lt"/>
              </a:rPr>
              <a:t>trị</a:t>
            </a:r>
            <a:r>
              <a:rPr lang="en-AU" dirty="0">
                <a:latin typeface="+mj-lt"/>
              </a:rPr>
              <a:t> </a:t>
            </a:r>
            <a:r>
              <a:rPr lang="en-US" altLang="en-AU" dirty="0" err="1">
                <a:latin typeface="+mj-lt"/>
              </a:rPr>
              <a:t>TAF </a:t>
            </a:r>
            <a:r>
              <a:rPr lang="en-AU" dirty="0" err="1">
                <a:latin typeface="+mj-lt"/>
              </a:rPr>
              <a:t>hoặc</a:t>
            </a:r>
            <a:r>
              <a:rPr lang="en-AU" dirty="0">
                <a:latin typeface="+mj-lt"/>
              </a:rPr>
              <a:t> ETV </a:t>
            </a:r>
            <a:r>
              <a:rPr lang="en-AU" dirty="0" err="1">
                <a:latin typeface="+mj-lt"/>
              </a:rPr>
              <a:t>thì</a:t>
            </a:r>
            <a:r>
              <a:rPr lang="en-AU" dirty="0">
                <a:latin typeface="+mj-lt"/>
              </a:rPr>
              <a:t> </a:t>
            </a:r>
            <a:r>
              <a:rPr lang="en-AU" dirty="0" err="1">
                <a:latin typeface="+mj-lt"/>
              </a:rPr>
              <a:t>cần</a:t>
            </a:r>
            <a:r>
              <a:rPr lang="en-AU" dirty="0">
                <a:latin typeface="+mj-lt"/>
              </a:rPr>
              <a:t> </a:t>
            </a:r>
            <a:r>
              <a:rPr lang="en-AU" dirty="0" err="1">
                <a:latin typeface="+mj-lt"/>
              </a:rPr>
              <a:t>chuyển</a:t>
            </a:r>
            <a:r>
              <a:rPr lang="en-AU" dirty="0">
                <a:latin typeface="+mj-lt"/>
              </a:rPr>
              <a:t> sang TDF </a:t>
            </a:r>
          </a:p>
          <a:p>
            <a:r>
              <a:rPr lang="en-AU" dirty="0">
                <a:latin typeface="+mj-lt"/>
              </a:rPr>
              <a:t>BN </a:t>
            </a:r>
            <a:r>
              <a:rPr lang="en-AU" dirty="0" err="1">
                <a:latin typeface="+mj-lt"/>
              </a:rPr>
              <a:t>đang</a:t>
            </a:r>
            <a:r>
              <a:rPr lang="en-AU" dirty="0">
                <a:latin typeface="+mj-lt"/>
              </a:rPr>
              <a:t> </a:t>
            </a:r>
            <a:r>
              <a:rPr lang="en-AU" dirty="0" err="1">
                <a:latin typeface="+mj-lt"/>
              </a:rPr>
              <a:t>điều</a:t>
            </a:r>
            <a:r>
              <a:rPr lang="en-AU" dirty="0">
                <a:latin typeface="+mj-lt"/>
              </a:rPr>
              <a:t> </a:t>
            </a:r>
            <a:r>
              <a:rPr lang="en-AU" dirty="0" err="1">
                <a:latin typeface="+mj-lt"/>
              </a:rPr>
              <a:t>trị</a:t>
            </a:r>
            <a:r>
              <a:rPr lang="en-AU" dirty="0">
                <a:latin typeface="+mj-lt"/>
              </a:rPr>
              <a:t> TDF </a:t>
            </a:r>
            <a:r>
              <a:rPr lang="en-AU" dirty="0" err="1">
                <a:latin typeface="+mj-lt"/>
              </a:rPr>
              <a:t>tiếp</a:t>
            </a:r>
            <a:r>
              <a:rPr lang="en-AU" dirty="0">
                <a:latin typeface="+mj-lt"/>
              </a:rPr>
              <a:t> </a:t>
            </a:r>
            <a:r>
              <a:rPr lang="en-AU" dirty="0" err="1">
                <a:latin typeface="+mj-lt"/>
              </a:rPr>
              <a:t>tục</a:t>
            </a:r>
            <a:r>
              <a:rPr lang="en-AU" dirty="0">
                <a:latin typeface="+mj-lt"/>
              </a:rPr>
              <a:t> </a:t>
            </a:r>
            <a:r>
              <a:rPr lang="en-AU" dirty="0" err="1">
                <a:latin typeface="+mj-lt"/>
              </a:rPr>
              <a:t>điều</a:t>
            </a:r>
            <a:r>
              <a:rPr lang="en-AU" dirty="0">
                <a:latin typeface="+mj-lt"/>
              </a:rPr>
              <a:t> </a:t>
            </a:r>
            <a:r>
              <a:rPr lang="en-AU" dirty="0" err="1">
                <a:latin typeface="+mj-lt"/>
              </a:rPr>
              <a:t>trị</a:t>
            </a:r>
            <a:r>
              <a:rPr lang="en-AU" dirty="0">
                <a:latin typeface="+mj-lt"/>
              </a:rPr>
              <a:t> </a:t>
            </a:r>
          </a:p>
          <a:p>
            <a:r>
              <a:rPr lang="en-AU" dirty="0">
                <a:latin typeface="+mj-lt"/>
              </a:rPr>
              <a:t>BN </a:t>
            </a:r>
            <a:r>
              <a:rPr lang="en-AU" dirty="0" err="1">
                <a:latin typeface="+mj-lt"/>
              </a:rPr>
              <a:t>ngừng</a:t>
            </a:r>
            <a:r>
              <a:rPr lang="en-AU" dirty="0">
                <a:latin typeface="+mj-lt"/>
              </a:rPr>
              <a:t> </a:t>
            </a:r>
            <a:r>
              <a:rPr lang="en-AU" dirty="0" err="1">
                <a:latin typeface="+mj-lt"/>
              </a:rPr>
              <a:t>điều</a:t>
            </a:r>
            <a:r>
              <a:rPr lang="en-AU" dirty="0">
                <a:latin typeface="+mj-lt"/>
              </a:rPr>
              <a:t> </a:t>
            </a:r>
            <a:r>
              <a:rPr lang="en-AU" dirty="0" err="1">
                <a:latin typeface="+mj-lt"/>
              </a:rPr>
              <a:t>trị</a:t>
            </a:r>
            <a:r>
              <a:rPr lang="en-AU" dirty="0">
                <a:latin typeface="+mj-lt"/>
              </a:rPr>
              <a:t> </a:t>
            </a:r>
            <a:r>
              <a:rPr lang="en-AU" dirty="0" err="1">
                <a:latin typeface="+mj-lt"/>
              </a:rPr>
              <a:t>theo</a:t>
            </a:r>
            <a:r>
              <a:rPr lang="en-AU" dirty="0">
                <a:latin typeface="+mj-lt"/>
              </a:rPr>
              <a:t> </a:t>
            </a:r>
            <a:r>
              <a:rPr lang="en-AU" dirty="0" err="1">
                <a:latin typeface="+mj-lt"/>
              </a:rPr>
              <a:t>tiêu</a:t>
            </a:r>
            <a:r>
              <a:rPr lang="en-AU" dirty="0">
                <a:latin typeface="+mj-lt"/>
              </a:rPr>
              <a:t> </a:t>
            </a:r>
            <a:r>
              <a:rPr lang="en-AU" dirty="0" err="1">
                <a:latin typeface="+mj-lt"/>
              </a:rPr>
              <a:t>chuẩn</a:t>
            </a:r>
            <a:r>
              <a:rPr lang="en-AU" dirty="0">
                <a:latin typeface="+mj-lt"/>
              </a:rPr>
              <a:t> </a:t>
            </a:r>
            <a:r>
              <a:rPr lang="en-AU" dirty="0" err="1">
                <a:latin typeface="+mj-lt"/>
              </a:rPr>
              <a:t>ngừng</a:t>
            </a:r>
            <a:r>
              <a:rPr lang="en-AU" dirty="0">
                <a:latin typeface="+mj-lt"/>
              </a:rPr>
              <a:t> </a:t>
            </a:r>
            <a:r>
              <a:rPr lang="en-AU" dirty="0" err="1">
                <a:latin typeface="+mj-lt"/>
              </a:rPr>
              <a:t>điều</a:t>
            </a:r>
            <a:r>
              <a:rPr lang="en-AU" dirty="0">
                <a:latin typeface="+mj-lt"/>
              </a:rPr>
              <a:t> </a:t>
            </a:r>
            <a:r>
              <a:rPr lang="en-AU" dirty="0" err="1">
                <a:latin typeface="+mj-lt"/>
              </a:rPr>
              <a:t>trị</a:t>
            </a:r>
            <a:r>
              <a:rPr lang="en-AU" dirty="0">
                <a:latin typeface="+mj-lt"/>
              </a:rPr>
              <a:t> </a:t>
            </a:r>
            <a:r>
              <a:rPr lang="en-AU" dirty="0" err="1">
                <a:latin typeface="+mj-lt"/>
              </a:rPr>
              <a:t>cần</a:t>
            </a:r>
            <a:r>
              <a:rPr lang="en-AU" dirty="0">
                <a:latin typeface="+mj-lt"/>
              </a:rPr>
              <a:t> </a:t>
            </a:r>
            <a:r>
              <a:rPr lang="en-AU" dirty="0" err="1">
                <a:latin typeface="+mj-lt"/>
              </a:rPr>
              <a:t>được</a:t>
            </a:r>
            <a:r>
              <a:rPr lang="en-AU" dirty="0">
                <a:latin typeface="+mj-lt"/>
              </a:rPr>
              <a:t> </a:t>
            </a:r>
            <a:r>
              <a:rPr lang="en-AU" dirty="0" err="1">
                <a:latin typeface="+mj-lt"/>
              </a:rPr>
              <a:t>theo</a:t>
            </a:r>
            <a:r>
              <a:rPr lang="en-AU" dirty="0">
                <a:latin typeface="+mj-lt"/>
              </a:rPr>
              <a:t> </a:t>
            </a:r>
            <a:r>
              <a:rPr lang="en-AU" dirty="0" err="1">
                <a:latin typeface="+mj-lt"/>
              </a:rPr>
              <a:t>dõi</a:t>
            </a:r>
            <a:r>
              <a:rPr lang="en-AU" dirty="0">
                <a:latin typeface="+mj-lt"/>
              </a:rPr>
              <a:t> </a:t>
            </a:r>
            <a:r>
              <a:rPr lang="en-AU" dirty="0" err="1">
                <a:latin typeface="+mj-lt"/>
              </a:rPr>
              <a:t>sát</a:t>
            </a:r>
            <a:r>
              <a:rPr lang="en-AU" dirty="0">
                <a:latin typeface="+mj-lt"/>
              </a:rPr>
              <a:t> </a:t>
            </a:r>
            <a:r>
              <a:rPr lang="en-AU" dirty="0" err="1">
                <a:latin typeface="+mj-lt"/>
              </a:rPr>
              <a:t>để</a:t>
            </a:r>
            <a:r>
              <a:rPr lang="en-AU" dirty="0">
                <a:latin typeface="+mj-lt"/>
              </a:rPr>
              <a:t> </a:t>
            </a:r>
            <a:r>
              <a:rPr lang="en-AU" dirty="0" err="1">
                <a:latin typeface="+mj-lt"/>
              </a:rPr>
              <a:t>tránh</a:t>
            </a:r>
            <a:r>
              <a:rPr lang="en-AU" dirty="0">
                <a:latin typeface="+mj-lt"/>
              </a:rPr>
              <a:t> </a:t>
            </a:r>
            <a:r>
              <a:rPr lang="en-AU" dirty="0" err="1">
                <a:latin typeface="+mj-lt"/>
              </a:rPr>
              <a:t>nguy</a:t>
            </a:r>
            <a:r>
              <a:rPr lang="en-AU" dirty="0">
                <a:latin typeface="+mj-lt"/>
              </a:rPr>
              <a:t> </a:t>
            </a:r>
            <a:r>
              <a:rPr lang="en-AU" dirty="0" err="1">
                <a:latin typeface="+mj-lt"/>
              </a:rPr>
              <a:t>cơ</a:t>
            </a:r>
            <a:r>
              <a:rPr lang="en-AU" dirty="0">
                <a:latin typeface="+mj-lt"/>
              </a:rPr>
              <a:t> </a:t>
            </a:r>
            <a:r>
              <a:rPr lang="en-AU" dirty="0" err="1">
                <a:latin typeface="+mj-lt"/>
              </a:rPr>
              <a:t>bùng</a:t>
            </a:r>
            <a:r>
              <a:rPr lang="en-AU" dirty="0">
                <a:latin typeface="+mj-lt"/>
              </a:rPr>
              <a:t> </a:t>
            </a:r>
            <a:r>
              <a:rPr lang="en-AU" dirty="0" err="1">
                <a:latin typeface="+mj-lt"/>
              </a:rPr>
              <a:t>phát</a:t>
            </a:r>
            <a:r>
              <a:rPr lang="en-AU" dirty="0">
                <a:latin typeface="+mj-lt"/>
              </a:rPr>
              <a:t> </a:t>
            </a:r>
            <a:r>
              <a:rPr lang="en-AU" dirty="0" err="1">
                <a:latin typeface="+mj-lt"/>
              </a:rPr>
              <a:t>và</a:t>
            </a:r>
            <a:r>
              <a:rPr lang="en-AU" dirty="0">
                <a:latin typeface="+mj-lt"/>
              </a:rPr>
              <a:t> </a:t>
            </a:r>
            <a:r>
              <a:rPr lang="en-AU" dirty="0" err="1">
                <a:latin typeface="+mj-lt"/>
              </a:rPr>
              <a:t>áp</a:t>
            </a:r>
            <a:r>
              <a:rPr lang="en-AU" dirty="0">
                <a:latin typeface="+mj-lt"/>
              </a:rPr>
              <a:t> </a:t>
            </a:r>
            <a:r>
              <a:rPr lang="en-AU" dirty="0" err="1">
                <a:latin typeface="+mj-lt"/>
              </a:rPr>
              <a:t>dụng</a:t>
            </a:r>
            <a:r>
              <a:rPr lang="en-AU" dirty="0">
                <a:latin typeface="+mj-lt"/>
              </a:rPr>
              <a:t> </a:t>
            </a:r>
            <a:r>
              <a:rPr lang="en-AU" dirty="0" err="1">
                <a:latin typeface="+mj-lt"/>
              </a:rPr>
              <a:t>các</a:t>
            </a:r>
            <a:r>
              <a:rPr lang="en-AU" dirty="0">
                <a:latin typeface="+mj-lt"/>
              </a:rPr>
              <a:t> can </a:t>
            </a:r>
            <a:r>
              <a:rPr lang="en-AU" dirty="0" err="1">
                <a:latin typeface="+mj-lt"/>
              </a:rPr>
              <a:t>thiệp</a:t>
            </a:r>
            <a:r>
              <a:rPr lang="en-AU" dirty="0">
                <a:latin typeface="+mj-lt"/>
              </a:rPr>
              <a:t> </a:t>
            </a:r>
            <a:r>
              <a:rPr lang="en-AU" dirty="0" err="1">
                <a:latin typeface="+mj-lt"/>
              </a:rPr>
              <a:t>dự</a:t>
            </a:r>
            <a:r>
              <a:rPr lang="en-AU" dirty="0">
                <a:latin typeface="+mj-lt"/>
              </a:rPr>
              <a:t> </a:t>
            </a:r>
            <a:r>
              <a:rPr lang="en-AU" dirty="0" err="1">
                <a:latin typeface="+mj-lt"/>
              </a:rPr>
              <a:t>phòng</a:t>
            </a:r>
            <a:r>
              <a:rPr lang="en-AU" dirty="0">
                <a:latin typeface="+mj-lt"/>
              </a:rPr>
              <a:t> </a:t>
            </a:r>
            <a:r>
              <a:rPr lang="en-AU" dirty="0" err="1">
                <a:latin typeface="+mj-lt"/>
              </a:rPr>
              <a:t>lây</a:t>
            </a:r>
            <a:r>
              <a:rPr lang="en-AU" dirty="0">
                <a:latin typeface="+mj-lt"/>
              </a:rPr>
              <a:t> </a:t>
            </a:r>
            <a:r>
              <a:rPr lang="en-AU" dirty="0" err="1">
                <a:latin typeface="+mj-lt"/>
              </a:rPr>
              <a:t>truyền</a:t>
            </a:r>
            <a:r>
              <a:rPr lang="en-AU" dirty="0">
                <a:latin typeface="+mj-lt"/>
              </a:rPr>
              <a:t> HBV </a:t>
            </a:r>
            <a:r>
              <a:rPr lang="en-AU" dirty="0" err="1">
                <a:latin typeface="+mj-lt"/>
              </a:rPr>
              <a:t>từ</a:t>
            </a:r>
            <a:r>
              <a:rPr lang="en-AU" dirty="0">
                <a:latin typeface="+mj-lt"/>
              </a:rPr>
              <a:t> </a:t>
            </a:r>
            <a:r>
              <a:rPr lang="en-AU" dirty="0" err="1">
                <a:latin typeface="+mj-lt"/>
              </a:rPr>
              <a:t>mẹ</a:t>
            </a:r>
            <a:r>
              <a:rPr lang="en-AU" dirty="0">
                <a:latin typeface="+mj-lt"/>
              </a:rPr>
              <a:t> sang con </a:t>
            </a:r>
            <a:r>
              <a:rPr lang="en-AU" dirty="0" err="1">
                <a:latin typeface="+mj-lt"/>
              </a:rPr>
              <a:t>như</a:t>
            </a:r>
            <a:r>
              <a:rPr lang="en-AU" dirty="0">
                <a:latin typeface="+mj-lt"/>
              </a:rPr>
              <a:t> </a:t>
            </a:r>
            <a:r>
              <a:rPr lang="en-AU" dirty="0" err="1">
                <a:latin typeface="+mj-lt"/>
              </a:rPr>
              <a:t>tiêm</a:t>
            </a:r>
            <a:r>
              <a:rPr lang="en-AU" dirty="0">
                <a:latin typeface="+mj-lt"/>
              </a:rPr>
              <a:t> </a:t>
            </a:r>
            <a:r>
              <a:rPr lang="en-AU" dirty="0" err="1">
                <a:latin typeface="+mj-lt"/>
              </a:rPr>
              <a:t>phòng</a:t>
            </a:r>
            <a:r>
              <a:rPr lang="en-AU" dirty="0">
                <a:latin typeface="+mj-lt"/>
              </a:rPr>
              <a:t> </a:t>
            </a:r>
            <a:r>
              <a:rPr lang="en-AU" dirty="0" err="1">
                <a:latin typeface="+mj-lt"/>
              </a:rPr>
              <a:t>vắc</a:t>
            </a:r>
            <a:r>
              <a:rPr lang="en-AU" dirty="0">
                <a:latin typeface="+mj-lt"/>
              </a:rPr>
              <a:t> </a:t>
            </a:r>
            <a:r>
              <a:rPr lang="en-AU" dirty="0" err="1">
                <a:latin typeface="+mj-lt"/>
              </a:rPr>
              <a:t>xin</a:t>
            </a:r>
            <a:r>
              <a:rPr lang="en-AU" dirty="0">
                <a:latin typeface="+mj-lt"/>
              </a:rPr>
              <a:t>, globulin </a:t>
            </a:r>
            <a:r>
              <a:rPr lang="en-AU" dirty="0" err="1">
                <a:latin typeface="+mj-lt"/>
              </a:rPr>
              <a:t>miễn</a:t>
            </a:r>
            <a:r>
              <a:rPr lang="en-AU" dirty="0">
                <a:latin typeface="+mj-lt"/>
              </a:rPr>
              <a:t> </a:t>
            </a:r>
            <a:r>
              <a:rPr lang="en-AU" dirty="0" err="1">
                <a:latin typeface="+mj-lt"/>
              </a:rPr>
              <a:t>dịch</a:t>
            </a:r>
            <a:r>
              <a:rPr lang="en-AU" dirty="0">
                <a:latin typeface="+mj-lt"/>
              </a:rPr>
              <a:t>, </a:t>
            </a:r>
            <a:r>
              <a:rPr lang="en-AU" dirty="0" err="1">
                <a:latin typeface="+mj-lt"/>
              </a:rPr>
              <a:t>hoặc</a:t>
            </a:r>
            <a:r>
              <a:rPr lang="en-AU" dirty="0">
                <a:latin typeface="+mj-lt"/>
              </a:rPr>
              <a:t> </a:t>
            </a:r>
            <a:r>
              <a:rPr lang="en-AU" dirty="0" err="1">
                <a:latin typeface="+mj-lt"/>
              </a:rPr>
              <a:t>điều</a:t>
            </a:r>
            <a:r>
              <a:rPr lang="en-AU" dirty="0">
                <a:latin typeface="+mj-lt"/>
              </a:rPr>
              <a:t> </a:t>
            </a:r>
            <a:r>
              <a:rPr lang="en-AU" dirty="0" err="1">
                <a:latin typeface="+mj-lt"/>
              </a:rPr>
              <a:t>trị</a:t>
            </a:r>
            <a:r>
              <a:rPr lang="en-AU" dirty="0">
                <a:latin typeface="+mj-lt"/>
              </a:rPr>
              <a:t> </a:t>
            </a:r>
            <a:r>
              <a:rPr lang="en-AU" dirty="0" err="1">
                <a:latin typeface="+mj-lt"/>
              </a:rPr>
              <a:t>thuốc</a:t>
            </a:r>
            <a:r>
              <a:rPr lang="en-AU" dirty="0">
                <a:latin typeface="+mj-lt"/>
              </a:rPr>
              <a:t> </a:t>
            </a:r>
            <a:r>
              <a:rPr lang="en-AU" dirty="0" err="1">
                <a:latin typeface="+mj-lt"/>
              </a:rPr>
              <a:t>kháng</a:t>
            </a:r>
            <a:r>
              <a:rPr lang="en-AU" dirty="0">
                <a:latin typeface="+mj-lt"/>
              </a:rPr>
              <a:t> vi </a:t>
            </a:r>
            <a:r>
              <a:rPr lang="en-AU" dirty="0" err="1">
                <a:latin typeface="+mj-lt"/>
              </a:rPr>
              <a:t>rút</a:t>
            </a:r>
            <a:r>
              <a:rPr lang="en-AU" dirty="0">
                <a:latin typeface="+mj-lt"/>
              </a:rPr>
              <a:t> </a:t>
            </a:r>
            <a:r>
              <a:rPr lang="en-AU" dirty="0" err="1">
                <a:latin typeface="+mj-lt"/>
              </a:rPr>
              <a:t>nếu</a:t>
            </a:r>
            <a:r>
              <a:rPr lang="en-AU" dirty="0">
                <a:latin typeface="+mj-lt"/>
              </a:rPr>
              <a:t> </a:t>
            </a:r>
            <a:r>
              <a:rPr lang="en-AU" dirty="0" err="1">
                <a:latin typeface="+mj-lt"/>
              </a:rPr>
              <a:t>trường</a:t>
            </a:r>
            <a:r>
              <a:rPr lang="en-AU" dirty="0">
                <a:latin typeface="+mj-lt"/>
              </a:rPr>
              <a:t> </a:t>
            </a:r>
            <a:r>
              <a:rPr lang="en-AU" dirty="0" err="1">
                <a:latin typeface="+mj-lt"/>
              </a:rPr>
              <a:t>hợp</a:t>
            </a:r>
            <a:r>
              <a:rPr lang="en-AU" dirty="0">
                <a:latin typeface="+mj-lt"/>
              </a:rPr>
              <a:t> HBV DNA </a:t>
            </a:r>
            <a:r>
              <a:rPr lang="en-AU" dirty="0" err="1">
                <a:latin typeface="+mj-lt"/>
              </a:rPr>
              <a:t>tăng</a:t>
            </a:r>
            <a:r>
              <a:rPr lang="en-AU" dirty="0">
                <a:latin typeface="+mj-lt"/>
              </a:rPr>
              <a:t> </a:t>
            </a:r>
            <a:r>
              <a:rPr lang="en-AU" dirty="0" err="1">
                <a:latin typeface="+mj-lt"/>
              </a:rPr>
              <a:t>trở</a:t>
            </a:r>
            <a:r>
              <a:rPr lang="en-AU" dirty="0">
                <a:latin typeface="+mj-lt"/>
              </a:rPr>
              <a:t> </a:t>
            </a:r>
            <a:r>
              <a:rPr lang="en-AU" dirty="0" err="1">
                <a:latin typeface="+mj-lt"/>
              </a:rPr>
              <a:t>lại</a:t>
            </a:r>
            <a:r>
              <a:rPr lang="en-AU" dirty="0">
                <a:latin typeface="+mj-lt"/>
              </a:rPr>
              <a:t>.</a:t>
            </a:r>
          </a:p>
          <a:p>
            <a:endParaRPr lang="en-AU" sz="24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2725"/>
            <a:ext cx="10515600" cy="1325563"/>
          </a:xfrm>
        </p:spPr>
        <p:txBody>
          <a:bodyPr>
            <a:noAutofit/>
          </a:bodyPr>
          <a:lstStyle/>
          <a:p>
            <a:r>
              <a:rPr lang="en-AU" sz="3200" b="1" dirty="0" err="1"/>
              <a:t>Quản</a:t>
            </a:r>
            <a:r>
              <a:rPr lang="en-AU" sz="3200" b="1" dirty="0"/>
              <a:t> </a:t>
            </a:r>
            <a:r>
              <a:rPr lang="en-AU" sz="3200" b="1" dirty="0" err="1"/>
              <a:t>lý</a:t>
            </a:r>
            <a:r>
              <a:rPr lang="en-AU" sz="3200" b="1" dirty="0"/>
              <a:t> </a:t>
            </a:r>
            <a:r>
              <a:rPr lang="en-AU" sz="3200" b="1" dirty="0" err="1"/>
              <a:t>lây</a:t>
            </a:r>
            <a:r>
              <a:rPr lang="en-AU" sz="3200" b="1" dirty="0"/>
              <a:t> </a:t>
            </a:r>
            <a:r>
              <a:rPr lang="en-AU" sz="3200" b="1" dirty="0" err="1"/>
              <a:t>truyền</a:t>
            </a:r>
            <a:r>
              <a:rPr lang="en-AU" sz="3200" b="1" dirty="0"/>
              <a:t> HBV </a:t>
            </a:r>
            <a:r>
              <a:rPr lang="en-AU" sz="3200" b="1" dirty="0" err="1"/>
              <a:t>từ</a:t>
            </a:r>
            <a:r>
              <a:rPr lang="en-AU" sz="3200" b="1" dirty="0"/>
              <a:t> </a:t>
            </a:r>
            <a:r>
              <a:rPr lang="en-AU" sz="3200" b="1" dirty="0" err="1"/>
              <a:t>mẹ</a:t>
            </a:r>
            <a:r>
              <a:rPr lang="en-AU" sz="3200" b="1" dirty="0"/>
              <a:t> sang con (</a:t>
            </a:r>
            <a:r>
              <a:rPr lang="en-AU" sz="3200" b="1" dirty="0" err="1"/>
              <a:t>tiếp</a:t>
            </a:r>
            <a:r>
              <a:rPr lang="en-AU" sz="3200" b="1" dirty="0"/>
              <a:t>)</a:t>
            </a:r>
            <a:endParaRPr lang="en-AU" sz="3200" dirty="0"/>
          </a:p>
        </p:txBody>
      </p:sp>
      <p:sp>
        <p:nvSpPr>
          <p:cNvPr id="3" name="Content Placeholder 2"/>
          <p:cNvSpPr>
            <a:spLocks noGrp="1"/>
          </p:cNvSpPr>
          <p:nvPr>
            <p:ph idx="1"/>
          </p:nvPr>
        </p:nvSpPr>
        <p:spPr>
          <a:xfrm>
            <a:off x="838200" y="1260764"/>
            <a:ext cx="10515600" cy="4916199"/>
          </a:xfrm>
        </p:spPr>
        <p:txBody>
          <a:bodyPr>
            <a:normAutofit/>
          </a:bodyPr>
          <a:lstStyle/>
          <a:p>
            <a:pPr marL="0" indent="0">
              <a:buNone/>
            </a:pPr>
            <a:r>
              <a:rPr lang="en-AU" b="1" dirty="0" err="1">
                <a:latin typeface="+mj-lt"/>
              </a:rPr>
              <a:t>Phụ</a:t>
            </a:r>
            <a:r>
              <a:rPr lang="en-AU" b="1" dirty="0">
                <a:latin typeface="+mj-lt"/>
              </a:rPr>
              <a:t> </a:t>
            </a:r>
            <a:r>
              <a:rPr lang="en-AU" b="1" dirty="0" err="1">
                <a:latin typeface="+mj-lt"/>
              </a:rPr>
              <a:t>nữ</a:t>
            </a:r>
            <a:r>
              <a:rPr lang="en-AU" b="1" dirty="0">
                <a:latin typeface="+mj-lt"/>
              </a:rPr>
              <a:t> </a:t>
            </a:r>
            <a:r>
              <a:rPr lang="en-AU" b="1" dirty="0" err="1">
                <a:latin typeface="+mj-lt"/>
              </a:rPr>
              <a:t>mang</a:t>
            </a:r>
            <a:r>
              <a:rPr lang="en-AU" b="1" dirty="0">
                <a:latin typeface="+mj-lt"/>
              </a:rPr>
              <a:t> </a:t>
            </a:r>
            <a:r>
              <a:rPr lang="en-AU" b="1" dirty="0" err="1">
                <a:latin typeface="+mj-lt"/>
              </a:rPr>
              <a:t>thai</a:t>
            </a:r>
            <a:r>
              <a:rPr lang="en-AU" b="1" dirty="0">
                <a:latin typeface="+mj-lt"/>
              </a:rPr>
              <a:t> </a:t>
            </a:r>
            <a:r>
              <a:rPr lang="en-AU" b="1" dirty="0" err="1">
                <a:latin typeface="+mj-lt"/>
              </a:rPr>
              <a:t>đồng</a:t>
            </a:r>
            <a:r>
              <a:rPr lang="en-AU" b="1" dirty="0">
                <a:latin typeface="+mj-lt"/>
              </a:rPr>
              <a:t> </a:t>
            </a:r>
            <a:r>
              <a:rPr lang="en-AU" b="1" dirty="0" err="1">
                <a:latin typeface="+mj-lt"/>
              </a:rPr>
              <a:t>nhiễm</a:t>
            </a:r>
            <a:r>
              <a:rPr lang="en-AU" b="1" dirty="0">
                <a:latin typeface="+mj-lt"/>
              </a:rPr>
              <a:t> HBV/HIV</a:t>
            </a:r>
          </a:p>
          <a:p>
            <a:r>
              <a:rPr lang="en-AU" dirty="0" err="1">
                <a:latin typeface="+mj-lt"/>
              </a:rPr>
              <a:t>Tất</a:t>
            </a:r>
            <a:r>
              <a:rPr lang="en-AU" dirty="0">
                <a:latin typeface="+mj-lt"/>
              </a:rPr>
              <a:t> </a:t>
            </a:r>
            <a:r>
              <a:rPr lang="en-AU" dirty="0" err="1">
                <a:latin typeface="+mj-lt"/>
              </a:rPr>
              <a:t>cả</a:t>
            </a:r>
            <a:r>
              <a:rPr lang="en-AU" dirty="0">
                <a:latin typeface="+mj-lt"/>
              </a:rPr>
              <a:t> </a:t>
            </a:r>
            <a:r>
              <a:rPr lang="en-AU" dirty="0" err="1">
                <a:latin typeface="+mj-lt"/>
              </a:rPr>
              <a:t>phụ</a:t>
            </a:r>
            <a:r>
              <a:rPr lang="en-AU" dirty="0">
                <a:latin typeface="+mj-lt"/>
              </a:rPr>
              <a:t> </a:t>
            </a:r>
            <a:r>
              <a:rPr lang="en-AU" dirty="0" err="1">
                <a:latin typeface="+mj-lt"/>
              </a:rPr>
              <a:t>nữ</a:t>
            </a:r>
            <a:r>
              <a:rPr lang="en-AU" dirty="0">
                <a:latin typeface="+mj-lt"/>
              </a:rPr>
              <a:t> </a:t>
            </a:r>
            <a:r>
              <a:rPr lang="en-AU" dirty="0" err="1">
                <a:latin typeface="+mj-lt"/>
              </a:rPr>
              <a:t>mang</a:t>
            </a:r>
            <a:r>
              <a:rPr lang="en-AU" dirty="0">
                <a:latin typeface="+mj-lt"/>
              </a:rPr>
              <a:t> </a:t>
            </a:r>
            <a:r>
              <a:rPr lang="en-AU" dirty="0" err="1">
                <a:latin typeface="+mj-lt"/>
              </a:rPr>
              <a:t>thai</a:t>
            </a:r>
            <a:r>
              <a:rPr lang="en-AU" dirty="0">
                <a:latin typeface="+mj-lt"/>
              </a:rPr>
              <a:t> </a:t>
            </a:r>
            <a:r>
              <a:rPr lang="en-AU" dirty="0" err="1">
                <a:latin typeface="+mj-lt"/>
              </a:rPr>
              <a:t>khi</a:t>
            </a:r>
            <a:r>
              <a:rPr lang="en-AU" dirty="0">
                <a:latin typeface="+mj-lt"/>
              </a:rPr>
              <a:t> </a:t>
            </a:r>
            <a:r>
              <a:rPr lang="en-AU" dirty="0" err="1">
                <a:latin typeface="+mj-lt"/>
              </a:rPr>
              <a:t>phát</a:t>
            </a:r>
            <a:r>
              <a:rPr lang="en-AU" dirty="0">
                <a:latin typeface="+mj-lt"/>
              </a:rPr>
              <a:t> </a:t>
            </a:r>
            <a:r>
              <a:rPr lang="en-AU" dirty="0" err="1">
                <a:latin typeface="+mj-lt"/>
              </a:rPr>
              <a:t>hiện</a:t>
            </a:r>
            <a:r>
              <a:rPr lang="en-AU" dirty="0">
                <a:latin typeface="+mj-lt"/>
              </a:rPr>
              <a:t> </a:t>
            </a:r>
            <a:r>
              <a:rPr lang="en-AU" dirty="0" err="1">
                <a:latin typeface="+mj-lt"/>
              </a:rPr>
              <a:t>nhiễm</a:t>
            </a:r>
            <a:r>
              <a:rPr lang="en-AU" dirty="0">
                <a:latin typeface="+mj-lt"/>
              </a:rPr>
              <a:t> HIV </a:t>
            </a:r>
            <a:r>
              <a:rPr lang="en-AU" dirty="0" err="1">
                <a:latin typeface="+mj-lt"/>
              </a:rPr>
              <a:t>đều</a:t>
            </a:r>
            <a:r>
              <a:rPr lang="en-AU" dirty="0">
                <a:latin typeface="+mj-lt"/>
              </a:rPr>
              <a:t> </a:t>
            </a:r>
            <a:r>
              <a:rPr lang="en-AU" dirty="0" err="1">
                <a:latin typeface="+mj-lt"/>
              </a:rPr>
              <a:t>được</a:t>
            </a:r>
            <a:r>
              <a:rPr lang="en-AU" dirty="0">
                <a:latin typeface="+mj-lt"/>
              </a:rPr>
              <a:t> </a:t>
            </a:r>
            <a:r>
              <a:rPr lang="en-AU" dirty="0" err="1">
                <a:latin typeface="+mj-lt"/>
              </a:rPr>
              <a:t>điều</a:t>
            </a:r>
            <a:r>
              <a:rPr lang="en-AU" dirty="0">
                <a:latin typeface="+mj-lt"/>
              </a:rPr>
              <a:t> </a:t>
            </a:r>
            <a:r>
              <a:rPr lang="en-AU" dirty="0" err="1">
                <a:latin typeface="+mj-lt"/>
              </a:rPr>
              <a:t>trị</a:t>
            </a:r>
            <a:r>
              <a:rPr lang="en-AU" dirty="0">
                <a:latin typeface="+mj-lt"/>
              </a:rPr>
              <a:t> </a:t>
            </a:r>
            <a:r>
              <a:rPr lang="en-AU" dirty="0" err="1">
                <a:latin typeface="+mj-lt"/>
              </a:rPr>
              <a:t>thuốc</a:t>
            </a:r>
            <a:r>
              <a:rPr lang="en-AU" dirty="0">
                <a:latin typeface="+mj-lt"/>
              </a:rPr>
              <a:t> </a:t>
            </a:r>
            <a:r>
              <a:rPr lang="en-AU" dirty="0" err="1">
                <a:latin typeface="+mj-lt"/>
              </a:rPr>
              <a:t>kháng</a:t>
            </a:r>
            <a:r>
              <a:rPr lang="en-AU" dirty="0">
                <a:latin typeface="+mj-lt"/>
              </a:rPr>
              <a:t> vi </a:t>
            </a:r>
            <a:r>
              <a:rPr lang="en-AU" dirty="0" err="1">
                <a:latin typeface="+mj-lt"/>
              </a:rPr>
              <a:t>rút</a:t>
            </a:r>
            <a:r>
              <a:rPr lang="en-AU" dirty="0">
                <a:latin typeface="+mj-lt"/>
              </a:rPr>
              <a:t> </a:t>
            </a:r>
            <a:r>
              <a:rPr lang="en-AU" dirty="0" err="1">
                <a:latin typeface="+mj-lt"/>
              </a:rPr>
              <a:t>ngay</a:t>
            </a:r>
            <a:r>
              <a:rPr lang="en-AU" dirty="0">
                <a:latin typeface="+mj-lt"/>
              </a:rPr>
              <a:t> </a:t>
            </a:r>
            <a:r>
              <a:rPr lang="en-AU" dirty="0" err="1">
                <a:latin typeface="+mj-lt"/>
              </a:rPr>
              <a:t>sau</a:t>
            </a:r>
            <a:r>
              <a:rPr lang="en-AU" dirty="0">
                <a:latin typeface="+mj-lt"/>
              </a:rPr>
              <a:t> </a:t>
            </a:r>
            <a:r>
              <a:rPr lang="en-AU" dirty="0" err="1">
                <a:latin typeface="+mj-lt"/>
              </a:rPr>
              <a:t>khi</a:t>
            </a:r>
            <a:r>
              <a:rPr lang="en-AU" dirty="0">
                <a:latin typeface="+mj-lt"/>
              </a:rPr>
              <a:t> </a:t>
            </a:r>
            <a:r>
              <a:rPr lang="en-AU" dirty="0" err="1">
                <a:latin typeface="+mj-lt"/>
              </a:rPr>
              <a:t>phát</a:t>
            </a:r>
            <a:r>
              <a:rPr lang="en-AU" dirty="0">
                <a:latin typeface="+mj-lt"/>
              </a:rPr>
              <a:t> </a:t>
            </a:r>
            <a:r>
              <a:rPr lang="en-AU" dirty="0" err="1">
                <a:latin typeface="+mj-lt"/>
              </a:rPr>
              <a:t>hiện</a:t>
            </a:r>
            <a:r>
              <a:rPr lang="en-AU" dirty="0">
                <a:latin typeface="+mj-lt"/>
              </a:rPr>
              <a:t> </a:t>
            </a:r>
            <a:r>
              <a:rPr lang="en-AU" dirty="0" err="1">
                <a:latin typeface="+mj-lt"/>
              </a:rPr>
              <a:t>nhiễm</a:t>
            </a:r>
            <a:r>
              <a:rPr lang="en-AU" dirty="0">
                <a:latin typeface="+mj-lt"/>
              </a:rPr>
              <a:t> HIV.</a:t>
            </a:r>
          </a:p>
          <a:p>
            <a:r>
              <a:rPr lang="en-AU" dirty="0" err="1">
                <a:latin typeface="+mj-lt"/>
              </a:rPr>
              <a:t>Phác</a:t>
            </a:r>
            <a:r>
              <a:rPr lang="en-AU" dirty="0">
                <a:latin typeface="+mj-lt"/>
              </a:rPr>
              <a:t> </a:t>
            </a:r>
            <a:r>
              <a:rPr lang="en-AU" dirty="0" err="1">
                <a:latin typeface="+mj-lt"/>
              </a:rPr>
              <a:t>đồ</a:t>
            </a:r>
            <a:r>
              <a:rPr lang="en-AU" dirty="0">
                <a:latin typeface="+mj-lt"/>
              </a:rPr>
              <a:t> </a:t>
            </a:r>
            <a:r>
              <a:rPr lang="en-AU" dirty="0" err="1">
                <a:latin typeface="+mj-lt"/>
              </a:rPr>
              <a:t>ưu</a:t>
            </a:r>
            <a:r>
              <a:rPr lang="en-AU" dirty="0">
                <a:latin typeface="+mj-lt"/>
              </a:rPr>
              <a:t> </a:t>
            </a:r>
            <a:r>
              <a:rPr lang="en-AU" dirty="0" err="1">
                <a:latin typeface="+mj-lt"/>
              </a:rPr>
              <a:t>tiên</a:t>
            </a:r>
            <a:r>
              <a:rPr lang="en-AU" dirty="0">
                <a:latin typeface="+mj-lt"/>
              </a:rPr>
              <a:t> </a:t>
            </a:r>
            <a:r>
              <a:rPr lang="en-AU" dirty="0" err="1">
                <a:latin typeface="+mj-lt"/>
              </a:rPr>
              <a:t>điều</a:t>
            </a:r>
            <a:r>
              <a:rPr lang="en-AU" dirty="0">
                <a:latin typeface="+mj-lt"/>
              </a:rPr>
              <a:t> </a:t>
            </a:r>
            <a:r>
              <a:rPr lang="en-AU" dirty="0" err="1">
                <a:latin typeface="+mj-lt"/>
              </a:rPr>
              <a:t>trị</a:t>
            </a:r>
            <a:r>
              <a:rPr lang="en-AU" dirty="0">
                <a:latin typeface="+mj-lt"/>
              </a:rPr>
              <a:t> </a:t>
            </a:r>
            <a:r>
              <a:rPr lang="en-AU" dirty="0" err="1">
                <a:latin typeface="+mj-lt"/>
              </a:rPr>
              <a:t>là</a:t>
            </a:r>
            <a:r>
              <a:rPr lang="en-AU" dirty="0">
                <a:latin typeface="+mj-lt"/>
              </a:rPr>
              <a:t> </a:t>
            </a:r>
            <a:r>
              <a:rPr lang="en-AU" dirty="0" err="1">
                <a:latin typeface="+mj-lt"/>
              </a:rPr>
              <a:t>phác</a:t>
            </a:r>
            <a:r>
              <a:rPr lang="en-AU" dirty="0">
                <a:latin typeface="+mj-lt"/>
              </a:rPr>
              <a:t> </a:t>
            </a:r>
            <a:r>
              <a:rPr lang="en-AU" dirty="0" err="1">
                <a:latin typeface="+mj-lt"/>
              </a:rPr>
              <a:t>đồ</a:t>
            </a:r>
            <a:r>
              <a:rPr lang="en-AU" dirty="0">
                <a:latin typeface="+mj-lt"/>
              </a:rPr>
              <a:t> </a:t>
            </a:r>
            <a:r>
              <a:rPr lang="en-AU" dirty="0" err="1">
                <a:latin typeface="+mj-lt"/>
              </a:rPr>
              <a:t>phối</a:t>
            </a:r>
            <a:r>
              <a:rPr lang="en-AU" dirty="0">
                <a:latin typeface="+mj-lt"/>
              </a:rPr>
              <a:t> </a:t>
            </a:r>
            <a:r>
              <a:rPr lang="en-AU" dirty="0" err="1">
                <a:latin typeface="+mj-lt"/>
              </a:rPr>
              <a:t>hợp</a:t>
            </a:r>
            <a:r>
              <a:rPr lang="en-AU" dirty="0">
                <a:latin typeface="+mj-lt"/>
              </a:rPr>
              <a:t> </a:t>
            </a:r>
            <a:r>
              <a:rPr lang="en-AU" dirty="0" err="1">
                <a:latin typeface="+mj-lt"/>
              </a:rPr>
              <a:t>liều</a:t>
            </a:r>
            <a:r>
              <a:rPr lang="en-AU" dirty="0">
                <a:latin typeface="+mj-lt"/>
              </a:rPr>
              <a:t> </a:t>
            </a:r>
            <a:r>
              <a:rPr lang="en-AU" dirty="0" err="1">
                <a:latin typeface="+mj-lt"/>
              </a:rPr>
              <a:t>cố</a:t>
            </a:r>
            <a:r>
              <a:rPr lang="en-AU" dirty="0">
                <a:latin typeface="+mj-lt"/>
              </a:rPr>
              <a:t> </a:t>
            </a:r>
            <a:r>
              <a:rPr lang="en-AU" dirty="0" err="1">
                <a:latin typeface="+mj-lt"/>
              </a:rPr>
              <a:t>định</a:t>
            </a:r>
            <a:r>
              <a:rPr lang="en-AU" dirty="0">
                <a:latin typeface="+mj-lt"/>
              </a:rPr>
              <a:t>: </a:t>
            </a:r>
          </a:p>
          <a:p>
            <a:r>
              <a:rPr lang="en-AU" dirty="0">
                <a:latin typeface="+mj-lt"/>
              </a:rPr>
              <a:t>                  TDF+3TC+EFV</a:t>
            </a:r>
            <a:r>
              <a:rPr lang="en-US" altLang="en-AU" dirty="0">
                <a:latin typeface="+mj-lt"/>
              </a:rPr>
              <a:t>/DTG</a:t>
            </a:r>
            <a:endParaRPr lang="en-AU" dirty="0">
              <a:latin typeface="+mj-lt"/>
            </a:endParaRPr>
          </a:p>
          <a:p>
            <a:r>
              <a:rPr lang="en-AU" dirty="0" err="1">
                <a:latin typeface="+mj-lt"/>
              </a:rPr>
              <a:t>Phác</a:t>
            </a:r>
            <a:r>
              <a:rPr lang="en-AU" dirty="0">
                <a:latin typeface="+mj-lt"/>
              </a:rPr>
              <a:t> </a:t>
            </a:r>
            <a:r>
              <a:rPr lang="en-AU" dirty="0" err="1">
                <a:latin typeface="+mj-lt"/>
              </a:rPr>
              <a:t>đồ</a:t>
            </a:r>
            <a:r>
              <a:rPr lang="en-AU" dirty="0">
                <a:latin typeface="+mj-lt"/>
              </a:rPr>
              <a:t> </a:t>
            </a:r>
            <a:r>
              <a:rPr lang="en-AU" dirty="0" err="1">
                <a:latin typeface="+mj-lt"/>
              </a:rPr>
              <a:t>điều</a:t>
            </a:r>
            <a:r>
              <a:rPr lang="en-AU" dirty="0">
                <a:latin typeface="+mj-lt"/>
              </a:rPr>
              <a:t> </a:t>
            </a:r>
            <a:r>
              <a:rPr lang="en-AU" dirty="0" err="1">
                <a:latin typeface="+mj-lt"/>
              </a:rPr>
              <a:t>trị</a:t>
            </a:r>
            <a:r>
              <a:rPr lang="en-AU" dirty="0">
                <a:latin typeface="+mj-lt"/>
              </a:rPr>
              <a:t> </a:t>
            </a:r>
            <a:r>
              <a:rPr lang="en-AU" dirty="0" err="1">
                <a:latin typeface="+mj-lt"/>
              </a:rPr>
              <a:t>này</a:t>
            </a:r>
            <a:r>
              <a:rPr lang="en-AU" dirty="0">
                <a:latin typeface="+mj-lt"/>
              </a:rPr>
              <a:t> </a:t>
            </a:r>
            <a:r>
              <a:rPr lang="en-AU" dirty="0" err="1">
                <a:latin typeface="+mj-lt"/>
              </a:rPr>
              <a:t>chứa</a:t>
            </a:r>
            <a:r>
              <a:rPr lang="en-AU" dirty="0">
                <a:latin typeface="+mj-lt"/>
              </a:rPr>
              <a:t> </a:t>
            </a:r>
            <a:r>
              <a:rPr lang="en-AU" dirty="0" err="1">
                <a:latin typeface="+mj-lt"/>
              </a:rPr>
              <a:t>hai</a:t>
            </a:r>
            <a:r>
              <a:rPr lang="en-AU" dirty="0">
                <a:latin typeface="+mj-lt"/>
              </a:rPr>
              <a:t> </a:t>
            </a:r>
            <a:r>
              <a:rPr lang="en-AU" dirty="0" err="1">
                <a:latin typeface="+mj-lt"/>
              </a:rPr>
              <a:t>loại</a:t>
            </a:r>
            <a:r>
              <a:rPr lang="en-AU" dirty="0">
                <a:latin typeface="+mj-lt"/>
              </a:rPr>
              <a:t> </a:t>
            </a:r>
            <a:r>
              <a:rPr lang="en-AU" dirty="0" err="1">
                <a:latin typeface="+mj-lt"/>
              </a:rPr>
              <a:t>thuốc</a:t>
            </a:r>
            <a:r>
              <a:rPr lang="en-AU" dirty="0">
                <a:latin typeface="+mj-lt"/>
              </a:rPr>
              <a:t> </a:t>
            </a:r>
            <a:r>
              <a:rPr lang="en-AU" dirty="0" err="1">
                <a:latin typeface="+mj-lt"/>
              </a:rPr>
              <a:t>là</a:t>
            </a:r>
            <a:r>
              <a:rPr lang="en-AU" dirty="0">
                <a:latin typeface="+mj-lt"/>
              </a:rPr>
              <a:t> TDF </a:t>
            </a:r>
            <a:r>
              <a:rPr lang="en-AU" dirty="0" err="1">
                <a:latin typeface="+mj-lt"/>
              </a:rPr>
              <a:t>và</a:t>
            </a:r>
            <a:r>
              <a:rPr lang="en-AU" dirty="0">
                <a:latin typeface="+mj-lt"/>
              </a:rPr>
              <a:t> 3TC </a:t>
            </a:r>
            <a:r>
              <a:rPr lang="en-AU" dirty="0" err="1">
                <a:latin typeface="+mj-lt"/>
              </a:rPr>
              <a:t>vừa</a:t>
            </a:r>
            <a:r>
              <a:rPr lang="en-AU" dirty="0">
                <a:latin typeface="+mj-lt"/>
              </a:rPr>
              <a:t> </a:t>
            </a:r>
            <a:r>
              <a:rPr lang="en-AU" dirty="0" err="1">
                <a:latin typeface="+mj-lt"/>
              </a:rPr>
              <a:t>có</a:t>
            </a:r>
            <a:r>
              <a:rPr lang="en-AU" dirty="0">
                <a:latin typeface="+mj-lt"/>
              </a:rPr>
              <a:t> </a:t>
            </a:r>
            <a:r>
              <a:rPr lang="en-AU" dirty="0" err="1">
                <a:latin typeface="+mj-lt"/>
              </a:rPr>
              <a:t>tác</a:t>
            </a:r>
            <a:r>
              <a:rPr lang="en-AU" dirty="0">
                <a:latin typeface="+mj-lt"/>
              </a:rPr>
              <a:t> </a:t>
            </a:r>
            <a:r>
              <a:rPr lang="en-AU" dirty="0" err="1">
                <a:latin typeface="+mj-lt"/>
              </a:rPr>
              <a:t>dụng</a:t>
            </a:r>
            <a:r>
              <a:rPr lang="en-AU" dirty="0">
                <a:latin typeface="+mj-lt"/>
              </a:rPr>
              <a:t> </a:t>
            </a:r>
            <a:r>
              <a:rPr lang="en-AU" dirty="0" err="1">
                <a:latin typeface="+mj-lt"/>
              </a:rPr>
              <a:t>điều</a:t>
            </a:r>
            <a:r>
              <a:rPr lang="en-AU" dirty="0">
                <a:latin typeface="+mj-lt"/>
              </a:rPr>
              <a:t> </a:t>
            </a:r>
            <a:r>
              <a:rPr lang="en-AU" dirty="0" err="1">
                <a:latin typeface="+mj-lt"/>
              </a:rPr>
              <a:t>trị</a:t>
            </a:r>
            <a:r>
              <a:rPr lang="en-AU" dirty="0">
                <a:latin typeface="+mj-lt"/>
              </a:rPr>
              <a:t> HIV </a:t>
            </a:r>
            <a:r>
              <a:rPr lang="en-AU" dirty="0" err="1">
                <a:latin typeface="+mj-lt"/>
              </a:rPr>
              <a:t>vừa</a:t>
            </a:r>
            <a:r>
              <a:rPr lang="en-AU" dirty="0">
                <a:latin typeface="+mj-lt"/>
              </a:rPr>
              <a:t> </a:t>
            </a:r>
            <a:r>
              <a:rPr lang="en-AU" dirty="0" err="1">
                <a:latin typeface="+mj-lt"/>
              </a:rPr>
              <a:t>có</a:t>
            </a:r>
            <a:r>
              <a:rPr lang="en-AU" dirty="0">
                <a:latin typeface="+mj-lt"/>
              </a:rPr>
              <a:t> </a:t>
            </a:r>
            <a:r>
              <a:rPr lang="en-AU" dirty="0" err="1">
                <a:latin typeface="+mj-lt"/>
              </a:rPr>
              <a:t>tác</a:t>
            </a:r>
            <a:r>
              <a:rPr lang="en-AU" dirty="0">
                <a:latin typeface="+mj-lt"/>
              </a:rPr>
              <a:t> </a:t>
            </a:r>
            <a:r>
              <a:rPr lang="en-AU" dirty="0" err="1">
                <a:latin typeface="+mj-lt"/>
              </a:rPr>
              <a:t>dụng</a:t>
            </a:r>
            <a:r>
              <a:rPr lang="en-AU" dirty="0">
                <a:latin typeface="+mj-lt"/>
              </a:rPr>
              <a:t> </a:t>
            </a:r>
            <a:r>
              <a:rPr lang="en-AU" dirty="0" err="1">
                <a:latin typeface="+mj-lt"/>
              </a:rPr>
              <a:t>điều</a:t>
            </a:r>
            <a:r>
              <a:rPr lang="en-AU" dirty="0">
                <a:latin typeface="+mj-lt"/>
              </a:rPr>
              <a:t> </a:t>
            </a:r>
            <a:r>
              <a:rPr lang="en-AU" dirty="0" err="1">
                <a:latin typeface="+mj-lt"/>
              </a:rPr>
              <a:t>trị</a:t>
            </a:r>
            <a:r>
              <a:rPr lang="en-AU" dirty="0">
                <a:latin typeface="+mj-lt"/>
              </a:rPr>
              <a:t> </a:t>
            </a:r>
            <a:r>
              <a:rPr lang="en-AU" dirty="0" err="1">
                <a:latin typeface="+mj-lt"/>
              </a:rPr>
              <a:t>viêm</a:t>
            </a:r>
            <a:r>
              <a:rPr lang="en-AU" dirty="0">
                <a:latin typeface="+mj-lt"/>
              </a:rPr>
              <a:t> </a:t>
            </a:r>
            <a:r>
              <a:rPr lang="en-AU" dirty="0" err="1">
                <a:latin typeface="+mj-lt"/>
              </a:rPr>
              <a:t>gan</a:t>
            </a:r>
            <a:r>
              <a:rPr lang="en-AU" dirty="0">
                <a:latin typeface="+mj-lt"/>
              </a:rPr>
              <a:t> vi </a:t>
            </a:r>
            <a:r>
              <a:rPr lang="en-AU" dirty="0" err="1">
                <a:latin typeface="+mj-lt"/>
              </a:rPr>
              <a:t>rút</a:t>
            </a:r>
            <a:r>
              <a:rPr lang="en-AU" dirty="0">
                <a:latin typeface="+mj-lt"/>
              </a:rPr>
              <a:t> B </a:t>
            </a:r>
            <a:r>
              <a:rPr lang="en-AU" dirty="0" err="1">
                <a:latin typeface="+mj-lt"/>
              </a:rPr>
              <a:t>cũng</a:t>
            </a:r>
            <a:r>
              <a:rPr lang="en-AU" dirty="0">
                <a:latin typeface="+mj-lt"/>
              </a:rPr>
              <a:t> </a:t>
            </a:r>
            <a:r>
              <a:rPr lang="en-AU" dirty="0" err="1">
                <a:latin typeface="+mj-lt"/>
              </a:rPr>
              <a:t>như</a:t>
            </a:r>
            <a:r>
              <a:rPr lang="en-AU" dirty="0">
                <a:latin typeface="+mj-lt"/>
              </a:rPr>
              <a:t> </a:t>
            </a:r>
            <a:r>
              <a:rPr lang="en-AU" dirty="0" err="1">
                <a:latin typeface="+mj-lt"/>
              </a:rPr>
              <a:t>điều</a:t>
            </a:r>
            <a:r>
              <a:rPr lang="en-AU" dirty="0">
                <a:latin typeface="+mj-lt"/>
              </a:rPr>
              <a:t> </a:t>
            </a:r>
            <a:r>
              <a:rPr lang="en-AU" dirty="0" err="1">
                <a:latin typeface="+mj-lt"/>
              </a:rPr>
              <a:t>trị</a:t>
            </a:r>
            <a:r>
              <a:rPr lang="en-AU" dirty="0">
                <a:latin typeface="+mj-lt"/>
              </a:rPr>
              <a:t> </a:t>
            </a:r>
            <a:r>
              <a:rPr lang="en-AU" dirty="0" err="1">
                <a:latin typeface="+mj-lt"/>
              </a:rPr>
              <a:t>dự</a:t>
            </a:r>
            <a:r>
              <a:rPr lang="en-AU" dirty="0">
                <a:latin typeface="+mj-lt"/>
              </a:rPr>
              <a:t> </a:t>
            </a:r>
            <a:r>
              <a:rPr lang="en-AU" dirty="0" err="1">
                <a:latin typeface="+mj-lt"/>
              </a:rPr>
              <a:t>phòng</a:t>
            </a:r>
            <a:r>
              <a:rPr lang="en-AU" dirty="0">
                <a:latin typeface="+mj-lt"/>
              </a:rPr>
              <a:t> </a:t>
            </a:r>
            <a:r>
              <a:rPr lang="en-AU" dirty="0" err="1">
                <a:latin typeface="+mj-lt"/>
              </a:rPr>
              <a:t>lây</a:t>
            </a:r>
            <a:r>
              <a:rPr lang="en-AU" dirty="0">
                <a:latin typeface="+mj-lt"/>
              </a:rPr>
              <a:t> </a:t>
            </a:r>
            <a:r>
              <a:rPr lang="en-AU" dirty="0" err="1">
                <a:latin typeface="+mj-lt"/>
              </a:rPr>
              <a:t>truyền</a:t>
            </a:r>
            <a:r>
              <a:rPr lang="en-AU" dirty="0">
                <a:latin typeface="+mj-lt"/>
              </a:rPr>
              <a:t> HBV </a:t>
            </a:r>
            <a:r>
              <a:rPr lang="en-AU" dirty="0" err="1">
                <a:latin typeface="+mj-lt"/>
              </a:rPr>
              <a:t>và</a:t>
            </a:r>
            <a:r>
              <a:rPr lang="en-AU" dirty="0">
                <a:latin typeface="+mj-lt"/>
              </a:rPr>
              <a:t> HIV </a:t>
            </a:r>
            <a:r>
              <a:rPr lang="en-AU" dirty="0" err="1">
                <a:latin typeface="+mj-lt"/>
              </a:rPr>
              <a:t>từ</a:t>
            </a:r>
            <a:r>
              <a:rPr lang="en-AU" dirty="0">
                <a:latin typeface="+mj-lt"/>
              </a:rPr>
              <a:t> </a:t>
            </a:r>
            <a:r>
              <a:rPr lang="en-AU" dirty="0" err="1">
                <a:latin typeface="+mj-lt"/>
              </a:rPr>
              <a:t>mẹ</a:t>
            </a:r>
            <a:r>
              <a:rPr lang="en-AU" dirty="0">
                <a:latin typeface="+mj-lt"/>
              </a:rPr>
              <a:t> sang con.</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3600" b="1" dirty="0" err="1"/>
              <a:t>Tóm</a:t>
            </a:r>
            <a:r>
              <a:rPr lang="en-AU" sz="3600" b="1" dirty="0"/>
              <a:t> </a:t>
            </a:r>
            <a:r>
              <a:rPr lang="en-AU" sz="3600" b="1" dirty="0" err="1"/>
              <a:t>tắt</a:t>
            </a:r>
          </a:p>
        </p:txBody>
      </p:sp>
      <p:sp>
        <p:nvSpPr>
          <p:cNvPr id="4" name="Content Placeholder 3"/>
          <p:cNvSpPr>
            <a:spLocks noGrp="1"/>
          </p:cNvSpPr>
          <p:nvPr>
            <p:ph sz="half" idx="2"/>
          </p:nvPr>
        </p:nvSpPr>
        <p:spPr>
          <a:xfrm>
            <a:off x="836611" y="1556793"/>
            <a:ext cx="10515599" cy="4569371"/>
          </a:xfrm>
        </p:spPr>
        <p:txBody>
          <a:bodyPr>
            <a:normAutofit lnSpcReduction="10000"/>
          </a:bodyPr>
          <a:lstStyle/>
          <a:p>
            <a:r>
              <a:rPr lang="en-AU" dirty="0" err="1">
                <a:latin typeface="+mj-lt"/>
              </a:rPr>
              <a:t>Xét</a:t>
            </a:r>
            <a:r>
              <a:rPr lang="en-AU" dirty="0">
                <a:latin typeface="+mj-lt"/>
              </a:rPr>
              <a:t> </a:t>
            </a:r>
            <a:r>
              <a:rPr lang="en-AU" dirty="0" err="1">
                <a:latin typeface="+mj-lt"/>
              </a:rPr>
              <a:t>nghiệm</a:t>
            </a:r>
            <a:r>
              <a:rPr lang="en-AU" dirty="0">
                <a:latin typeface="+mj-lt"/>
              </a:rPr>
              <a:t> </a:t>
            </a:r>
            <a:r>
              <a:rPr lang="en-AU" dirty="0" err="1">
                <a:latin typeface="+mj-lt"/>
              </a:rPr>
              <a:t>sàng</a:t>
            </a:r>
            <a:r>
              <a:rPr lang="en-AU" dirty="0">
                <a:latin typeface="+mj-lt"/>
              </a:rPr>
              <a:t> </a:t>
            </a:r>
            <a:r>
              <a:rPr lang="en-AU" dirty="0" err="1">
                <a:latin typeface="+mj-lt"/>
              </a:rPr>
              <a:t>lọc</a:t>
            </a:r>
            <a:r>
              <a:rPr lang="en-AU" dirty="0">
                <a:latin typeface="+mj-lt"/>
              </a:rPr>
              <a:t>  </a:t>
            </a:r>
            <a:r>
              <a:rPr lang="en-AU" dirty="0" err="1">
                <a:latin typeface="+mj-lt"/>
              </a:rPr>
              <a:t>HBsAg</a:t>
            </a:r>
            <a:r>
              <a:rPr lang="en-AU" dirty="0">
                <a:latin typeface="+mj-lt"/>
              </a:rPr>
              <a:t>, anti-HCV </a:t>
            </a:r>
            <a:r>
              <a:rPr lang="en-AU" dirty="0" err="1">
                <a:latin typeface="+mj-lt"/>
              </a:rPr>
              <a:t>để</a:t>
            </a:r>
            <a:r>
              <a:rPr lang="en-AU" dirty="0">
                <a:latin typeface="+mj-lt"/>
              </a:rPr>
              <a:t> </a:t>
            </a:r>
            <a:r>
              <a:rPr lang="en-AU" dirty="0" err="1">
                <a:latin typeface="+mj-lt"/>
              </a:rPr>
              <a:t>phát</a:t>
            </a:r>
            <a:r>
              <a:rPr lang="en-AU" dirty="0">
                <a:latin typeface="+mj-lt"/>
              </a:rPr>
              <a:t> </a:t>
            </a:r>
            <a:r>
              <a:rPr lang="en-AU" dirty="0" err="1">
                <a:latin typeface="+mj-lt"/>
              </a:rPr>
              <a:t>hiện</a:t>
            </a:r>
            <a:r>
              <a:rPr lang="en-AU" dirty="0">
                <a:latin typeface="+mj-lt"/>
              </a:rPr>
              <a:t> </a:t>
            </a:r>
            <a:r>
              <a:rPr lang="en-AU" dirty="0" err="1">
                <a:latin typeface="+mj-lt"/>
              </a:rPr>
              <a:t>người</a:t>
            </a:r>
            <a:r>
              <a:rPr lang="en-AU" dirty="0">
                <a:latin typeface="+mj-lt"/>
              </a:rPr>
              <a:t> </a:t>
            </a:r>
            <a:r>
              <a:rPr lang="en-AU" dirty="0" err="1">
                <a:latin typeface="+mj-lt"/>
              </a:rPr>
              <a:t>nhiễm</a:t>
            </a:r>
            <a:r>
              <a:rPr lang="en-AU" dirty="0">
                <a:latin typeface="+mj-lt"/>
              </a:rPr>
              <a:t> HBV, HCV </a:t>
            </a:r>
            <a:r>
              <a:rPr lang="en-AU" dirty="0" err="1">
                <a:latin typeface="+mj-lt"/>
              </a:rPr>
              <a:t>là</a:t>
            </a:r>
            <a:r>
              <a:rPr lang="en-AU" dirty="0">
                <a:latin typeface="+mj-lt"/>
              </a:rPr>
              <a:t> </a:t>
            </a:r>
            <a:r>
              <a:rPr lang="en-AU" dirty="0" err="1">
                <a:latin typeface="+mj-lt"/>
              </a:rPr>
              <a:t>điểm</a:t>
            </a:r>
            <a:r>
              <a:rPr lang="en-AU" dirty="0">
                <a:latin typeface="+mj-lt"/>
              </a:rPr>
              <a:t> </a:t>
            </a:r>
            <a:r>
              <a:rPr lang="en-AU" dirty="0" err="1">
                <a:latin typeface="+mj-lt"/>
              </a:rPr>
              <a:t>khởi</a:t>
            </a:r>
            <a:r>
              <a:rPr lang="en-AU" dirty="0">
                <a:latin typeface="+mj-lt"/>
              </a:rPr>
              <a:t> </a:t>
            </a:r>
            <a:r>
              <a:rPr lang="en-AU" dirty="0" err="1">
                <a:latin typeface="+mj-lt"/>
              </a:rPr>
              <a:t>đầu</a:t>
            </a:r>
            <a:r>
              <a:rPr lang="en-AU" dirty="0">
                <a:latin typeface="+mj-lt"/>
              </a:rPr>
              <a:t> </a:t>
            </a:r>
            <a:r>
              <a:rPr lang="en-AU" dirty="0" err="1">
                <a:latin typeface="+mj-lt"/>
              </a:rPr>
              <a:t>quan</a:t>
            </a:r>
            <a:r>
              <a:rPr lang="en-AU" dirty="0">
                <a:latin typeface="+mj-lt"/>
              </a:rPr>
              <a:t> </a:t>
            </a:r>
            <a:r>
              <a:rPr lang="en-AU" dirty="0" err="1">
                <a:latin typeface="+mj-lt"/>
              </a:rPr>
              <a:t>trọng</a:t>
            </a:r>
            <a:r>
              <a:rPr lang="en-AU" dirty="0">
                <a:latin typeface="+mj-lt"/>
              </a:rPr>
              <a:t> </a:t>
            </a:r>
            <a:r>
              <a:rPr lang="en-AU" dirty="0" err="1">
                <a:latin typeface="+mj-lt"/>
              </a:rPr>
              <a:t>của</a:t>
            </a:r>
            <a:r>
              <a:rPr lang="en-AU" dirty="0">
                <a:latin typeface="+mj-lt"/>
              </a:rPr>
              <a:t> </a:t>
            </a:r>
            <a:r>
              <a:rPr lang="en-AU" dirty="0" err="1">
                <a:latin typeface="+mj-lt"/>
              </a:rPr>
              <a:t>chẩn</a:t>
            </a:r>
            <a:r>
              <a:rPr lang="en-AU" dirty="0">
                <a:latin typeface="+mj-lt"/>
              </a:rPr>
              <a:t> </a:t>
            </a:r>
            <a:r>
              <a:rPr lang="en-AU" dirty="0" err="1">
                <a:latin typeface="+mj-lt"/>
              </a:rPr>
              <a:t>đoán</a:t>
            </a:r>
            <a:r>
              <a:rPr lang="en-AU" dirty="0">
                <a:latin typeface="+mj-lt"/>
              </a:rPr>
              <a:t> </a:t>
            </a:r>
            <a:r>
              <a:rPr lang="en-AU" dirty="0" err="1">
                <a:latin typeface="+mj-lt"/>
              </a:rPr>
              <a:t>và</a:t>
            </a:r>
            <a:r>
              <a:rPr lang="en-AU" dirty="0">
                <a:latin typeface="+mj-lt"/>
              </a:rPr>
              <a:t> </a:t>
            </a:r>
            <a:r>
              <a:rPr lang="en-AU" dirty="0" err="1">
                <a:latin typeface="+mj-lt"/>
              </a:rPr>
              <a:t>điều</a:t>
            </a:r>
            <a:r>
              <a:rPr lang="en-AU" dirty="0">
                <a:latin typeface="+mj-lt"/>
              </a:rPr>
              <a:t> </a:t>
            </a:r>
            <a:r>
              <a:rPr lang="en-AU" dirty="0" err="1">
                <a:latin typeface="+mj-lt"/>
              </a:rPr>
              <a:t>trị</a:t>
            </a:r>
            <a:endParaRPr lang="en-AU" dirty="0">
              <a:latin typeface="+mj-lt"/>
            </a:endParaRPr>
          </a:p>
          <a:p>
            <a:r>
              <a:rPr lang="en-AU" dirty="0" err="1">
                <a:latin typeface="+mj-lt"/>
              </a:rPr>
              <a:t>Người</a:t>
            </a:r>
            <a:r>
              <a:rPr lang="en-AU" dirty="0">
                <a:latin typeface="+mj-lt"/>
              </a:rPr>
              <a:t> </a:t>
            </a:r>
            <a:r>
              <a:rPr lang="en-AU" dirty="0" err="1">
                <a:latin typeface="+mj-lt"/>
              </a:rPr>
              <a:t>nhiễm</a:t>
            </a:r>
            <a:r>
              <a:rPr lang="en-AU" dirty="0">
                <a:latin typeface="+mj-lt"/>
              </a:rPr>
              <a:t> HBV, HCV </a:t>
            </a:r>
            <a:r>
              <a:rPr lang="en-AU" dirty="0" err="1">
                <a:latin typeface="+mj-lt"/>
              </a:rPr>
              <a:t>cần</a:t>
            </a:r>
            <a:r>
              <a:rPr lang="en-AU" dirty="0">
                <a:latin typeface="+mj-lt"/>
              </a:rPr>
              <a:t> </a:t>
            </a:r>
            <a:r>
              <a:rPr lang="en-AU" dirty="0" err="1">
                <a:latin typeface="+mj-lt"/>
              </a:rPr>
              <a:t>được</a:t>
            </a:r>
            <a:r>
              <a:rPr lang="en-AU" dirty="0">
                <a:latin typeface="+mj-lt"/>
              </a:rPr>
              <a:t> </a:t>
            </a:r>
            <a:r>
              <a:rPr lang="en-AU" dirty="0" err="1">
                <a:latin typeface="+mj-lt"/>
              </a:rPr>
              <a:t>khám</a:t>
            </a:r>
            <a:r>
              <a:rPr lang="en-AU" dirty="0">
                <a:latin typeface="+mj-lt"/>
              </a:rPr>
              <a:t> </a:t>
            </a:r>
            <a:r>
              <a:rPr lang="en-AU" dirty="0" err="1">
                <a:latin typeface="+mj-lt"/>
              </a:rPr>
              <a:t>lâm</a:t>
            </a:r>
            <a:r>
              <a:rPr lang="en-AU" dirty="0">
                <a:latin typeface="+mj-lt"/>
              </a:rPr>
              <a:t> </a:t>
            </a:r>
            <a:r>
              <a:rPr lang="en-AU" dirty="0" err="1">
                <a:latin typeface="+mj-lt"/>
              </a:rPr>
              <a:t>sàng</a:t>
            </a:r>
            <a:r>
              <a:rPr lang="en-AU" dirty="0">
                <a:latin typeface="+mj-lt"/>
              </a:rPr>
              <a:t> </a:t>
            </a:r>
            <a:r>
              <a:rPr lang="en-AU" dirty="0" err="1">
                <a:latin typeface="+mj-lt"/>
              </a:rPr>
              <a:t>xét</a:t>
            </a:r>
            <a:r>
              <a:rPr lang="en-AU" dirty="0">
                <a:latin typeface="+mj-lt"/>
              </a:rPr>
              <a:t> </a:t>
            </a:r>
            <a:r>
              <a:rPr lang="en-AU" dirty="0" err="1">
                <a:latin typeface="+mj-lt"/>
              </a:rPr>
              <a:t>nghiệm</a:t>
            </a:r>
            <a:r>
              <a:rPr lang="en-AU" dirty="0">
                <a:latin typeface="+mj-lt"/>
              </a:rPr>
              <a:t> </a:t>
            </a:r>
            <a:r>
              <a:rPr lang="en-AU" dirty="0" err="1">
                <a:latin typeface="+mj-lt"/>
              </a:rPr>
              <a:t>để</a:t>
            </a:r>
            <a:r>
              <a:rPr lang="en-AU" dirty="0">
                <a:latin typeface="+mj-lt"/>
              </a:rPr>
              <a:t> </a:t>
            </a:r>
            <a:r>
              <a:rPr lang="en-AU" dirty="0" err="1">
                <a:latin typeface="+mj-lt"/>
              </a:rPr>
              <a:t>đánh</a:t>
            </a:r>
            <a:r>
              <a:rPr lang="en-AU" dirty="0">
                <a:latin typeface="+mj-lt"/>
              </a:rPr>
              <a:t> </a:t>
            </a:r>
            <a:r>
              <a:rPr lang="en-AU" dirty="0" err="1">
                <a:latin typeface="+mj-lt"/>
              </a:rPr>
              <a:t>giá</a:t>
            </a:r>
            <a:r>
              <a:rPr lang="en-AU" dirty="0">
                <a:latin typeface="+mj-lt"/>
              </a:rPr>
              <a:t> </a:t>
            </a:r>
            <a:r>
              <a:rPr lang="en-AU" dirty="0" err="1">
                <a:latin typeface="+mj-lt"/>
              </a:rPr>
              <a:t>tình</a:t>
            </a:r>
            <a:r>
              <a:rPr lang="en-AU" dirty="0">
                <a:latin typeface="+mj-lt"/>
              </a:rPr>
              <a:t> </a:t>
            </a:r>
            <a:r>
              <a:rPr lang="en-AU" dirty="0" err="1">
                <a:latin typeface="+mj-lt"/>
              </a:rPr>
              <a:t>trạng</a:t>
            </a:r>
            <a:r>
              <a:rPr lang="en-AU" dirty="0">
                <a:latin typeface="+mj-lt"/>
              </a:rPr>
              <a:t> </a:t>
            </a:r>
            <a:r>
              <a:rPr lang="en-AU" dirty="0" err="1">
                <a:latin typeface="+mj-lt"/>
              </a:rPr>
              <a:t>bệnh</a:t>
            </a:r>
            <a:endParaRPr lang="en-AU" dirty="0">
              <a:latin typeface="+mj-lt"/>
            </a:endParaRPr>
          </a:p>
          <a:p>
            <a:r>
              <a:rPr lang="en-AU" dirty="0" err="1">
                <a:latin typeface="+mj-lt"/>
              </a:rPr>
              <a:t>Người</a:t>
            </a:r>
            <a:r>
              <a:rPr lang="en-AU" dirty="0">
                <a:latin typeface="+mj-lt"/>
              </a:rPr>
              <a:t> </a:t>
            </a:r>
            <a:r>
              <a:rPr lang="en-AU" dirty="0" err="1">
                <a:latin typeface="+mj-lt"/>
              </a:rPr>
              <a:t>nhiễm</a:t>
            </a:r>
            <a:r>
              <a:rPr lang="en-AU" dirty="0">
                <a:latin typeface="+mj-lt"/>
              </a:rPr>
              <a:t> HBV </a:t>
            </a:r>
            <a:r>
              <a:rPr lang="en-AU" dirty="0" err="1">
                <a:latin typeface="+mj-lt"/>
              </a:rPr>
              <a:t>cần</a:t>
            </a:r>
            <a:r>
              <a:rPr lang="en-AU" dirty="0">
                <a:latin typeface="+mj-lt"/>
              </a:rPr>
              <a:t> </a:t>
            </a:r>
            <a:r>
              <a:rPr lang="en-AU" dirty="0" err="1">
                <a:latin typeface="+mj-lt"/>
              </a:rPr>
              <a:t>được</a:t>
            </a:r>
            <a:r>
              <a:rPr lang="en-AU" dirty="0">
                <a:latin typeface="+mj-lt"/>
              </a:rPr>
              <a:t> </a:t>
            </a:r>
            <a:r>
              <a:rPr lang="en-AU" dirty="0" err="1">
                <a:latin typeface="+mj-lt"/>
              </a:rPr>
              <a:t>đánh</a:t>
            </a:r>
            <a:r>
              <a:rPr lang="en-AU" dirty="0">
                <a:latin typeface="+mj-lt"/>
              </a:rPr>
              <a:t> </a:t>
            </a:r>
            <a:r>
              <a:rPr lang="en-AU" dirty="0" err="1">
                <a:latin typeface="+mj-lt"/>
              </a:rPr>
              <a:t>giá</a:t>
            </a:r>
            <a:r>
              <a:rPr lang="en-AU" dirty="0">
                <a:latin typeface="+mj-lt"/>
              </a:rPr>
              <a:t> </a:t>
            </a:r>
            <a:r>
              <a:rPr lang="en-AU" dirty="0" err="1">
                <a:latin typeface="+mj-lt"/>
              </a:rPr>
              <a:t>viêm</a:t>
            </a:r>
            <a:r>
              <a:rPr lang="en-AU" dirty="0">
                <a:latin typeface="+mj-lt"/>
              </a:rPr>
              <a:t> </a:t>
            </a:r>
            <a:r>
              <a:rPr lang="en-AU" dirty="0" err="1">
                <a:latin typeface="+mj-lt"/>
              </a:rPr>
              <a:t>gan</a:t>
            </a:r>
            <a:r>
              <a:rPr lang="en-AU" dirty="0">
                <a:latin typeface="+mj-lt"/>
              </a:rPr>
              <a:t> B </a:t>
            </a:r>
            <a:r>
              <a:rPr lang="en-AU" dirty="0" err="1">
                <a:latin typeface="+mj-lt"/>
              </a:rPr>
              <a:t>cấp</a:t>
            </a:r>
            <a:r>
              <a:rPr lang="en-AU" dirty="0">
                <a:latin typeface="+mj-lt"/>
              </a:rPr>
              <a:t>, </a:t>
            </a:r>
            <a:r>
              <a:rPr lang="en-AU" dirty="0" err="1">
                <a:latin typeface="+mj-lt"/>
              </a:rPr>
              <a:t>mạn</a:t>
            </a:r>
            <a:r>
              <a:rPr lang="en-AU" dirty="0">
                <a:latin typeface="+mj-lt"/>
              </a:rPr>
              <a:t>, </a:t>
            </a:r>
            <a:r>
              <a:rPr lang="en-AU" dirty="0" err="1">
                <a:latin typeface="+mj-lt"/>
              </a:rPr>
              <a:t>thể</a:t>
            </a:r>
            <a:r>
              <a:rPr lang="en-AU" dirty="0">
                <a:latin typeface="+mj-lt"/>
              </a:rPr>
              <a:t> </a:t>
            </a:r>
            <a:r>
              <a:rPr lang="en-AU" dirty="0" err="1">
                <a:latin typeface="+mj-lt"/>
              </a:rPr>
              <a:t>HBeAg</a:t>
            </a:r>
            <a:r>
              <a:rPr lang="en-AU" dirty="0">
                <a:latin typeface="+mj-lt"/>
              </a:rPr>
              <a:t> (+) </a:t>
            </a:r>
            <a:r>
              <a:rPr lang="en-AU" dirty="0" err="1">
                <a:latin typeface="+mj-lt"/>
              </a:rPr>
              <a:t>hoặc</a:t>
            </a:r>
            <a:r>
              <a:rPr lang="en-AU" dirty="0">
                <a:latin typeface="+mj-lt"/>
              </a:rPr>
              <a:t> (-), </a:t>
            </a:r>
            <a:r>
              <a:rPr lang="en-AU" dirty="0" err="1">
                <a:latin typeface="+mj-lt"/>
              </a:rPr>
              <a:t>viêm</a:t>
            </a:r>
            <a:r>
              <a:rPr lang="en-AU" dirty="0">
                <a:latin typeface="+mj-lt"/>
              </a:rPr>
              <a:t> </a:t>
            </a:r>
            <a:r>
              <a:rPr lang="en-AU" dirty="0" err="1">
                <a:latin typeface="+mj-lt"/>
              </a:rPr>
              <a:t>gan</a:t>
            </a:r>
            <a:r>
              <a:rPr lang="en-AU" dirty="0">
                <a:latin typeface="+mj-lt"/>
              </a:rPr>
              <a:t> B </a:t>
            </a:r>
            <a:r>
              <a:rPr lang="en-AU" dirty="0" err="1">
                <a:latin typeface="+mj-lt"/>
              </a:rPr>
              <a:t>có</a:t>
            </a:r>
            <a:r>
              <a:rPr lang="en-AU" dirty="0">
                <a:latin typeface="+mj-lt"/>
              </a:rPr>
              <a:t> </a:t>
            </a:r>
            <a:r>
              <a:rPr lang="en-AU" dirty="0" err="1">
                <a:latin typeface="+mj-lt"/>
              </a:rPr>
              <a:t>tăng</a:t>
            </a:r>
            <a:r>
              <a:rPr lang="en-AU" dirty="0">
                <a:latin typeface="+mj-lt"/>
              </a:rPr>
              <a:t> men </a:t>
            </a:r>
            <a:r>
              <a:rPr lang="en-AU" dirty="0" err="1">
                <a:latin typeface="+mj-lt"/>
              </a:rPr>
              <a:t>gan</a:t>
            </a:r>
            <a:r>
              <a:rPr lang="en-AU" dirty="0">
                <a:latin typeface="+mj-lt"/>
              </a:rPr>
              <a:t> </a:t>
            </a:r>
            <a:r>
              <a:rPr lang="en-AU" dirty="0" err="1">
                <a:latin typeface="+mj-lt"/>
              </a:rPr>
              <a:t>hoặc</a:t>
            </a:r>
            <a:r>
              <a:rPr lang="en-AU" dirty="0">
                <a:latin typeface="+mj-lt"/>
              </a:rPr>
              <a:t> </a:t>
            </a:r>
            <a:r>
              <a:rPr lang="en-AU" dirty="0" err="1">
                <a:latin typeface="+mj-lt"/>
              </a:rPr>
              <a:t>xơ</a:t>
            </a:r>
            <a:r>
              <a:rPr lang="en-AU" dirty="0">
                <a:latin typeface="+mj-lt"/>
              </a:rPr>
              <a:t> </a:t>
            </a:r>
            <a:r>
              <a:rPr lang="en-AU" dirty="0" err="1">
                <a:latin typeface="+mj-lt"/>
              </a:rPr>
              <a:t>hóa</a:t>
            </a:r>
            <a:r>
              <a:rPr lang="en-AU" dirty="0">
                <a:latin typeface="+mj-lt"/>
              </a:rPr>
              <a:t> </a:t>
            </a:r>
            <a:r>
              <a:rPr lang="en-AU" dirty="0" err="1">
                <a:latin typeface="+mj-lt"/>
              </a:rPr>
              <a:t>gan</a:t>
            </a:r>
            <a:r>
              <a:rPr lang="en-AU" dirty="0">
                <a:latin typeface="+mj-lt"/>
              </a:rPr>
              <a:t> </a:t>
            </a:r>
          </a:p>
          <a:p>
            <a:r>
              <a:rPr lang="en-AU" dirty="0" err="1">
                <a:latin typeface="+mj-lt"/>
              </a:rPr>
              <a:t>Người</a:t>
            </a:r>
            <a:r>
              <a:rPr lang="en-AU" dirty="0">
                <a:latin typeface="+mj-lt"/>
              </a:rPr>
              <a:t> </a:t>
            </a:r>
            <a:r>
              <a:rPr lang="en-AU" dirty="0" err="1">
                <a:latin typeface="+mj-lt"/>
              </a:rPr>
              <a:t>có</a:t>
            </a:r>
            <a:r>
              <a:rPr lang="en-AU" dirty="0">
                <a:latin typeface="+mj-lt"/>
              </a:rPr>
              <a:t> anti-HCV (+) </a:t>
            </a:r>
            <a:r>
              <a:rPr lang="en-AU" dirty="0" err="1">
                <a:latin typeface="+mj-lt"/>
              </a:rPr>
              <a:t>cần</a:t>
            </a:r>
            <a:r>
              <a:rPr lang="en-AU" dirty="0">
                <a:latin typeface="+mj-lt"/>
              </a:rPr>
              <a:t> </a:t>
            </a:r>
            <a:r>
              <a:rPr lang="en-AU" dirty="0" err="1">
                <a:latin typeface="+mj-lt"/>
              </a:rPr>
              <a:t>được</a:t>
            </a:r>
            <a:r>
              <a:rPr lang="en-AU" dirty="0">
                <a:latin typeface="+mj-lt"/>
              </a:rPr>
              <a:t> </a:t>
            </a:r>
            <a:r>
              <a:rPr lang="en-AU" dirty="0" err="1">
                <a:latin typeface="+mj-lt"/>
              </a:rPr>
              <a:t>xét</a:t>
            </a:r>
            <a:r>
              <a:rPr lang="en-AU" dirty="0">
                <a:latin typeface="+mj-lt"/>
              </a:rPr>
              <a:t> </a:t>
            </a:r>
            <a:r>
              <a:rPr lang="en-AU" dirty="0" err="1">
                <a:latin typeface="+mj-lt"/>
              </a:rPr>
              <a:t>nghiệm</a:t>
            </a:r>
            <a:r>
              <a:rPr lang="en-AU" dirty="0">
                <a:latin typeface="+mj-lt"/>
              </a:rPr>
              <a:t> </a:t>
            </a:r>
            <a:r>
              <a:rPr lang="en-AU" dirty="0" err="1">
                <a:latin typeface="+mj-lt"/>
              </a:rPr>
              <a:t>khẳng</a:t>
            </a:r>
            <a:r>
              <a:rPr lang="en-AU" dirty="0">
                <a:latin typeface="+mj-lt"/>
              </a:rPr>
              <a:t> </a:t>
            </a:r>
            <a:r>
              <a:rPr lang="en-AU" dirty="0" err="1">
                <a:latin typeface="+mj-lt"/>
              </a:rPr>
              <a:t>định</a:t>
            </a:r>
            <a:r>
              <a:rPr lang="en-AU" dirty="0">
                <a:latin typeface="+mj-lt"/>
              </a:rPr>
              <a:t> </a:t>
            </a:r>
            <a:r>
              <a:rPr lang="en-AU" dirty="0" err="1">
                <a:latin typeface="+mj-lt"/>
              </a:rPr>
              <a:t>nhiễm</a:t>
            </a:r>
            <a:r>
              <a:rPr lang="en-AU" dirty="0">
                <a:latin typeface="+mj-lt"/>
              </a:rPr>
              <a:t> HCV </a:t>
            </a:r>
            <a:r>
              <a:rPr lang="en-AU" dirty="0" err="1">
                <a:latin typeface="+mj-lt"/>
              </a:rPr>
              <a:t>mạn</a:t>
            </a:r>
            <a:r>
              <a:rPr lang="en-AU" dirty="0">
                <a:latin typeface="+mj-lt"/>
              </a:rPr>
              <a:t> </a:t>
            </a:r>
            <a:r>
              <a:rPr lang="en-AU" dirty="0" err="1">
                <a:latin typeface="+mj-lt"/>
              </a:rPr>
              <a:t>tính</a:t>
            </a:r>
            <a:r>
              <a:rPr lang="en-AU" dirty="0">
                <a:latin typeface="+mj-lt"/>
              </a:rPr>
              <a:t> </a:t>
            </a:r>
            <a:r>
              <a:rPr lang="en-AU" dirty="0" err="1">
                <a:latin typeface="+mj-lt"/>
              </a:rPr>
              <a:t>bằng</a:t>
            </a:r>
            <a:r>
              <a:rPr lang="en-AU" dirty="0">
                <a:latin typeface="+mj-lt"/>
              </a:rPr>
              <a:t> HCV RNA, </a:t>
            </a:r>
            <a:r>
              <a:rPr lang="en-AU" dirty="0" err="1">
                <a:latin typeface="+mj-lt"/>
              </a:rPr>
              <a:t>sau</a:t>
            </a:r>
            <a:r>
              <a:rPr lang="en-AU" dirty="0">
                <a:latin typeface="+mj-lt"/>
              </a:rPr>
              <a:t> </a:t>
            </a:r>
            <a:r>
              <a:rPr lang="en-AU" dirty="0" err="1">
                <a:latin typeface="+mj-lt"/>
              </a:rPr>
              <a:t>đó</a:t>
            </a:r>
            <a:r>
              <a:rPr lang="en-AU" dirty="0">
                <a:latin typeface="+mj-lt"/>
              </a:rPr>
              <a:t> </a:t>
            </a:r>
            <a:r>
              <a:rPr lang="en-AU" dirty="0" err="1">
                <a:latin typeface="+mj-lt"/>
              </a:rPr>
              <a:t>đánh</a:t>
            </a:r>
            <a:r>
              <a:rPr lang="en-AU" dirty="0">
                <a:latin typeface="+mj-lt"/>
              </a:rPr>
              <a:t> </a:t>
            </a:r>
            <a:r>
              <a:rPr lang="en-AU" dirty="0" err="1">
                <a:latin typeface="+mj-lt"/>
              </a:rPr>
              <a:t>giá</a:t>
            </a:r>
            <a:r>
              <a:rPr lang="en-AU" dirty="0">
                <a:latin typeface="+mj-lt"/>
              </a:rPr>
              <a:t> </a:t>
            </a:r>
            <a:r>
              <a:rPr lang="en-AU" dirty="0" err="1">
                <a:latin typeface="+mj-lt"/>
              </a:rPr>
              <a:t>mức</a:t>
            </a:r>
            <a:r>
              <a:rPr lang="en-AU" dirty="0">
                <a:latin typeface="+mj-lt"/>
              </a:rPr>
              <a:t> </a:t>
            </a:r>
            <a:r>
              <a:rPr lang="en-AU" dirty="0" err="1">
                <a:latin typeface="+mj-lt"/>
              </a:rPr>
              <a:t>độ</a:t>
            </a:r>
            <a:r>
              <a:rPr lang="en-AU" dirty="0">
                <a:latin typeface="+mj-lt"/>
              </a:rPr>
              <a:t> </a:t>
            </a:r>
            <a:r>
              <a:rPr lang="en-AU" dirty="0" err="1">
                <a:latin typeface="+mj-lt"/>
              </a:rPr>
              <a:t>xơ</a:t>
            </a:r>
            <a:r>
              <a:rPr lang="en-AU" dirty="0">
                <a:latin typeface="+mj-lt"/>
              </a:rPr>
              <a:t> </a:t>
            </a:r>
            <a:r>
              <a:rPr lang="en-AU" dirty="0" err="1">
                <a:latin typeface="+mj-lt"/>
              </a:rPr>
              <a:t>hóa</a:t>
            </a:r>
            <a:r>
              <a:rPr lang="en-AU" dirty="0">
                <a:latin typeface="+mj-lt"/>
              </a:rPr>
              <a:t> </a:t>
            </a:r>
            <a:r>
              <a:rPr lang="en-AU" dirty="0" err="1">
                <a:latin typeface="+mj-lt"/>
              </a:rPr>
              <a:t>gan</a:t>
            </a:r>
            <a:r>
              <a:rPr lang="en-AU" dirty="0">
                <a:latin typeface="+mj-lt"/>
              </a:rPr>
              <a:t>, </a:t>
            </a:r>
            <a:r>
              <a:rPr lang="en-AU" dirty="0" err="1">
                <a:latin typeface="+mj-lt"/>
              </a:rPr>
              <a:t>xơ</a:t>
            </a:r>
            <a:r>
              <a:rPr lang="en-AU" dirty="0">
                <a:latin typeface="+mj-lt"/>
              </a:rPr>
              <a:t> </a:t>
            </a:r>
            <a:r>
              <a:rPr lang="en-AU" dirty="0" err="1">
                <a:latin typeface="+mj-lt"/>
              </a:rPr>
              <a:t>gan</a:t>
            </a:r>
            <a:r>
              <a:rPr lang="en-AU" dirty="0">
                <a:latin typeface="+mj-lt"/>
              </a:rPr>
              <a:t> </a:t>
            </a:r>
          </a:p>
          <a:p>
            <a:r>
              <a:rPr lang="en-AU" dirty="0" err="1">
                <a:latin typeface="+mj-lt"/>
              </a:rPr>
              <a:t>Chẩn</a:t>
            </a:r>
            <a:r>
              <a:rPr lang="en-AU" dirty="0">
                <a:latin typeface="+mj-lt"/>
              </a:rPr>
              <a:t> </a:t>
            </a:r>
            <a:r>
              <a:rPr lang="en-AU" dirty="0" err="1">
                <a:latin typeface="+mj-lt"/>
              </a:rPr>
              <a:t>đoán</a:t>
            </a:r>
            <a:r>
              <a:rPr lang="en-AU" dirty="0">
                <a:latin typeface="+mj-lt"/>
              </a:rPr>
              <a:t> </a:t>
            </a:r>
            <a:r>
              <a:rPr lang="en-AU" dirty="0" err="1">
                <a:latin typeface="+mj-lt"/>
              </a:rPr>
              <a:t>nhiễm</a:t>
            </a:r>
            <a:r>
              <a:rPr lang="en-AU" dirty="0">
                <a:latin typeface="+mj-lt"/>
              </a:rPr>
              <a:t> HBV/</a:t>
            </a:r>
            <a:r>
              <a:rPr lang="en-AU" dirty="0" err="1">
                <a:latin typeface="+mj-lt"/>
              </a:rPr>
              <a:t>viêm</a:t>
            </a:r>
            <a:r>
              <a:rPr lang="en-AU" dirty="0">
                <a:latin typeface="+mj-lt"/>
              </a:rPr>
              <a:t> </a:t>
            </a:r>
            <a:r>
              <a:rPr lang="en-AU" dirty="0" err="1">
                <a:latin typeface="+mj-lt"/>
              </a:rPr>
              <a:t>gan</a:t>
            </a:r>
            <a:r>
              <a:rPr lang="en-AU" dirty="0">
                <a:latin typeface="+mj-lt"/>
              </a:rPr>
              <a:t> B </a:t>
            </a:r>
            <a:r>
              <a:rPr lang="en-AU" dirty="0" err="1">
                <a:latin typeface="+mj-lt"/>
              </a:rPr>
              <a:t>mạn</a:t>
            </a:r>
            <a:r>
              <a:rPr lang="en-AU" dirty="0">
                <a:latin typeface="+mj-lt"/>
              </a:rPr>
              <a:t> </a:t>
            </a:r>
            <a:r>
              <a:rPr lang="en-AU" dirty="0" err="1">
                <a:latin typeface="+mj-lt"/>
              </a:rPr>
              <a:t>tính</a:t>
            </a:r>
            <a:r>
              <a:rPr lang="en-AU" dirty="0">
                <a:latin typeface="+mj-lt"/>
              </a:rPr>
              <a:t>, HCV </a:t>
            </a:r>
            <a:r>
              <a:rPr lang="en-AU" dirty="0" err="1">
                <a:latin typeface="+mj-lt"/>
              </a:rPr>
              <a:t>mạn</a:t>
            </a:r>
            <a:r>
              <a:rPr lang="en-AU" dirty="0">
                <a:latin typeface="+mj-lt"/>
              </a:rPr>
              <a:t> </a:t>
            </a:r>
            <a:r>
              <a:rPr lang="en-AU" dirty="0" err="1">
                <a:latin typeface="+mj-lt"/>
              </a:rPr>
              <a:t>tính</a:t>
            </a:r>
            <a:r>
              <a:rPr lang="en-AU" dirty="0">
                <a:latin typeface="+mj-lt"/>
              </a:rPr>
              <a:t>, </a:t>
            </a:r>
            <a:r>
              <a:rPr lang="en-AU" dirty="0" err="1">
                <a:latin typeface="+mj-lt"/>
              </a:rPr>
              <a:t>giai</a:t>
            </a:r>
            <a:r>
              <a:rPr lang="en-AU" dirty="0">
                <a:latin typeface="+mj-lt"/>
              </a:rPr>
              <a:t> </a:t>
            </a:r>
            <a:r>
              <a:rPr lang="en-AU" dirty="0" err="1">
                <a:latin typeface="+mj-lt"/>
              </a:rPr>
              <a:t>đoạn</a:t>
            </a:r>
            <a:r>
              <a:rPr lang="en-AU" dirty="0">
                <a:latin typeface="+mj-lt"/>
              </a:rPr>
              <a:t> </a:t>
            </a:r>
            <a:r>
              <a:rPr lang="en-AU" dirty="0" err="1">
                <a:latin typeface="+mj-lt"/>
              </a:rPr>
              <a:t>xơ</a:t>
            </a:r>
            <a:r>
              <a:rPr lang="en-AU" dirty="0">
                <a:latin typeface="+mj-lt"/>
              </a:rPr>
              <a:t> </a:t>
            </a:r>
            <a:r>
              <a:rPr lang="en-AU" dirty="0" err="1">
                <a:latin typeface="+mj-lt"/>
              </a:rPr>
              <a:t>hóa</a:t>
            </a:r>
            <a:r>
              <a:rPr lang="en-AU" dirty="0">
                <a:latin typeface="+mj-lt"/>
              </a:rPr>
              <a:t> </a:t>
            </a:r>
            <a:r>
              <a:rPr lang="en-AU" dirty="0" err="1">
                <a:latin typeface="+mj-lt"/>
              </a:rPr>
              <a:t>là</a:t>
            </a:r>
            <a:r>
              <a:rPr lang="en-AU" dirty="0">
                <a:latin typeface="+mj-lt"/>
              </a:rPr>
              <a:t> </a:t>
            </a:r>
            <a:r>
              <a:rPr lang="en-AU" dirty="0" err="1">
                <a:latin typeface="+mj-lt"/>
              </a:rPr>
              <a:t>yếu</a:t>
            </a:r>
            <a:r>
              <a:rPr lang="en-AU" dirty="0">
                <a:latin typeface="+mj-lt"/>
              </a:rPr>
              <a:t> </a:t>
            </a:r>
            <a:r>
              <a:rPr lang="en-AU" dirty="0" err="1">
                <a:latin typeface="+mj-lt"/>
              </a:rPr>
              <a:t>tố</a:t>
            </a:r>
            <a:r>
              <a:rPr lang="en-AU" dirty="0">
                <a:latin typeface="+mj-lt"/>
              </a:rPr>
              <a:t> </a:t>
            </a:r>
            <a:r>
              <a:rPr lang="en-AU" dirty="0" err="1">
                <a:latin typeface="+mj-lt"/>
              </a:rPr>
              <a:t>quan</a:t>
            </a:r>
            <a:r>
              <a:rPr lang="en-AU" dirty="0">
                <a:latin typeface="+mj-lt"/>
              </a:rPr>
              <a:t> </a:t>
            </a:r>
            <a:r>
              <a:rPr lang="en-AU" dirty="0" err="1">
                <a:latin typeface="+mj-lt"/>
              </a:rPr>
              <a:t>trọng</a:t>
            </a:r>
            <a:r>
              <a:rPr lang="en-AU" dirty="0">
                <a:latin typeface="+mj-lt"/>
              </a:rPr>
              <a:t> </a:t>
            </a:r>
            <a:r>
              <a:rPr lang="en-AU" dirty="0" err="1">
                <a:latin typeface="+mj-lt"/>
              </a:rPr>
              <a:t>cho</a:t>
            </a:r>
            <a:r>
              <a:rPr lang="en-AU" dirty="0">
                <a:latin typeface="+mj-lt"/>
              </a:rPr>
              <a:t> </a:t>
            </a:r>
            <a:r>
              <a:rPr lang="en-AU" dirty="0" err="1">
                <a:latin typeface="+mj-lt"/>
              </a:rPr>
              <a:t>quyết</a:t>
            </a:r>
            <a:r>
              <a:rPr lang="en-AU" dirty="0">
                <a:latin typeface="+mj-lt"/>
              </a:rPr>
              <a:t> </a:t>
            </a:r>
            <a:r>
              <a:rPr lang="en-AU" dirty="0" err="1">
                <a:latin typeface="+mj-lt"/>
              </a:rPr>
              <a:t>định</a:t>
            </a:r>
            <a:r>
              <a:rPr lang="en-AU" dirty="0">
                <a:latin typeface="+mj-lt"/>
              </a:rPr>
              <a:t> </a:t>
            </a:r>
            <a:r>
              <a:rPr lang="en-AU" dirty="0" err="1">
                <a:latin typeface="+mj-lt"/>
              </a:rPr>
              <a:t>điều</a:t>
            </a:r>
            <a:r>
              <a:rPr lang="en-AU" dirty="0">
                <a:latin typeface="+mj-lt"/>
              </a:rPr>
              <a:t> </a:t>
            </a:r>
            <a:r>
              <a:rPr lang="en-AU" dirty="0" err="1">
                <a:latin typeface="+mj-lt"/>
              </a:rPr>
              <a:t>trị</a:t>
            </a:r>
            <a:r>
              <a:rPr lang="en-AU" dirty="0">
                <a:latin typeface="+mj-lt"/>
              </a:rPr>
              <a:t> </a:t>
            </a:r>
            <a:r>
              <a:rPr lang="en-AU" dirty="0" err="1">
                <a:latin typeface="+mj-lt"/>
              </a:rPr>
              <a:t>và</a:t>
            </a:r>
            <a:r>
              <a:rPr lang="en-AU" dirty="0">
                <a:latin typeface="+mj-lt"/>
              </a:rPr>
              <a:t> </a:t>
            </a:r>
            <a:r>
              <a:rPr lang="en-AU" dirty="0" err="1">
                <a:latin typeface="+mj-lt"/>
              </a:rPr>
              <a:t>theo</a:t>
            </a:r>
            <a:r>
              <a:rPr lang="en-AU" dirty="0">
                <a:latin typeface="+mj-lt"/>
              </a:rPr>
              <a:t> </a:t>
            </a:r>
            <a:r>
              <a:rPr lang="en-AU" dirty="0" err="1">
                <a:latin typeface="+mj-lt"/>
              </a:rPr>
              <a:t>dõi</a:t>
            </a:r>
            <a:r>
              <a:rPr lang="en-AU" dirty="0">
                <a:latin typeface="+mj-lt"/>
              </a:rPr>
              <a:t> </a:t>
            </a:r>
            <a:r>
              <a:rPr lang="en-AU" dirty="0" err="1">
                <a:latin typeface="+mj-lt"/>
              </a:rPr>
              <a:t>lâu</a:t>
            </a:r>
            <a:r>
              <a:rPr lang="en-AU" dirty="0">
                <a:latin typeface="+mj-lt"/>
              </a:rPr>
              <a:t> </a:t>
            </a:r>
            <a:r>
              <a:rPr lang="en-AU" dirty="0" err="1">
                <a:latin typeface="+mj-lt"/>
              </a:rPr>
              <a:t>dài</a:t>
            </a:r>
            <a:endParaRPr lang="en-AU" dirty="0">
              <a:latin typeface="+mj-lt"/>
            </a:endParaRPr>
          </a:p>
          <a:p>
            <a:endParaRPr lang="en-AU" dirty="0">
              <a:latin typeface="+mj-lt"/>
            </a:endParaRPr>
          </a:p>
          <a:p>
            <a:pPr marL="0" indent="0">
              <a:buNone/>
            </a:pPr>
            <a:endParaRPr lang="en-AU"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buNone/>
            </a:pPr>
            <a:r>
              <a:rPr lang="en-AU" sz="8000" dirty="0" err="1">
                <a:solidFill>
                  <a:srgbClr val="FF0000"/>
                </a:solidFill>
                <a:latin typeface="+mj-lt"/>
              </a:rPr>
              <a:t>Xin</a:t>
            </a:r>
            <a:r>
              <a:rPr lang="en-AU" sz="8000" dirty="0">
                <a:solidFill>
                  <a:srgbClr val="FF0000"/>
                </a:solidFill>
                <a:latin typeface="+mj-lt"/>
              </a:rPr>
              <a:t> </a:t>
            </a:r>
            <a:r>
              <a:rPr lang="en-AU" sz="8000" dirty="0" err="1">
                <a:solidFill>
                  <a:srgbClr val="FF0000"/>
                </a:solidFill>
                <a:latin typeface="+mj-lt"/>
              </a:rPr>
              <a:t>cám</a:t>
            </a:r>
            <a:r>
              <a:rPr lang="en-AU" sz="8000" dirty="0">
                <a:solidFill>
                  <a:srgbClr val="FF0000"/>
                </a:solidFill>
                <a:latin typeface="+mj-lt"/>
              </a:rPr>
              <a:t> </a:t>
            </a:r>
            <a:r>
              <a:rPr lang="en-AU" sz="8000" dirty="0" err="1">
                <a:solidFill>
                  <a:srgbClr val="FF0000"/>
                </a:solidFill>
                <a:latin typeface="+mj-lt"/>
              </a:rPr>
              <a:t>ơn</a:t>
            </a:r>
            <a:r>
              <a:rPr lang="en-AU" sz="8000" dirty="0">
                <a:solidFill>
                  <a:srgbClr val="FF0000"/>
                </a:solidFill>
                <a:latin typeface="+mj-lt"/>
              </a:rPr>
              <a:t> !</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GUID" val="60ea719f-f55f-43f8-a074-c229db2bb283"/>
  <p:tag name="AUDIO_IMPORT" val="C:\Users\Shimin\Desktop\m1\hbv-M1\21.wav"/>
  <p:tag name="AUDIO_ID" val="275"/>
  <p:tag name="ELAPSEDTIME" val="43.619"/>
  <p:tag name="ARTICULATE_TITLE_TAG" val="感染乙肝病毒后会发生什么？"/>
  <p:tag name="ARTICULATE_SLIDE_PAUSE" val="0"/>
  <p:tag name="ARTICULATE_NAV_LEVEL" val="2"/>
  <p:tag name="ARTICULATE_PLAYLIST_ID" val="-1"/>
  <p:tag name="ARTICULATE_LOCK_SLIDE" val="0"/>
  <p:tag name="TIMELINE" val="5.79/18.21/33.68"/>
  <p:tag name="ARTICULATE_SLIDE_NAV" val="14"/>
</p:tagLst>
</file>

<file path=ppt/tags/tag10.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1.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Shimin\AppData\Local\Temp\articulate\presenter\imgtemp\CJK7SnLy.files\slide0001_image001.png"/>
</p:tagLst>
</file>

<file path=ppt/tags/tag1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3.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4.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5.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6.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xml><?xml version="1.0" encoding="utf-8"?>
<p:tagLst xmlns:a="http://schemas.openxmlformats.org/drawingml/2006/main" xmlns:r="http://schemas.openxmlformats.org/officeDocument/2006/relationships" xmlns:p="http://schemas.openxmlformats.org/presentationml/2006/main">
  <p:tag name="ARTICULATE_SLIDE_GUID" val="9989bc11-f3cc-458a-b3bd-083c5f67add8"/>
  <p:tag name="AUDIO_IMPORT" val="C:\Users\Shimin\Desktop\m1\hbv-M1\25.wav"/>
  <p:tag name="AUDIO_ID" val="276"/>
  <p:tag name="ARTICULATE_TITLE_TAG" val="慢性乙肝与感染年龄"/>
  <p:tag name="ELAPSEDTIME" val="13.395"/>
  <p:tag name="ARTICULATE_SLIDE_PAUSE" val="0"/>
  <p:tag name="ARTICULATE_NAV_LEVEL" val="2"/>
  <p:tag name="ARTICULATE_PLAYLIST_ID" val="-1"/>
  <p:tag name="ARTICULATE_LOCK_SLIDE" val="0"/>
  <p:tag name="TIMELINE" val="6.66/6.68/10.17"/>
  <p:tag name="ARTICULATE_SLIDE_NAV" val="16"/>
</p:tagLst>
</file>

<file path=ppt/tags/tag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Shimin\AppData\Local\Temp\articulate\presenter\imgtemp\2JnOf197.files\slide0001_image001.png"/>
</p:tagLst>
</file>

<file path=ppt/tags/tag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Shimin\AppData\Local\Temp\articulate\presenter\imgtemp\fCHxRrf3.files\slide0001_image001.png"/>
</p:tagLst>
</file>

<file path=ppt/tags/tag5.xml><?xml version="1.0" encoding="utf-8"?>
<p:tagLst xmlns:a="http://schemas.openxmlformats.org/drawingml/2006/main" xmlns:r="http://schemas.openxmlformats.org/officeDocument/2006/relationships" xmlns:p="http://schemas.openxmlformats.org/presentationml/2006/main">
  <p:tag name="UID" val="7282"/>
</p:tagLst>
</file>

<file path=ppt/tags/tag6.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7.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8.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9.xml><?xml version="1.0" encoding="utf-8"?>
<p:tagLst xmlns:a="http://schemas.openxmlformats.org/drawingml/2006/main" xmlns:r="http://schemas.openxmlformats.org/officeDocument/2006/relationships" xmlns:p="http://schemas.openxmlformats.org/presentationml/2006/main">
  <p:tag name="ARTICULATE_PUBLISH_MODE"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639</TotalTime>
  <Words>8775</Words>
  <Application>Microsoft Office PowerPoint</Application>
  <PresentationFormat>Widescreen</PresentationFormat>
  <Paragraphs>986</Paragraphs>
  <Slides>94</Slides>
  <Notes>29</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94</vt:i4>
      </vt:variant>
    </vt:vector>
  </HeadingPairs>
  <TitlesOfParts>
    <vt:vector size="106" baseType="lpstr">
      <vt:lpstr>Gulim</vt:lpstr>
      <vt:lpstr>SimSun</vt:lpstr>
      <vt:lpstr>Arial</vt:lpstr>
      <vt:lpstr>Calibri</vt:lpstr>
      <vt:lpstr>Tahoma</vt:lpstr>
      <vt:lpstr>Times New Roman</vt:lpstr>
      <vt:lpstr>Times New Roman (Headings)</vt:lpstr>
      <vt:lpstr>TTimes New Roman (Body)</vt:lpstr>
      <vt:lpstr>Wingdings</vt:lpstr>
      <vt:lpstr>Zapf Dingbats</vt:lpstr>
      <vt:lpstr>Office Theme</vt:lpstr>
      <vt:lpstr>Microsoft Excel Chart</vt:lpstr>
      <vt:lpstr>Tổng quan về  nhiễm vi rút viêm gan B</vt:lpstr>
      <vt:lpstr>Nội dung</vt:lpstr>
      <vt:lpstr>Các loại vi rút viêm gan A, B, C, D, E</vt:lpstr>
      <vt:lpstr>Tình hình nhiễm vi rút viêm gan  B, C  trên thế giới và Việt Nam</vt:lpstr>
      <vt:lpstr>Tình hình nhiễm vi rút viêm gan  B, C  trên thế giới và Việt Nam (tiếp)</vt:lpstr>
      <vt:lpstr>Tình hình nhiễm HBV trong  nhóm phụ nữ mang thai tại Việt Nam </vt:lpstr>
      <vt:lpstr>Tỷ lệ mắc mới ung thư gan rất cao </vt:lpstr>
      <vt:lpstr>HBsAg (+) sẽ giảm, tỷ lệ tử vong do HBV dự báo là sẽ tăng tại Việt Nam</vt:lpstr>
      <vt:lpstr>Đặc tính vi rút viêm gan B</vt:lpstr>
      <vt:lpstr>Chu kỳ nhân lên của HBV</vt:lpstr>
      <vt:lpstr>PowerPoint Presentation</vt:lpstr>
      <vt:lpstr>Tình hình điều trị và  dự phòng nhiễm vi rút viêm gan  B  </vt:lpstr>
      <vt:lpstr>Số người được tiếp cận chẩn đoán điều trị VGB còn hạn chế so với nhu cầu.</vt:lpstr>
      <vt:lpstr>Thực trạng, thách thức trong  chẩn đoán, điều trị VGB (tiếp)</vt:lpstr>
      <vt:lpstr>Định hướng tiếp theo</vt:lpstr>
      <vt:lpstr>Các dấu ấn vi rút viêm gan B </vt:lpstr>
      <vt:lpstr>Các dấu ấn vi rút viêm gan B </vt:lpstr>
      <vt:lpstr>Các dấu ấn vi rút viêm gan B</vt:lpstr>
      <vt:lpstr>Diễn biễn các dấu ấn HBV trong viêm gan vi rút B cấp hồi phục và viêm gan vi rút B mạn tính. </vt:lpstr>
      <vt:lpstr>Diễn giải các dấu ấn viêm gan vi rút B</vt:lpstr>
      <vt:lpstr>Các giai đoạn diễn biễn của nhiễm HBV mạn tính</vt:lpstr>
      <vt:lpstr>PowerPoint Presentation</vt:lpstr>
      <vt:lpstr>PowerPoint Presentation</vt:lpstr>
      <vt:lpstr>Tiến triển của bệnh viêm gan B</vt:lpstr>
      <vt:lpstr>PowerPoint Presentation</vt:lpstr>
      <vt:lpstr>Các yếu tố ảnh hưởng đến diễn biến tự nhiên</vt:lpstr>
      <vt:lpstr>PowerPoint Presentation</vt:lpstr>
      <vt:lpstr>Tác động HIV và HBV</vt:lpstr>
      <vt:lpstr>Chỉ định xét nghiệm phát hiện vi rút viêm gan B</vt:lpstr>
      <vt:lpstr>PowerPoint Presentation</vt:lpstr>
      <vt:lpstr>PowerPoint Presentation</vt:lpstr>
      <vt:lpstr>Đánh giá lâm sàng</vt:lpstr>
      <vt:lpstr>Một số hình ảnh của xơ gan mất bù</vt:lpstr>
      <vt:lpstr>Các xét nghiệm cơ bản đánh giá bệnh gan</vt:lpstr>
      <vt:lpstr>Đánh giá xơ hóa gan không xâm lấn</vt:lpstr>
      <vt:lpstr>Đánh giá xơ hóa gan không xâm lấn:  Dựa vào các xét nghiệm</vt:lpstr>
      <vt:lpstr>TIÊU CHUẨN ĐIỀU TRỊ VIÊM GAN B MẠN</vt:lpstr>
      <vt:lpstr>TIÊU CHUẨN ĐIỀU TRỊ VIÊM GAN B MẠN</vt:lpstr>
      <vt:lpstr>TIÊU CHUẨN ĐIỀU TRỊ VIÊM GAN B MẠN</vt:lpstr>
      <vt:lpstr>Phác đồ điều trị viêm gan vi rút B </vt:lpstr>
      <vt:lpstr>Tác dụng phụ của NAs</vt:lpstr>
      <vt:lpstr>Theo dõi lâm sàng và xét nghiệm</vt:lpstr>
      <vt:lpstr>Lây truyền viêm gan B từ mẹ sang con </vt:lpstr>
      <vt:lpstr>ĐƯỜNG LÂY TRUYỀN</vt:lpstr>
      <vt:lpstr>VGB lây truyền mẹ con</vt:lpstr>
      <vt:lpstr>THỜI ĐIỂM CƠ CHẾ LÂY TRUYỀN</vt:lpstr>
      <vt:lpstr>Các yếu tố nguy cơ trong lây truyền HBV  từ mẹ sang con  </vt:lpstr>
      <vt:lpstr>Các yếu tố nguy cơ trong  lây truyền HBV từ mẹ sang con</vt:lpstr>
      <vt:lpstr>DỰ PHÒNG </vt:lpstr>
      <vt:lpstr>Hiệu quả các biện pháp</vt:lpstr>
      <vt:lpstr>Chiến lược loại trừ  HBV từ mẹ sang con tại  các nước hạn chế nguồn lực</vt:lpstr>
      <vt:lpstr>Cập nhật ACOG FIGO</vt:lpstr>
      <vt:lpstr>Cập nhật ACOG FIGO</vt:lpstr>
      <vt:lpstr>Cập nhật ACOG FIGO</vt:lpstr>
      <vt:lpstr>Cập nhật ACOG FIGO</vt:lpstr>
      <vt:lpstr>Theo ACOG/FIGO 2025–2026</vt:lpstr>
      <vt:lpstr>Các yếu tố nguy cơ trong lây truyền HBV  từ mẹ sang con  </vt:lpstr>
      <vt:lpstr>Các yếu tố nguy cơ trong  lây truyền HBV từ mẹ sang con</vt:lpstr>
      <vt:lpstr>Các yếu tố gây thất bại trong  miễn dịch dự phòng LTMC</vt:lpstr>
      <vt:lpstr> Thuốc kháng vi rút dự phòng lây truyền HBV  từ mẹ sang con </vt:lpstr>
      <vt:lpstr>Quản lý PNMT nhiễm HBV</vt:lpstr>
      <vt:lpstr>Quản lý PNMT nhiễm HBV</vt:lpstr>
      <vt:lpstr>CHẬM TRỄ VACCIN </vt:lpstr>
      <vt:lpstr>CHẬM TRỄ VACCIN </vt:lpstr>
      <vt:lpstr>CHẬM TRỄ VACCIN </vt:lpstr>
      <vt:lpstr>CHẬM TRỄ VACCIN </vt:lpstr>
      <vt:lpstr>PowerPoint Presentation</vt:lpstr>
      <vt:lpstr>PowerPoint Presentation</vt:lpstr>
      <vt:lpstr>TÀI LIỆU THAM KHẢO </vt:lpstr>
      <vt:lpstr>Thảo luận ca bệnh</vt:lpstr>
      <vt:lpstr>Trường hợp 1</vt:lpstr>
      <vt:lpstr>Trường hợp 1 (tiếp)</vt:lpstr>
      <vt:lpstr>Trường hợp 1 (tiếp) </vt:lpstr>
      <vt:lpstr>Quản lý lây truyền HBV từ mẹ sang con  </vt:lpstr>
      <vt:lpstr>Quản lý lây truyền HBV từ mẹ sang con (tiếp)  </vt:lpstr>
      <vt:lpstr>Quản lý lây truyền HBV từ mẹ sang con (tiếp)  </vt:lpstr>
      <vt:lpstr>Trường hợp 2</vt:lpstr>
      <vt:lpstr>Trường hợp 2 (tiếp)</vt:lpstr>
      <vt:lpstr>Trường hợp 2 (tiếp)</vt:lpstr>
      <vt:lpstr>Trường hợp 2 (tiếp) </vt:lpstr>
      <vt:lpstr> Trường hợp 2 (tiếp)  </vt:lpstr>
      <vt:lpstr>Trường hợp 2 (tiếp) </vt:lpstr>
      <vt:lpstr>Trường hợp 3</vt:lpstr>
      <vt:lpstr>Trường hợp 3</vt:lpstr>
      <vt:lpstr>Trường hợp 3 </vt:lpstr>
      <vt:lpstr>Trường hợp 4</vt:lpstr>
      <vt:lpstr>Trường hợp 4 </vt:lpstr>
      <vt:lpstr>Trường hợp 4 </vt:lpstr>
      <vt:lpstr>Trường hợp 4</vt:lpstr>
      <vt:lpstr>Quản lý lây truyền HBV từ mẹ sang con (tiếp)</vt:lpstr>
      <vt:lpstr>Quản lý lây truyền HBV từ mẹ sang con (tiếp)  </vt:lpstr>
      <vt:lpstr>Quản lý lây truyền HBV từ mẹ sang con (tiếp)</vt:lpstr>
      <vt:lpstr>Tóm tắt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Tổng quan về  nhiễm vi rút viêm gan B</dc:title>
  <dc:creator>Admin</dc:creator>
  <cp:lastModifiedBy>PC</cp:lastModifiedBy>
  <cp:revision>16</cp:revision>
  <dcterms:created xsi:type="dcterms:W3CDTF">2022-06-10T13:04:04Z</dcterms:created>
  <dcterms:modified xsi:type="dcterms:W3CDTF">2026-06-25T03:36:56Z</dcterms:modified>
</cp:coreProperties>
</file>