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71" r:id="rId3"/>
    <p:sldId id="257" r:id="rId4"/>
    <p:sldId id="258" r:id="rId5"/>
    <p:sldId id="259" r:id="rId6"/>
    <p:sldId id="260" r:id="rId7"/>
    <p:sldId id="273" r:id="rId8"/>
    <p:sldId id="261" r:id="rId9"/>
    <p:sldId id="263" r:id="rId10"/>
    <p:sldId id="262" r:id="rId11"/>
    <p:sldId id="264" r:id="rId12"/>
    <p:sldId id="276" r:id="rId13"/>
    <p:sldId id="277" r:id="rId14"/>
    <p:sldId id="265" r:id="rId15"/>
    <p:sldId id="266" r:id="rId16"/>
    <p:sldId id="267" r:id="rId17"/>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3" d="100"/>
          <a:sy n="113" d="100"/>
        </p:scale>
        <p:origin x="192" y="8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3820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897AA-42AC-6ECB-DCB9-CB9616E45F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AFDB2-635F-BCED-9644-3D767C2025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6ABE92-BC70-2666-67E3-D8C72DE0F0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A9628E-4FA3-EA94-24E6-A1881ACD5295}"/>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4177090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30083-6CC8-2FEA-5289-CC66A5140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57A1E-25AF-8897-1800-444D664A3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6BD073-F6C8-0E79-2442-E7574F5591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76C59B-DC7B-0658-2873-FA81DB956D4E}"/>
              </a:ext>
            </a:extLst>
          </p:cNvPr>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35190581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0" y="0"/>
            <a:ext cx="5669280" cy="5143500"/>
          </a:xfrm>
          <a:prstGeom prst="rect">
            <a:avLst/>
          </a:prstGeom>
          <a:solidFill>
            <a:srgbClr val="0B1F3A"/>
          </a:solidFill>
          <a:ln/>
        </p:spPr>
        <p:txBody>
          <a:bodyPr/>
          <a:lstStyle/>
          <a:p>
            <a:endParaRPr lang="en-VN"/>
          </a:p>
        </p:txBody>
      </p:sp>
      <p:sp>
        <p:nvSpPr>
          <p:cNvPr id="3" name="Shape 1"/>
          <p:cNvSpPr/>
          <p:nvPr/>
        </p:nvSpPr>
        <p:spPr>
          <a:xfrm>
            <a:off x="5669280" y="0"/>
            <a:ext cx="3474720" cy="5143500"/>
          </a:xfrm>
          <a:prstGeom prst="rect">
            <a:avLst/>
          </a:prstGeom>
          <a:solidFill>
            <a:srgbClr val="122952"/>
          </a:solidFill>
          <a:ln/>
        </p:spPr>
        <p:txBody>
          <a:bodyPr/>
          <a:lstStyle/>
          <a:p>
            <a:endParaRPr lang="en-VN"/>
          </a:p>
        </p:txBody>
      </p:sp>
      <p:sp>
        <p:nvSpPr>
          <p:cNvPr id="4" name="Shape 2"/>
          <p:cNvSpPr/>
          <p:nvPr/>
        </p:nvSpPr>
        <p:spPr>
          <a:xfrm>
            <a:off x="5669280" y="0"/>
            <a:ext cx="64008" cy="5143500"/>
          </a:xfrm>
          <a:prstGeom prst="rect">
            <a:avLst/>
          </a:prstGeom>
          <a:solidFill>
            <a:srgbClr val="10B981"/>
          </a:solidFill>
          <a:ln/>
        </p:spPr>
        <p:txBody>
          <a:bodyPr/>
          <a:lstStyle/>
          <a:p>
            <a:endParaRPr lang="en-VN"/>
          </a:p>
        </p:txBody>
      </p:sp>
      <p:sp>
        <p:nvSpPr>
          <p:cNvPr id="5" name="Shape 3"/>
          <p:cNvSpPr/>
          <p:nvPr/>
        </p:nvSpPr>
        <p:spPr>
          <a:xfrm>
            <a:off x="6217920" y="-731520"/>
            <a:ext cx="3200400" cy="3200400"/>
          </a:xfrm>
          <a:prstGeom prst="ellipse">
            <a:avLst/>
          </a:prstGeom>
          <a:solidFill>
            <a:srgbClr val="10B981">
              <a:alpha val="12000"/>
            </a:srgbClr>
          </a:solidFill>
          <a:ln w="12700">
            <a:solidFill>
              <a:srgbClr val="10B981">
                <a:alpha val="30000"/>
              </a:srgbClr>
            </a:solidFill>
            <a:prstDash val="solid"/>
          </a:ln>
        </p:spPr>
        <p:txBody>
          <a:bodyPr/>
          <a:lstStyle/>
          <a:p>
            <a:endParaRPr lang="en-VN"/>
          </a:p>
        </p:txBody>
      </p:sp>
      <p:sp>
        <p:nvSpPr>
          <p:cNvPr id="6" name="Shape 4"/>
          <p:cNvSpPr/>
          <p:nvPr/>
        </p:nvSpPr>
        <p:spPr>
          <a:xfrm>
            <a:off x="6766560" y="2286000"/>
            <a:ext cx="2011680" cy="2011680"/>
          </a:xfrm>
          <a:prstGeom prst="ellipse">
            <a:avLst/>
          </a:prstGeom>
          <a:solidFill>
            <a:srgbClr val="10B981">
              <a:alpha val="8000"/>
            </a:srgbClr>
          </a:solidFill>
          <a:ln w="12700">
            <a:solidFill>
              <a:srgbClr val="10B981">
                <a:alpha val="20000"/>
              </a:srgbClr>
            </a:solidFill>
            <a:prstDash val="solid"/>
          </a:ln>
        </p:spPr>
        <p:txBody>
          <a:bodyPr/>
          <a:lstStyle/>
          <a:p>
            <a:endParaRPr lang="en-VN" dirty="0"/>
          </a:p>
        </p:txBody>
      </p:sp>
      <p:sp>
        <p:nvSpPr>
          <p:cNvPr id="7" name="Shape 5"/>
          <p:cNvSpPr/>
          <p:nvPr/>
        </p:nvSpPr>
        <p:spPr>
          <a:xfrm>
            <a:off x="502920" y="411480"/>
            <a:ext cx="1737360" cy="256032"/>
          </a:xfrm>
          <a:prstGeom prst="roundRect">
            <a:avLst>
              <a:gd name="adj" fmla="val 25000"/>
            </a:avLst>
          </a:prstGeom>
          <a:solidFill>
            <a:srgbClr val="10B981">
              <a:alpha val="80000"/>
            </a:srgbClr>
          </a:solidFill>
          <a:ln/>
        </p:spPr>
        <p:txBody>
          <a:bodyPr/>
          <a:lstStyle/>
          <a:p>
            <a:endParaRPr lang="en-VN"/>
          </a:p>
        </p:txBody>
      </p:sp>
      <p:sp>
        <p:nvSpPr>
          <p:cNvPr id="8" name="Text 6"/>
          <p:cNvSpPr/>
          <p:nvPr/>
        </p:nvSpPr>
        <p:spPr>
          <a:xfrm>
            <a:off x="502920" y="402336"/>
            <a:ext cx="1737360" cy="256032"/>
          </a:xfrm>
          <a:prstGeom prst="rect">
            <a:avLst/>
          </a:prstGeom>
          <a:noFill/>
          <a:ln/>
        </p:spPr>
        <p:txBody>
          <a:bodyPr wrap="square" lIns="0" tIns="0" rIns="0" bIns="0" rtlCol="0" anchor="ctr"/>
          <a:lstStyle/>
          <a:p>
            <a:pPr marL="0" indent="0" algn="ctr">
              <a:buNone/>
            </a:pPr>
            <a:r>
              <a:rPr lang="en-US" sz="750" b="1" dirty="0">
                <a:solidFill>
                  <a:srgbClr val="FFFFFF"/>
                </a:solidFill>
              </a:rPr>
              <a:t>● CẬP NHẬT 16/05/2026</a:t>
            </a:r>
            <a:endParaRPr lang="en-US" sz="750" dirty="0"/>
          </a:p>
        </p:txBody>
      </p:sp>
      <p:sp>
        <p:nvSpPr>
          <p:cNvPr id="9" name="Text 7"/>
          <p:cNvSpPr/>
          <p:nvPr/>
        </p:nvSpPr>
        <p:spPr>
          <a:xfrm>
            <a:off x="502920" y="822960"/>
            <a:ext cx="5029200" cy="457200"/>
          </a:xfrm>
          <a:prstGeom prst="rect">
            <a:avLst/>
          </a:prstGeom>
          <a:noFill/>
          <a:ln/>
        </p:spPr>
        <p:txBody>
          <a:bodyPr wrap="square" rtlCol="0" anchor="ctr"/>
          <a:lstStyle/>
          <a:p>
            <a:pPr marL="0" indent="0">
              <a:buNone/>
            </a:pPr>
            <a:r>
              <a:rPr lang="en-US" sz="1300" b="1" dirty="0">
                <a:solidFill>
                  <a:srgbClr val="10B981"/>
                </a:solidFill>
                <a:latin typeface="Arial" pitchFamily="34" charset="0"/>
                <a:ea typeface="Arial" pitchFamily="34" charset="-122"/>
                <a:cs typeface="Arial" pitchFamily="34" charset="-120"/>
              </a:rPr>
              <a:t>GIÁM SÁT &amp; PHÒNG CHỐNG</a:t>
            </a:r>
            <a:endParaRPr lang="en-US" sz="1300" dirty="0"/>
          </a:p>
        </p:txBody>
      </p:sp>
      <p:sp>
        <p:nvSpPr>
          <p:cNvPr id="10" name="Text 8"/>
          <p:cNvSpPr/>
          <p:nvPr/>
        </p:nvSpPr>
        <p:spPr>
          <a:xfrm>
            <a:off x="502920" y="1234440"/>
            <a:ext cx="5029200" cy="960120"/>
          </a:xfrm>
          <a:prstGeom prst="rect">
            <a:avLst/>
          </a:prstGeom>
          <a:noFill/>
          <a:ln/>
        </p:spPr>
        <p:txBody>
          <a:bodyPr wrap="square" lIns="0" tIns="0" rIns="0" bIns="0" rtlCol="0" anchor="ctr"/>
          <a:lstStyle/>
          <a:p>
            <a:pPr marL="0" indent="0">
              <a:buNone/>
            </a:pPr>
            <a:r>
              <a:rPr lang="en-US" sz="4600" b="1" dirty="0">
                <a:solidFill>
                  <a:srgbClr val="FFFFFF"/>
                </a:solidFill>
                <a:latin typeface="Arial" pitchFamily="34" charset="0"/>
                <a:ea typeface="Arial" pitchFamily="34" charset="-122"/>
                <a:cs typeface="Arial" pitchFamily="34" charset="-120"/>
              </a:rPr>
              <a:t>VI RÚT HANTA</a:t>
            </a:r>
            <a:endParaRPr lang="en-US" sz="4600" dirty="0"/>
          </a:p>
        </p:txBody>
      </p:sp>
      <p:sp>
        <p:nvSpPr>
          <p:cNvPr id="11" name="Text 9"/>
          <p:cNvSpPr/>
          <p:nvPr/>
        </p:nvSpPr>
        <p:spPr>
          <a:xfrm>
            <a:off x="502920" y="2103120"/>
            <a:ext cx="5029200" cy="594360"/>
          </a:xfrm>
          <a:prstGeom prst="rect">
            <a:avLst/>
          </a:prstGeom>
          <a:noFill/>
          <a:ln/>
        </p:spPr>
        <p:txBody>
          <a:bodyPr wrap="square" lIns="0" tIns="0" rIns="0" bIns="0" rtlCol="0" anchor="ctr"/>
          <a:lstStyle/>
          <a:p>
            <a:pPr marL="0" indent="0">
              <a:buNone/>
            </a:pPr>
            <a:r>
              <a:rPr lang="en-US" sz="2800" dirty="0">
                <a:solidFill>
                  <a:srgbClr val="FFFFFF"/>
                </a:solidFill>
                <a:latin typeface="Arial" pitchFamily="34" charset="0"/>
                <a:ea typeface="Arial" pitchFamily="34" charset="-122"/>
                <a:cs typeface="Arial" pitchFamily="34" charset="-120"/>
              </a:rPr>
              <a:t>TẠI CỬA KHẨU</a:t>
            </a:r>
            <a:endParaRPr lang="en-US" sz="2800" dirty="0"/>
          </a:p>
        </p:txBody>
      </p:sp>
      <p:sp>
        <p:nvSpPr>
          <p:cNvPr id="12" name="Shape 10"/>
          <p:cNvSpPr/>
          <p:nvPr/>
        </p:nvSpPr>
        <p:spPr>
          <a:xfrm>
            <a:off x="502920" y="2834640"/>
            <a:ext cx="4937760" cy="27432"/>
          </a:xfrm>
          <a:prstGeom prst="rect">
            <a:avLst/>
          </a:prstGeom>
          <a:solidFill>
            <a:srgbClr val="10B981">
              <a:alpha val="60000"/>
            </a:srgbClr>
          </a:solidFill>
          <a:ln/>
        </p:spPr>
        <p:txBody>
          <a:bodyPr/>
          <a:lstStyle/>
          <a:p>
            <a:endParaRPr lang="en-VN"/>
          </a:p>
        </p:txBody>
      </p:sp>
      <p:sp>
        <p:nvSpPr>
          <p:cNvPr id="13" name="Text 11"/>
          <p:cNvSpPr/>
          <p:nvPr/>
        </p:nvSpPr>
        <p:spPr>
          <a:xfrm>
            <a:off x="502920" y="2926080"/>
            <a:ext cx="4937760" cy="685800"/>
          </a:xfrm>
          <a:prstGeom prst="rect">
            <a:avLst/>
          </a:prstGeom>
          <a:noFill/>
          <a:ln/>
        </p:spPr>
        <p:txBody>
          <a:bodyPr wrap="square" rtlCol="0" anchor="ctr"/>
          <a:lstStyle/>
          <a:p>
            <a:pPr marL="0" indent="0">
              <a:lnSpc>
                <a:spcPct val="130000"/>
              </a:lnSpc>
              <a:buNone/>
            </a:pPr>
            <a:r>
              <a:rPr lang="en-US" sz="1100" dirty="0">
                <a:solidFill>
                  <a:srgbClr val="E2E8F0"/>
                </a:solidFill>
                <a:latin typeface="Arial" pitchFamily="34" charset="0"/>
                <a:ea typeface="Arial" pitchFamily="34" charset="-122"/>
                <a:cs typeface="Arial" pitchFamily="34" charset="-120"/>
              </a:rPr>
              <a:t>Vai trò Kiểm dịch Y tế trong phát hiện sớm,</a:t>
            </a:r>
            <a:endParaRPr lang="en-US" sz="1100" dirty="0"/>
          </a:p>
          <a:p>
            <a:pPr marL="0" indent="0">
              <a:lnSpc>
                <a:spcPct val="130000"/>
              </a:lnSpc>
              <a:buNone/>
            </a:pPr>
            <a:r>
              <a:rPr lang="en-US" sz="1100" dirty="0">
                <a:solidFill>
                  <a:srgbClr val="E2E8F0"/>
                </a:solidFill>
                <a:latin typeface="Arial" pitchFamily="34" charset="0"/>
                <a:ea typeface="Arial" pitchFamily="34" charset="-122"/>
                <a:cs typeface="Arial" pitchFamily="34" charset="-120"/>
              </a:rPr>
              <a:t>đánh giá nguy cơ và phối hợp đáp ứng</a:t>
            </a:r>
            <a:endParaRPr lang="en-US" sz="1100" dirty="0"/>
          </a:p>
        </p:txBody>
      </p:sp>
      <p:sp>
        <p:nvSpPr>
          <p:cNvPr id="14" name="Text 12"/>
          <p:cNvSpPr/>
          <p:nvPr/>
        </p:nvSpPr>
        <p:spPr>
          <a:xfrm>
            <a:off x="502920" y="3840480"/>
            <a:ext cx="4937760" cy="274320"/>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Khoa Kiểm dịch Y tế  |  CDC Đà Nẵng  |  Tháng 5/2026</a:t>
            </a:r>
            <a:endParaRPr lang="en-US" sz="900" dirty="0"/>
          </a:p>
        </p:txBody>
      </p:sp>
      <p:sp>
        <p:nvSpPr>
          <p:cNvPr id="16" name="Text 14"/>
          <p:cNvSpPr/>
          <p:nvPr/>
        </p:nvSpPr>
        <p:spPr>
          <a:xfrm>
            <a:off x="5943600" y="411480"/>
            <a:ext cx="2926080" cy="274320"/>
          </a:xfrm>
          <a:prstGeom prst="rect">
            <a:avLst/>
          </a:prstGeom>
          <a:noFill/>
          <a:ln/>
        </p:spPr>
        <p:txBody>
          <a:bodyPr wrap="square" rtlCol="0" anchor="ctr"/>
          <a:lstStyle/>
          <a:p>
            <a:pPr marL="0" indent="0">
              <a:buNone/>
            </a:pPr>
            <a:r>
              <a:rPr lang="en-US" sz="800" b="1" kern="0" spc="300" dirty="0">
                <a:solidFill>
                  <a:srgbClr val="10B981"/>
                </a:solidFill>
                <a:latin typeface="Arial" pitchFamily="34" charset="0"/>
                <a:ea typeface="Arial" pitchFamily="34" charset="-122"/>
                <a:cs typeface="Arial" pitchFamily="34" charset="-120"/>
              </a:rPr>
              <a:t>NỘI DUNG</a:t>
            </a:r>
            <a:endParaRPr lang="en-US" sz="800" dirty="0"/>
          </a:p>
        </p:txBody>
      </p:sp>
      <p:sp>
        <p:nvSpPr>
          <p:cNvPr id="17" name="Text 15"/>
          <p:cNvSpPr/>
          <p:nvPr/>
        </p:nvSpPr>
        <p:spPr>
          <a:xfrm>
            <a:off x="5943600" y="777240"/>
            <a:ext cx="2926080" cy="457200"/>
          </a:xfrm>
          <a:prstGeom prst="rect">
            <a:avLst/>
          </a:prstGeom>
          <a:noFill/>
          <a:ln/>
        </p:spPr>
        <p:txBody>
          <a:bodyPr wrap="square" rtlCol="0" anchor="ctr"/>
          <a:lstStyle/>
          <a:p>
            <a:pPr marL="0" indent="0">
              <a:buNone/>
            </a:pPr>
            <a:r>
              <a:rPr lang="en-US" sz="950" b="1" dirty="0">
                <a:solidFill>
                  <a:srgbClr val="FFFFFF"/>
                </a:solidFill>
                <a:latin typeface="Arial" pitchFamily="34" charset="0"/>
                <a:ea typeface="Arial" pitchFamily="34" charset="-122"/>
                <a:cs typeface="Arial" pitchFamily="34" charset="-120"/>
              </a:rPr>
              <a:t>01  Diễn biến chùm ca bệnh tàu Hondius</a:t>
            </a:r>
            <a:endParaRPr lang="en-US" sz="950" dirty="0"/>
          </a:p>
        </p:txBody>
      </p:sp>
      <p:sp>
        <p:nvSpPr>
          <p:cNvPr id="18" name="Shape 16"/>
          <p:cNvSpPr/>
          <p:nvPr/>
        </p:nvSpPr>
        <p:spPr>
          <a:xfrm>
            <a:off x="5943600" y="1216152"/>
            <a:ext cx="2743200" cy="9144"/>
          </a:xfrm>
          <a:prstGeom prst="rect">
            <a:avLst/>
          </a:prstGeom>
          <a:solidFill>
            <a:srgbClr val="FFFFFF">
              <a:alpha val="15000"/>
            </a:srgbClr>
          </a:solidFill>
          <a:ln/>
        </p:spPr>
        <p:txBody>
          <a:bodyPr/>
          <a:lstStyle/>
          <a:p>
            <a:endParaRPr lang="en-VN"/>
          </a:p>
        </p:txBody>
      </p:sp>
      <p:sp>
        <p:nvSpPr>
          <p:cNvPr id="19" name="Text 17"/>
          <p:cNvSpPr/>
          <p:nvPr/>
        </p:nvSpPr>
        <p:spPr>
          <a:xfrm>
            <a:off x="5943600" y="1353312"/>
            <a:ext cx="2926080" cy="457200"/>
          </a:xfrm>
          <a:prstGeom prst="rect">
            <a:avLst/>
          </a:prstGeom>
          <a:noFill/>
          <a:ln/>
        </p:spPr>
        <p:txBody>
          <a:bodyPr wrap="square" rtlCol="0" anchor="ctr"/>
          <a:lstStyle/>
          <a:p>
            <a:pPr marL="0" indent="0">
              <a:buNone/>
            </a:pPr>
            <a:r>
              <a:rPr lang="en-US" sz="950" dirty="0">
                <a:solidFill>
                  <a:srgbClr val="E2E8F0"/>
                </a:solidFill>
                <a:latin typeface="Arial" pitchFamily="34" charset="0"/>
                <a:ea typeface="Arial" pitchFamily="34" charset="-122"/>
                <a:cs typeface="Arial" pitchFamily="34" charset="-120"/>
              </a:rPr>
              <a:t>02  Lâm sàng &amp; thống kê</a:t>
            </a:r>
            <a:endParaRPr lang="en-US" sz="950" dirty="0"/>
          </a:p>
        </p:txBody>
      </p:sp>
      <p:sp>
        <p:nvSpPr>
          <p:cNvPr id="20" name="Shape 18"/>
          <p:cNvSpPr/>
          <p:nvPr/>
        </p:nvSpPr>
        <p:spPr>
          <a:xfrm>
            <a:off x="5943600" y="1792224"/>
            <a:ext cx="2743200" cy="9144"/>
          </a:xfrm>
          <a:prstGeom prst="rect">
            <a:avLst/>
          </a:prstGeom>
          <a:solidFill>
            <a:srgbClr val="FFFFFF">
              <a:alpha val="15000"/>
            </a:srgbClr>
          </a:solidFill>
          <a:ln/>
        </p:spPr>
        <p:txBody>
          <a:bodyPr/>
          <a:lstStyle/>
          <a:p>
            <a:endParaRPr lang="en-VN"/>
          </a:p>
        </p:txBody>
      </p:sp>
      <p:sp>
        <p:nvSpPr>
          <p:cNvPr id="21" name="Text 19"/>
          <p:cNvSpPr/>
          <p:nvPr/>
        </p:nvSpPr>
        <p:spPr>
          <a:xfrm>
            <a:off x="5943600" y="1929384"/>
            <a:ext cx="2926080" cy="457200"/>
          </a:xfrm>
          <a:prstGeom prst="rect">
            <a:avLst/>
          </a:prstGeom>
          <a:noFill/>
          <a:ln/>
        </p:spPr>
        <p:txBody>
          <a:bodyPr wrap="square" rtlCol="0" anchor="ctr"/>
          <a:lstStyle/>
          <a:p>
            <a:pPr marL="0" indent="0">
              <a:buNone/>
            </a:pPr>
            <a:r>
              <a:rPr lang="en-US" sz="950" dirty="0">
                <a:solidFill>
                  <a:srgbClr val="E2E8F0"/>
                </a:solidFill>
                <a:latin typeface="Arial" pitchFamily="34" charset="0"/>
                <a:ea typeface="Arial" pitchFamily="34" charset="-122"/>
                <a:cs typeface="Arial" pitchFamily="34" charset="-120"/>
              </a:rPr>
              <a:t>03  Nguy cơ xâm nhập tại cửa khẩu ĐN</a:t>
            </a:r>
            <a:endParaRPr lang="en-US" sz="950" dirty="0"/>
          </a:p>
        </p:txBody>
      </p:sp>
      <p:sp>
        <p:nvSpPr>
          <p:cNvPr id="22" name="Shape 20"/>
          <p:cNvSpPr/>
          <p:nvPr/>
        </p:nvSpPr>
        <p:spPr>
          <a:xfrm>
            <a:off x="5943600" y="2368296"/>
            <a:ext cx="2743200" cy="9144"/>
          </a:xfrm>
          <a:prstGeom prst="rect">
            <a:avLst/>
          </a:prstGeom>
          <a:solidFill>
            <a:srgbClr val="FFFFFF">
              <a:alpha val="15000"/>
            </a:srgbClr>
          </a:solidFill>
          <a:ln/>
        </p:spPr>
        <p:txBody>
          <a:bodyPr/>
          <a:lstStyle/>
          <a:p>
            <a:endParaRPr lang="en-VN"/>
          </a:p>
        </p:txBody>
      </p:sp>
      <p:sp>
        <p:nvSpPr>
          <p:cNvPr id="23" name="Text 21"/>
          <p:cNvSpPr/>
          <p:nvPr/>
        </p:nvSpPr>
        <p:spPr>
          <a:xfrm>
            <a:off x="5943600" y="2505456"/>
            <a:ext cx="2926080" cy="457200"/>
          </a:xfrm>
          <a:prstGeom prst="rect">
            <a:avLst/>
          </a:prstGeom>
          <a:noFill/>
          <a:ln/>
        </p:spPr>
        <p:txBody>
          <a:bodyPr wrap="square" rtlCol="0" anchor="ctr"/>
          <a:lstStyle/>
          <a:p>
            <a:pPr marL="0" indent="0">
              <a:buNone/>
            </a:pPr>
            <a:r>
              <a:rPr lang="en-US" sz="950" dirty="0">
                <a:solidFill>
                  <a:srgbClr val="E2E8F0"/>
                </a:solidFill>
                <a:latin typeface="Arial" pitchFamily="34" charset="0"/>
                <a:ea typeface="Arial" pitchFamily="34" charset="-122"/>
                <a:cs typeface="Arial" pitchFamily="34" charset="-120"/>
              </a:rPr>
              <a:t>04  Phát hiện </a:t>
            </a:r>
            <a:r>
              <a:rPr lang="en-US" sz="950" dirty="0" err="1">
                <a:solidFill>
                  <a:srgbClr val="E2E8F0"/>
                </a:solidFill>
                <a:latin typeface="Arial" pitchFamily="34" charset="0"/>
                <a:ea typeface="Arial" pitchFamily="34" charset="-122"/>
                <a:cs typeface="Arial" pitchFamily="34" charset="-120"/>
              </a:rPr>
              <a:t>sớm</a:t>
            </a:r>
            <a:r>
              <a:rPr lang="en-US" sz="950" dirty="0">
                <a:solidFill>
                  <a:srgbClr val="E2E8F0"/>
                </a:solidFill>
                <a:latin typeface="Arial" pitchFamily="34" charset="0"/>
                <a:ea typeface="Arial" pitchFamily="34" charset="-122"/>
                <a:cs typeface="Arial" pitchFamily="34" charset="-120"/>
              </a:rPr>
              <a:t> </a:t>
            </a:r>
            <a:r>
              <a:rPr lang="en-US" sz="950" dirty="0" err="1">
                <a:solidFill>
                  <a:srgbClr val="E2E8F0"/>
                </a:solidFill>
                <a:latin typeface="Arial" pitchFamily="34" charset="0"/>
                <a:ea typeface="Arial" pitchFamily="34" charset="-122"/>
                <a:cs typeface="Arial" pitchFamily="34" charset="-120"/>
              </a:rPr>
              <a:t>nguy</a:t>
            </a:r>
            <a:r>
              <a:rPr lang="en-US" sz="950" dirty="0">
                <a:solidFill>
                  <a:srgbClr val="E2E8F0"/>
                </a:solidFill>
                <a:latin typeface="Arial" pitchFamily="34" charset="0"/>
                <a:ea typeface="Arial" pitchFamily="34" charset="-122"/>
                <a:cs typeface="Arial" pitchFamily="34" charset="-120"/>
              </a:rPr>
              <a:t> cơ</a:t>
            </a:r>
            <a:endParaRPr lang="en-US" sz="950" dirty="0"/>
          </a:p>
        </p:txBody>
      </p:sp>
      <p:sp>
        <p:nvSpPr>
          <p:cNvPr id="24" name="Shape 22"/>
          <p:cNvSpPr/>
          <p:nvPr/>
        </p:nvSpPr>
        <p:spPr>
          <a:xfrm>
            <a:off x="5943600" y="2944368"/>
            <a:ext cx="2743200" cy="9144"/>
          </a:xfrm>
          <a:prstGeom prst="rect">
            <a:avLst/>
          </a:prstGeom>
          <a:solidFill>
            <a:srgbClr val="FFFFFF">
              <a:alpha val="15000"/>
            </a:srgbClr>
          </a:solidFill>
          <a:ln/>
        </p:spPr>
        <p:txBody>
          <a:bodyPr/>
          <a:lstStyle/>
          <a:p>
            <a:endParaRPr lang="en-VN"/>
          </a:p>
        </p:txBody>
      </p:sp>
      <p:sp>
        <p:nvSpPr>
          <p:cNvPr id="25" name="Text 23"/>
          <p:cNvSpPr/>
          <p:nvPr/>
        </p:nvSpPr>
        <p:spPr>
          <a:xfrm>
            <a:off x="5943600" y="3081528"/>
            <a:ext cx="2926080" cy="457200"/>
          </a:xfrm>
          <a:prstGeom prst="rect">
            <a:avLst/>
          </a:prstGeom>
          <a:noFill/>
          <a:ln/>
        </p:spPr>
        <p:txBody>
          <a:bodyPr wrap="square" rtlCol="0" anchor="ctr"/>
          <a:lstStyle/>
          <a:p>
            <a:pPr marL="0" indent="0">
              <a:buNone/>
            </a:pPr>
            <a:r>
              <a:rPr lang="en-US" sz="950" dirty="0">
                <a:solidFill>
                  <a:srgbClr val="E2E8F0"/>
                </a:solidFill>
                <a:latin typeface="Arial" pitchFamily="34" charset="0"/>
                <a:ea typeface="Arial" pitchFamily="34" charset="-122"/>
                <a:cs typeface="Arial" pitchFamily="34" charset="-120"/>
              </a:rPr>
              <a:t>05  Đánh giá nguy </a:t>
            </a:r>
            <a:r>
              <a:rPr lang="en-US" sz="950" dirty="0" err="1">
                <a:solidFill>
                  <a:srgbClr val="E2E8F0"/>
                </a:solidFill>
                <a:latin typeface="Arial" pitchFamily="34" charset="0"/>
                <a:ea typeface="Arial" pitchFamily="34" charset="-122"/>
                <a:cs typeface="Arial" pitchFamily="34" charset="-120"/>
              </a:rPr>
              <a:t>cơ</a:t>
            </a:r>
            <a:r>
              <a:rPr lang="en-US" sz="950" dirty="0">
                <a:solidFill>
                  <a:srgbClr val="E2E8F0"/>
                </a:solidFill>
                <a:latin typeface="Arial" pitchFamily="34" charset="0"/>
                <a:ea typeface="Arial" pitchFamily="34" charset="-122"/>
                <a:cs typeface="Arial" pitchFamily="34" charset="-120"/>
              </a:rPr>
              <a:t> </a:t>
            </a:r>
            <a:endParaRPr lang="en-US" sz="950" dirty="0"/>
          </a:p>
        </p:txBody>
      </p:sp>
      <p:sp>
        <p:nvSpPr>
          <p:cNvPr id="26" name="Shape 24"/>
          <p:cNvSpPr/>
          <p:nvPr/>
        </p:nvSpPr>
        <p:spPr>
          <a:xfrm>
            <a:off x="5943600" y="3520440"/>
            <a:ext cx="2743200" cy="9144"/>
          </a:xfrm>
          <a:prstGeom prst="rect">
            <a:avLst/>
          </a:prstGeom>
          <a:solidFill>
            <a:srgbClr val="FFFFFF">
              <a:alpha val="15000"/>
            </a:srgbClr>
          </a:solidFill>
          <a:ln/>
        </p:spPr>
        <p:txBody>
          <a:bodyPr/>
          <a:lstStyle/>
          <a:p>
            <a:endParaRPr lang="en-VN"/>
          </a:p>
        </p:txBody>
      </p:sp>
      <p:sp>
        <p:nvSpPr>
          <p:cNvPr id="27" name="Text 25"/>
          <p:cNvSpPr/>
          <p:nvPr/>
        </p:nvSpPr>
        <p:spPr>
          <a:xfrm>
            <a:off x="5943600" y="3657600"/>
            <a:ext cx="2926080" cy="457200"/>
          </a:xfrm>
          <a:prstGeom prst="rect">
            <a:avLst/>
          </a:prstGeom>
          <a:noFill/>
          <a:ln/>
        </p:spPr>
        <p:txBody>
          <a:bodyPr wrap="square" rtlCol="0" anchor="ctr"/>
          <a:lstStyle/>
          <a:p>
            <a:pPr marL="0" indent="0">
              <a:buNone/>
            </a:pPr>
            <a:r>
              <a:rPr lang="en-US" sz="950" dirty="0">
                <a:solidFill>
                  <a:srgbClr val="E2E8F0"/>
                </a:solidFill>
                <a:latin typeface="Arial" pitchFamily="34" charset="0"/>
                <a:ea typeface="Arial" pitchFamily="34" charset="-122"/>
                <a:cs typeface="Arial" pitchFamily="34" charset="-120"/>
              </a:rPr>
              <a:t>06  Đáp ứng ban đầu &amp; phối hợp</a:t>
            </a:r>
            <a:endParaRPr lang="en-US" sz="950" dirty="0"/>
          </a:p>
        </p:txBody>
      </p:sp>
      <p:sp>
        <p:nvSpPr>
          <p:cNvPr id="28" name="Shape 26"/>
          <p:cNvSpPr/>
          <p:nvPr/>
        </p:nvSpPr>
        <p:spPr>
          <a:xfrm>
            <a:off x="5943600" y="4096512"/>
            <a:ext cx="2743200" cy="9144"/>
          </a:xfrm>
          <a:prstGeom prst="rect">
            <a:avLst/>
          </a:prstGeom>
          <a:solidFill>
            <a:srgbClr val="FFFFFF">
              <a:alpha val="15000"/>
            </a:srgbClr>
          </a:solidFill>
          <a:ln/>
        </p:spPr>
        <p:txBody>
          <a:bodyPr/>
          <a:lstStyle/>
          <a:p>
            <a:endParaRPr lang="en-VN"/>
          </a:p>
        </p:txBody>
      </p:sp>
      <p:sp>
        <p:nvSpPr>
          <p:cNvPr id="29" name="Text 27"/>
          <p:cNvSpPr/>
          <p:nvPr/>
        </p:nvSpPr>
        <p:spPr>
          <a:xfrm>
            <a:off x="5943600" y="4233672"/>
            <a:ext cx="2926080" cy="457200"/>
          </a:xfrm>
          <a:prstGeom prst="rect">
            <a:avLst/>
          </a:prstGeom>
          <a:noFill/>
          <a:ln/>
        </p:spPr>
        <p:txBody>
          <a:bodyPr wrap="square" rtlCol="0" anchor="ctr"/>
          <a:lstStyle/>
          <a:p>
            <a:pPr marL="0" indent="0">
              <a:buNone/>
            </a:pPr>
            <a:r>
              <a:rPr lang="en-US" sz="950" dirty="0">
                <a:solidFill>
                  <a:srgbClr val="E2E8F0"/>
                </a:solidFill>
                <a:latin typeface="Arial" pitchFamily="34" charset="0"/>
                <a:ea typeface="Arial" pitchFamily="34" charset="-122"/>
                <a:cs typeface="Arial" pitchFamily="34" charset="-120"/>
              </a:rPr>
              <a:t>07  Công tác chuẩn bị &amp; triển khai</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7">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6868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06 .ĐÁNH GIÁ NGUY CƠ NHANH TẠI CỬA KHẨU – HÀNH KHÁCH</a:t>
            </a:r>
            <a:endParaRPr lang="en-US" sz="1300" dirty="0"/>
          </a:p>
        </p:txBody>
      </p:sp>
      <p:sp>
        <p:nvSpPr>
          <p:cNvPr id="4" name="Text 2"/>
          <p:cNvSpPr/>
          <p:nvPr/>
        </p:nvSpPr>
        <p:spPr>
          <a:xfrm>
            <a:off x="274320" y="777240"/>
            <a:ext cx="859536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KHI NÀO NGHĨ ĐẾN HANTAVIRUS? (dựa theo hướng dẫn Bộ Y tế)</a:t>
            </a:r>
            <a:endParaRPr lang="en-US" sz="850" dirty="0"/>
          </a:p>
        </p:txBody>
      </p:sp>
      <p:sp>
        <p:nvSpPr>
          <p:cNvPr id="5" name="Shape 3"/>
          <p:cNvSpPr/>
          <p:nvPr/>
        </p:nvSpPr>
        <p:spPr>
          <a:xfrm>
            <a:off x="274320" y="1051560"/>
            <a:ext cx="2788920" cy="2011680"/>
          </a:xfrm>
          <a:prstGeom prst="rect">
            <a:avLst/>
          </a:prstGeom>
          <a:solidFill>
            <a:srgbClr val="FFFFFF"/>
          </a:solidFill>
          <a:ln w="6350">
            <a:solidFill>
              <a:srgbClr val="E2E8F0"/>
            </a:solidFill>
            <a:prstDash val="solid"/>
          </a:ln>
        </p:spPr>
        <p:txBody>
          <a:bodyPr/>
          <a:lstStyle/>
          <a:p>
            <a:endParaRPr lang="en-VN"/>
          </a:p>
        </p:txBody>
      </p:sp>
      <p:sp>
        <p:nvSpPr>
          <p:cNvPr id="6" name="Shape 4"/>
          <p:cNvSpPr/>
          <p:nvPr/>
        </p:nvSpPr>
        <p:spPr>
          <a:xfrm>
            <a:off x="274320" y="1051560"/>
            <a:ext cx="2788920" cy="384048"/>
          </a:xfrm>
          <a:prstGeom prst="rect">
            <a:avLst/>
          </a:prstGeom>
          <a:solidFill>
            <a:srgbClr val="EF4444"/>
          </a:solidFill>
          <a:ln/>
        </p:spPr>
        <p:txBody>
          <a:bodyPr/>
          <a:lstStyle/>
          <a:p>
            <a:endParaRPr lang="en-VN"/>
          </a:p>
        </p:txBody>
      </p:sp>
      <p:sp>
        <p:nvSpPr>
          <p:cNvPr id="7" name="Shape 5"/>
          <p:cNvSpPr/>
          <p:nvPr/>
        </p:nvSpPr>
        <p:spPr>
          <a:xfrm>
            <a:off x="365760" y="1097280"/>
            <a:ext cx="274320" cy="274320"/>
          </a:xfrm>
          <a:prstGeom prst="ellipse">
            <a:avLst/>
          </a:prstGeom>
          <a:solidFill>
            <a:srgbClr val="FFFFFF"/>
          </a:solidFill>
          <a:ln/>
        </p:spPr>
        <p:txBody>
          <a:bodyPr/>
          <a:lstStyle/>
          <a:p>
            <a:endParaRPr lang="en-VN"/>
          </a:p>
        </p:txBody>
      </p:sp>
      <p:sp>
        <p:nvSpPr>
          <p:cNvPr id="8" name="Text 6"/>
          <p:cNvSpPr/>
          <p:nvPr/>
        </p:nvSpPr>
        <p:spPr>
          <a:xfrm>
            <a:off x="365760" y="1097280"/>
            <a:ext cx="274320" cy="274320"/>
          </a:xfrm>
          <a:prstGeom prst="rect">
            <a:avLst/>
          </a:prstGeom>
          <a:noFill/>
          <a:ln/>
        </p:spPr>
        <p:txBody>
          <a:bodyPr wrap="square" lIns="0" tIns="0" rIns="0" bIns="0" rtlCol="0" anchor="ctr"/>
          <a:lstStyle/>
          <a:p>
            <a:pPr marL="0" indent="0" algn="ctr">
              <a:buNone/>
            </a:pPr>
            <a:r>
              <a:rPr lang="en-US" sz="1100" b="1" dirty="0">
                <a:solidFill>
                  <a:srgbClr val="EF4444"/>
                </a:solidFill>
              </a:rPr>
              <a:t>1</a:t>
            </a:r>
            <a:endParaRPr lang="en-US" sz="1100" dirty="0"/>
          </a:p>
        </p:txBody>
      </p:sp>
      <p:sp>
        <p:nvSpPr>
          <p:cNvPr id="9" name="Text 7"/>
          <p:cNvSpPr/>
          <p:nvPr/>
        </p:nvSpPr>
        <p:spPr>
          <a:xfrm>
            <a:off x="713232" y="1097280"/>
            <a:ext cx="2286000" cy="310896"/>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Biểu hiện lâm sàng</a:t>
            </a:r>
            <a:endParaRPr lang="en-US" sz="1000" dirty="0"/>
          </a:p>
        </p:txBody>
      </p:sp>
      <p:sp>
        <p:nvSpPr>
          <p:cNvPr id="10" name="Text 8"/>
          <p:cNvSpPr/>
          <p:nvPr/>
        </p:nvSpPr>
        <p:spPr>
          <a:xfrm>
            <a:off x="384048" y="1499616"/>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Sốt, ớn lạnh, đau đầu, chóng mặt</a:t>
            </a:r>
            <a:endParaRPr lang="en-US" sz="850" dirty="0"/>
          </a:p>
        </p:txBody>
      </p:sp>
      <p:sp>
        <p:nvSpPr>
          <p:cNvPr id="11" name="Text 9"/>
          <p:cNvSpPr/>
          <p:nvPr/>
        </p:nvSpPr>
        <p:spPr>
          <a:xfrm>
            <a:off x="384048" y="1883664"/>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Đau cơ, buồn nôn, đau bụng / tiêu chảy</a:t>
            </a:r>
            <a:endParaRPr lang="en-US" sz="850" dirty="0"/>
          </a:p>
        </p:txBody>
      </p:sp>
      <p:sp>
        <p:nvSpPr>
          <p:cNvPr id="12" name="Text 10"/>
          <p:cNvSpPr/>
          <p:nvPr/>
        </p:nvSpPr>
        <p:spPr>
          <a:xfrm>
            <a:off x="384048" y="2267712"/>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 Đột ngột: ho, tức ngực, khó thở</a:t>
            </a:r>
            <a:endParaRPr lang="en-US" sz="850" dirty="0"/>
          </a:p>
        </p:txBody>
      </p:sp>
      <p:sp>
        <p:nvSpPr>
          <p:cNvPr id="13" name="Text 11"/>
          <p:cNvSpPr/>
          <p:nvPr/>
        </p:nvSpPr>
        <p:spPr>
          <a:xfrm>
            <a:off x="384048" y="2651760"/>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Tụt huyết áp, mệt lả</a:t>
            </a:r>
            <a:endParaRPr lang="en-US" sz="850" dirty="0"/>
          </a:p>
        </p:txBody>
      </p:sp>
      <p:sp>
        <p:nvSpPr>
          <p:cNvPr id="14" name="Shape 12"/>
          <p:cNvSpPr/>
          <p:nvPr/>
        </p:nvSpPr>
        <p:spPr>
          <a:xfrm>
            <a:off x="3246120" y="1051560"/>
            <a:ext cx="2788920" cy="2011680"/>
          </a:xfrm>
          <a:prstGeom prst="rect">
            <a:avLst/>
          </a:prstGeom>
          <a:solidFill>
            <a:srgbClr val="FFFFFF"/>
          </a:solidFill>
          <a:ln w="6350">
            <a:solidFill>
              <a:srgbClr val="E2E8F0"/>
            </a:solidFill>
            <a:prstDash val="solid"/>
          </a:ln>
        </p:spPr>
        <p:txBody>
          <a:bodyPr/>
          <a:lstStyle/>
          <a:p>
            <a:endParaRPr lang="en-VN"/>
          </a:p>
        </p:txBody>
      </p:sp>
      <p:sp>
        <p:nvSpPr>
          <p:cNvPr id="15" name="Shape 13"/>
          <p:cNvSpPr/>
          <p:nvPr/>
        </p:nvSpPr>
        <p:spPr>
          <a:xfrm>
            <a:off x="3246120" y="1051560"/>
            <a:ext cx="2788920" cy="384048"/>
          </a:xfrm>
          <a:prstGeom prst="rect">
            <a:avLst/>
          </a:prstGeom>
          <a:solidFill>
            <a:srgbClr val="F59E0B"/>
          </a:solidFill>
          <a:ln/>
        </p:spPr>
        <p:txBody>
          <a:bodyPr/>
          <a:lstStyle/>
          <a:p>
            <a:endParaRPr lang="en-VN"/>
          </a:p>
        </p:txBody>
      </p:sp>
      <p:sp>
        <p:nvSpPr>
          <p:cNvPr id="16" name="Shape 14"/>
          <p:cNvSpPr/>
          <p:nvPr/>
        </p:nvSpPr>
        <p:spPr>
          <a:xfrm>
            <a:off x="3337560" y="1097280"/>
            <a:ext cx="274320" cy="274320"/>
          </a:xfrm>
          <a:prstGeom prst="ellipse">
            <a:avLst/>
          </a:prstGeom>
          <a:solidFill>
            <a:srgbClr val="FFFFFF"/>
          </a:solidFill>
          <a:ln/>
        </p:spPr>
        <p:txBody>
          <a:bodyPr/>
          <a:lstStyle/>
          <a:p>
            <a:endParaRPr lang="en-VN"/>
          </a:p>
        </p:txBody>
      </p:sp>
      <p:sp>
        <p:nvSpPr>
          <p:cNvPr id="17" name="Text 15"/>
          <p:cNvSpPr/>
          <p:nvPr/>
        </p:nvSpPr>
        <p:spPr>
          <a:xfrm>
            <a:off x="3337560" y="1097280"/>
            <a:ext cx="274320" cy="274320"/>
          </a:xfrm>
          <a:prstGeom prst="rect">
            <a:avLst/>
          </a:prstGeom>
          <a:noFill/>
          <a:ln/>
        </p:spPr>
        <p:txBody>
          <a:bodyPr wrap="square" lIns="0" tIns="0" rIns="0" bIns="0" rtlCol="0" anchor="ctr"/>
          <a:lstStyle/>
          <a:p>
            <a:pPr marL="0" indent="0" algn="ctr">
              <a:buNone/>
            </a:pPr>
            <a:r>
              <a:rPr lang="en-US" sz="1100" b="1" dirty="0">
                <a:solidFill>
                  <a:srgbClr val="F59E0B"/>
                </a:solidFill>
              </a:rPr>
              <a:t>2</a:t>
            </a:r>
            <a:endParaRPr lang="en-US" sz="1100" dirty="0"/>
          </a:p>
        </p:txBody>
      </p:sp>
      <p:sp>
        <p:nvSpPr>
          <p:cNvPr id="18" name="Text 16"/>
          <p:cNvSpPr/>
          <p:nvPr/>
        </p:nvSpPr>
        <p:spPr>
          <a:xfrm>
            <a:off x="3685032" y="1097280"/>
            <a:ext cx="2286000" cy="310896"/>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Yếu tố dịch tễ (6 tuần)</a:t>
            </a:r>
            <a:endParaRPr lang="en-US" sz="1000" dirty="0"/>
          </a:p>
        </p:txBody>
      </p:sp>
      <p:sp>
        <p:nvSpPr>
          <p:cNvPr id="19" name="Text 17"/>
          <p:cNvSpPr/>
          <p:nvPr/>
        </p:nvSpPr>
        <p:spPr>
          <a:xfrm>
            <a:off x="3355848" y="1499616"/>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Đi từ vùng lưu hành Hantavirus</a:t>
            </a:r>
            <a:endParaRPr lang="en-US" sz="850" dirty="0"/>
          </a:p>
        </p:txBody>
      </p:sp>
      <p:sp>
        <p:nvSpPr>
          <p:cNvPr id="20" name="Text 18"/>
          <p:cNvSpPr/>
          <p:nvPr/>
        </p:nvSpPr>
        <p:spPr>
          <a:xfrm>
            <a:off x="3355848" y="1883664"/>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Làm việc trên tàu / kho / container</a:t>
            </a:r>
            <a:endParaRPr lang="en-US" sz="850" dirty="0"/>
          </a:p>
        </p:txBody>
      </p:sp>
      <p:sp>
        <p:nvSpPr>
          <p:cNvPr id="21" name="Text 19"/>
          <p:cNvSpPr/>
          <p:nvPr/>
        </p:nvSpPr>
        <p:spPr>
          <a:xfrm>
            <a:off x="3355848" y="2267712"/>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Tiếp xúc động vật gặm nhấm</a:t>
            </a:r>
            <a:endParaRPr lang="en-US" sz="850" dirty="0"/>
          </a:p>
        </p:txBody>
      </p:sp>
      <p:sp>
        <p:nvSpPr>
          <p:cNvPr id="22" name="Text 20"/>
          <p:cNvSpPr/>
          <p:nvPr/>
        </p:nvSpPr>
        <p:spPr>
          <a:xfrm>
            <a:off x="3355848" y="2651760"/>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Có cụm ca bất thường cùng phương tiện</a:t>
            </a:r>
            <a:endParaRPr lang="en-US" sz="850" dirty="0"/>
          </a:p>
        </p:txBody>
      </p:sp>
      <p:sp>
        <p:nvSpPr>
          <p:cNvPr id="23" name="Shape 21"/>
          <p:cNvSpPr/>
          <p:nvPr/>
        </p:nvSpPr>
        <p:spPr>
          <a:xfrm>
            <a:off x="6217920" y="1051560"/>
            <a:ext cx="2788920" cy="2011680"/>
          </a:xfrm>
          <a:prstGeom prst="rect">
            <a:avLst/>
          </a:prstGeom>
          <a:solidFill>
            <a:srgbClr val="FFFFFF"/>
          </a:solidFill>
          <a:ln w="6350">
            <a:solidFill>
              <a:srgbClr val="E2E8F0"/>
            </a:solidFill>
            <a:prstDash val="solid"/>
          </a:ln>
        </p:spPr>
        <p:txBody>
          <a:bodyPr/>
          <a:lstStyle/>
          <a:p>
            <a:endParaRPr lang="en-VN"/>
          </a:p>
        </p:txBody>
      </p:sp>
      <p:sp>
        <p:nvSpPr>
          <p:cNvPr id="24" name="Shape 22"/>
          <p:cNvSpPr/>
          <p:nvPr/>
        </p:nvSpPr>
        <p:spPr>
          <a:xfrm>
            <a:off x="6217920" y="1051560"/>
            <a:ext cx="2788920" cy="384048"/>
          </a:xfrm>
          <a:prstGeom prst="rect">
            <a:avLst/>
          </a:prstGeom>
          <a:solidFill>
            <a:srgbClr val="3B82F6"/>
          </a:solidFill>
          <a:ln/>
        </p:spPr>
        <p:txBody>
          <a:bodyPr/>
          <a:lstStyle/>
          <a:p>
            <a:endParaRPr lang="en-VN"/>
          </a:p>
        </p:txBody>
      </p:sp>
      <p:sp>
        <p:nvSpPr>
          <p:cNvPr id="25" name="Shape 23"/>
          <p:cNvSpPr/>
          <p:nvPr/>
        </p:nvSpPr>
        <p:spPr>
          <a:xfrm>
            <a:off x="6309360" y="1097280"/>
            <a:ext cx="274320" cy="274320"/>
          </a:xfrm>
          <a:prstGeom prst="ellipse">
            <a:avLst/>
          </a:prstGeom>
          <a:solidFill>
            <a:srgbClr val="FFFFFF"/>
          </a:solidFill>
          <a:ln/>
        </p:spPr>
        <p:txBody>
          <a:bodyPr/>
          <a:lstStyle/>
          <a:p>
            <a:endParaRPr lang="en-VN"/>
          </a:p>
        </p:txBody>
      </p:sp>
      <p:sp>
        <p:nvSpPr>
          <p:cNvPr id="26" name="Text 24"/>
          <p:cNvSpPr/>
          <p:nvPr/>
        </p:nvSpPr>
        <p:spPr>
          <a:xfrm>
            <a:off x="6309360" y="1097280"/>
            <a:ext cx="274320" cy="274320"/>
          </a:xfrm>
          <a:prstGeom prst="rect">
            <a:avLst/>
          </a:prstGeom>
          <a:noFill/>
          <a:ln/>
        </p:spPr>
        <p:txBody>
          <a:bodyPr wrap="square" lIns="0" tIns="0" rIns="0" bIns="0" rtlCol="0" anchor="ctr"/>
          <a:lstStyle/>
          <a:p>
            <a:pPr marL="0" indent="0" algn="ctr">
              <a:buNone/>
            </a:pPr>
            <a:r>
              <a:rPr lang="en-US" sz="1100" b="1" dirty="0">
                <a:solidFill>
                  <a:srgbClr val="3B82F6"/>
                </a:solidFill>
              </a:rPr>
              <a:t>3</a:t>
            </a:r>
            <a:endParaRPr lang="en-US" sz="1100" dirty="0"/>
          </a:p>
        </p:txBody>
      </p:sp>
      <p:sp>
        <p:nvSpPr>
          <p:cNvPr id="27" name="Text 25"/>
          <p:cNvSpPr/>
          <p:nvPr/>
        </p:nvSpPr>
        <p:spPr>
          <a:xfrm>
            <a:off x="6656832" y="1097280"/>
            <a:ext cx="2286000" cy="310896"/>
          </a:xfrm>
          <a:prstGeom prst="rect">
            <a:avLst/>
          </a:prstGeom>
          <a:noFill/>
          <a:ln/>
        </p:spPr>
        <p:txBody>
          <a:bodyPr wrap="square" rtlCol="0" anchor="ctr"/>
          <a:lstStyle/>
          <a:p>
            <a:pPr marL="0" indent="0">
              <a:buNone/>
            </a:pPr>
            <a:r>
              <a:rPr lang="en-US" sz="1000" b="1" dirty="0">
                <a:solidFill>
                  <a:srgbClr val="FFFFFF"/>
                </a:solidFill>
                <a:latin typeface="Arial" pitchFamily="34" charset="0"/>
                <a:cs typeface="Arial" pitchFamily="34" charset="-120"/>
              </a:rPr>
              <a:t>Các </a:t>
            </a:r>
            <a:r>
              <a:rPr lang="en-US" sz="1000" b="1" dirty="0" err="1">
                <a:solidFill>
                  <a:srgbClr val="FFFFFF"/>
                </a:solidFill>
                <a:latin typeface="Arial" pitchFamily="34" charset="0"/>
                <a:cs typeface="Arial" pitchFamily="34" charset="-120"/>
              </a:rPr>
              <a:t>sự</a:t>
            </a:r>
            <a:r>
              <a:rPr lang="en-US" sz="1000" b="1" dirty="0">
                <a:solidFill>
                  <a:srgbClr val="FFFFFF"/>
                </a:solidFill>
                <a:latin typeface="Arial" pitchFamily="34" charset="0"/>
                <a:cs typeface="Arial" pitchFamily="34" charset="-120"/>
              </a:rPr>
              <a:t> </a:t>
            </a:r>
            <a:r>
              <a:rPr lang="en-US" sz="1000" b="1" dirty="0" err="1">
                <a:solidFill>
                  <a:srgbClr val="FFFFFF"/>
                </a:solidFill>
                <a:latin typeface="Arial" pitchFamily="34" charset="0"/>
                <a:cs typeface="Arial" pitchFamily="34" charset="-120"/>
              </a:rPr>
              <a:t>kiện</a:t>
            </a:r>
            <a:r>
              <a:rPr lang="en-US" sz="1000" b="1" dirty="0">
                <a:solidFill>
                  <a:srgbClr val="FFFFFF"/>
                </a:solidFill>
                <a:latin typeface="Arial" pitchFamily="34" charset="0"/>
                <a:cs typeface="Arial" pitchFamily="34" charset="-120"/>
              </a:rPr>
              <a:t> </a:t>
            </a:r>
            <a:r>
              <a:rPr lang="en-US" sz="1000" b="1" dirty="0" err="1">
                <a:solidFill>
                  <a:srgbClr val="FFFFFF"/>
                </a:solidFill>
                <a:latin typeface="Arial" pitchFamily="34" charset="0"/>
                <a:cs typeface="Arial" pitchFamily="34" charset="-120"/>
              </a:rPr>
              <a:t>bất</a:t>
            </a:r>
            <a:r>
              <a:rPr lang="en-US" sz="1000" b="1" dirty="0">
                <a:solidFill>
                  <a:srgbClr val="FFFFFF"/>
                </a:solidFill>
                <a:latin typeface="Arial" pitchFamily="34" charset="0"/>
                <a:cs typeface="Arial" pitchFamily="34" charset="-120"/>
              </a:rPr>
              <a:t> </a:t>
            </a:r>
            <a:r>
              <a:rPr lang="en-US" sz="1000" b="1" dirty="0" err="1">
                <a:solidFill>
                  <a:srgbClr val="FFFFFF"/>
                </a:solidFill>
                <a:latin typeface="Arial" pitchFamily="34" charset="0"/>
                <a:cs typeface="Arial" pitchFamily="34" charset="-120"/>
              </a:rPr>
              <a:t>thường</a:t>
            </a:r>
            <a:endParaRPr lang="en-US" sz="1000" dirty="0"/>
          </a:p>
        </p:txBody>
      </p:sp>
      <p:sp>
        <p:nvSpPr>
          <p:cNvPr id="28" name="Text 26"/>
          <p:cNvSpPr/>
          <p:nvPr/>
        </p:nvSpPr>
        <p:spPr>
          <a:xfrm>
            <a:off x="6327648" y="1499616"/>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Ốm / tử vong trên phương tiện vận tải</a:t>
            </a:r>
            <a:endParaRPr lang="en-US" sz="850" dirty="0"/>
          </a:p>
        </p:txBody>
      </p:sp>
      <p:sp>
        <p:nvSpPr>
          <p:cNvPr id="29" name="Text 27"/>
          <p:cNvSpPr/>
          <p:nvPr/>
        </p:nvSpPr>
        <p:spPr>
          <a:xfrm>
            <a:off x="6327648" y="1883664"/>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Nhiều</a:t>
            </a:r>
            <a:r>
              <a:rPr lang="en-US" sz="850" dirty="0">
                <a:solidFill>
                  <a:srgbClr val="334155"/>
                </a:solidFill>
                <a:latin typeface="Arial" pitchFamily="34" charset="0"/>
                <a:ea typeface="Arial" pitchFamily="34" charset="-122"/>
                <a:cs typeface="Arial" pitchFamily="34" charset="-120"/>
              </a:rPr>
              <a:t> ca </a:t>
            </a:r>
            <a:r>
              <a:rPr lang="en-US" sz="850" dirty="0" err="1">
                <a:solidFill>
                  <a:srgbClr val="334155"/>
                </a:solidFill>
                <a:latin typeface="Arial" pitchFamily="34" charset="0"/>
                <a:ea typeface="Arial" pitchFamily="34" charset="-122"/>
                <a:cs typeface="Arial" pitchFamily="34" charset="-120"/>
              </a:rPr>
              <a:t>bệnh</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trên</a:t>
            </a:r>
            <a:r>
              <a:rPr lang="en-US" sz="850" dirty="0">
                <a:solidFill>
                  <a:srgbClr val="334155"/>
                </a:solidFill>
                <a:latin typeface="Arial" pitchFamily="34" charset="0"/>
                <a:ea typeface="Arial" pitchFamily="34" charset="-122"/>
                <a:cs typeface="Arial" pitchFamily="34" charset="-120"/>
              </a:rPr>
              <a:t> cùng phương tiện QT</a:t>
            </a:r>
            <a:endParaRPr lang="en-US" sz="850" dirty="0"/>
          </a:p>
        </p:txBody>
      </p:sp>
      <p:sp>
        <p:nvSpPr>
          <p:cNvPr id="30" name="Text 28"/>
          <p:cNvSpPr/>
          <p:nvPr/>
        </p:nvSpPr>
        <p:spPr>
          <a:xfrm>
            <a:off x="6327648" y="2267712"/>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Động vật gặm </a:t>
            </a:r>
            <a:r>
              <a:rPr lang="en-US" sz="850" dirty="0" err="1">
                <a:solidFill>
                  <a:srgbClr val="334155"/>
                </a:solidFill>
                <a:latin typeface="Arial" pitchFamily="34" charset="0"/>
                <a:ea typeface="Arial" pitchFamily="34" charset="-122"/>
                <a:cs typeface="Arial" pitchFamily="34" charset="-120"/>
              </a:rPr>
              <a:t>nhấm</a:t>
            </a:r>
            <a:r>
              <a:rPr lang="en-US" sz="850" dirty="0">
                <a:solidFill>
                  <a:srgbClr val="334155"/>
                </a:solidFill>
                <a:latin typeface="Arial" pitchFamily="34" charset="0"/>
                <a:ea typeface="Arial" pitchFamily="34" charset="-122"/>
                <a:cs typeface="Arial" pitchFamily="34" charset="-120"/>
              </a:rPr>
              <a:t> </a:t>
            </a:r>
            <a:endParaRPr lang="en-US" sz="850" dirty="0"/>
          </a:p>
        </p:txBody>
      </p:sp>
      <p:sp>
        <p:nvSpPr>
          <p:cNvPr id="31" name="Text 29"/>
          <p:cNvSpPr/>
          <p:nvPr/>
        </p:nvSpPr>
        <p:spPr>
          <a:xfrm>
            <a:off x="6327648" y="2651760"/>
            <a:ext cx="2606040" cy="347472"/>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  Vệ sinh bất thường, mùi hôi, nấm mốc</a:t>
            </a:r>
            <a:endParaRPr lang="en-US" sz="850" dirty="0"/>
          </a:p>
        </p:txBody>
      </p:sp>
      <p:sp>
        <p:nvSpPr>
          <p:cNvPr id="32" name="Shape 30"/>
          <p:cNvSpPr/>
          <p:nvPr/>
        </p:nvSpPr>
        <p:spPr>
          <a:xfrm>
            <a:off x="274320" y="3154680"/>
            <a:ext cx="8595360" cy="804672"/>
          </a:xfrm>
          <a:prstGeom prst="rect">
            <a:avLst/>
          </a:prstGeom>
          <a:solidFill>
            <a:srgbClr val="0B1F3A"/>
          </a:solidFill>
          <a:ln/>
        </p:spPr>
        <p:txBody>
          <a:bodyPr/>
          <a:lstStyle/>
          <a:p>
            <a:endParaRPr lang="en-VN"/>
          </a:p>
        </p:txBody>
      </p:sp>
      <p:sp>
        <p:nvSpPr>
          <p:cNvPr id="33" name="Shape 31"/>
          <p:cNvSpPr/>
          <p:nvPr/>
        </p:nvSpPr>
        <p:spPr>
          <a:xfrm>
            <a:off x="274320" y="3154680"/>
            <a:ext cx="73152" cy="804672"/>
          </a:xfrm>
          <a:prstGeom prst="rect">
            <a:avLst/>
          </a:prstGeom>
          <a:solidFill>
            <a:srgbClr val="10B981"/>
          </a:solidFill>
          <a:ln/>
        </p:spPr>
        <p:txBody>
          <a:bodyPr/>
          <a:lstStyle/>
          <a:p>
            <a:endParaRPr lang="en-VN"/>
          </a:p>
        </p:txBody>
      </p:sp>
      <p:sp>
        <p:nvSpPr>
          <p:cNvPr id="34" name="Text 32"/>
          <p:cNvSpPr/>
          <p:nvPr/>
        </p:nvSpPr>
        <p:spPr>
          <a:xfrm>
            <a:off x="457200" y="3218688"/>
            <a:ext cx="8229600" cy="256032"/>
          </a:xfrm>
          <a:prstGeom prst="rect">
            <a:avLst/>
          </a:prstGeom>
          <a:noFill/>
          <a:ln/>
        </p:spPr>
        <p:txBody>
          <a:bodyPr wrap="square" rtlCol="0" anchor="ctr"/>
          <a:lstStyle/>
          <a:p>
            <a:pPr marL="0" indent="0">
              <a:buNone/>
            </a:pPr>
            <a:r>
              <a:rPr lang="en-US" sz="1000" b="1" dirty="0">
                <a:solidFill>
                  <a:srgbClr val="10B981"/>
                </a:solidFill>
                <a:latin typeface="Arial" pitchFamily="34" charset="0"/>
                <a:ea typeface="Arial" pitchFamily="34" charset="-122"/>
                <a:cs typeface="Arial" pitchFamily="34" charset="-120"/>
              </a:rPr>
              <a:t>⚡  ĐIỀU QUAN TRỌNG TẠI CỬA KHẨU:</a:t>
            </a:r>
            <a:endParaRPr lang="en-US" sz="1000" dirty="0"/>
          </a:p>
        </p:txBody>
      </p:sp>
      <p:sp>
        <p:nvSpPr>
          <p:cNvPr id="35" name="Text 33"/>
          <p:cNvSpPr/>
          <p:nvPr/>
        </p:nvSpPr>
        <p:spPr>
          <a:xfrm>
            <a:off x="457200" y="3474720"/>
            <a:ext cx="8229600" cy="411480"/>
          </a:xfrm>
          <a:prstGeom prst="rect">
            <a:avLst/>
          </a:prstGeom>
          <a:noFill/>
          <a:ln/>
        </p:spPr>
        <p:txBody>
          <a:bodyPr wrap="square" rtlCol="0" anchor="ctr"/>
          <a:lstStyle/>
          <a:p>
            <a:pPr marL="0" indent="0">
              <a:lnSpc>
                <a:spcPct val="130000"/>
              </a:lnSpc>
              <a:buNone/>
            </a:pPr>
            <a:r>
              <a:rPr lang="en-US" sz="900" dirty="0">
                <a:solidFill>
                  <a:srgbClr val="E2E8F0"/>
                </a:solidFill>
                <a:latin typeface="Arial" pitchFamily="34" charset="0"/>
                <a:ea typeface="Arial" pitchFamily="34" charset="-122"/>
                <a:cs typeface="Arial" pitchFamily="34" charset="-120"/>
              </a:rPr>
              <a:t>Không phải chẩn đoán xác định — mà là nhận diện sự kiện nguy cơ. Một tín hiệu nhỏ có thể là khởi đầu của một sự kiện y tế công cộng. Vai trò kiểm dịch: PHÁT HIỆN → ĐÁNH GIÁ → CÁCH LY </a:t>
            </a:r>
            <a:r>
              <a:rPr lang="en-US" sz="900" dirty="0">
                <a:solidFill>
                  <a:srgbClr val="E2E8F0"/>
                </a:solidFill>
                <a:latin typeface="Arial" pitchFamily="34" charset="0"/>
                <a:ea typeface="Arial" pitchFamily="34" charset="-122"/>
                <a:cs typeface="Arial" pitchFamily="34" charset="-120"/>
                <a:sym typeface="Wingdings" pitchFamily="2" charset="2"/>
              </a:rPr>
              <a:t> BÁO CÁO</a:t>
            </a:r>
            <a:endParaRPr lang="en-US" sz="900" dirty="0"/>
          </a:p>
        </p:txBody>
      </p:sp>
      <p:sp>
        <p:nvSpPr>
          <p:cNvPr id="36" name="Text 34"/>
          <p:cNvSpPr/>
          <p:nvPr/>
        </p:nvSpPr>
        <p:spPr>
          <a:xfrm>
            <a:off x="274320" y="4041648"/>
            <a:ext cx="859536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ĐÁNH GIÁ NGUY CƠ NHANH CHO HÀNH KHÁCH / THUYỀN VIÊN</a:t>
            </a:r>
            <a:endParaRPr lang="en-US" sz="850" dirty="0"/>
          </a:p>
        </p:txBody>
      </p:sp>
      <p:sp>
        <p:nvSpPr>
          <p:cNvPr id="37" name="Shape 35"/>
          <p:cNvSpPr/>
          <p:nvPr/>
        </p:nvSpPr>
        <p:spPr>
          <a:xfrm>
            <a:off x="274320" y="4297680"/>
            <a:ext cx="2788920" cy="640080"/>
          </a:xfrm>
          <a:prstGeom prst="rect">
            <a:avLst/>
          </a:prstGeom>
          <a:solidFill>
            <a:srgbClr val="F1F5F9"/>
          </a:solidFill>
          <a:ln w="6350">
            <a:solidFill>
              <a:srgbClr val="E2E8F0"/>
            </a:solidFill>
            <a:prstDash val="solid"/>
          </a:ln>
        </p:spPr>
        <p:txBody>
          <a:bodyPr/>
          <a:lstStyle/>
          <a:p>
            <a:endParaRPr lang="en-VN"/>
          </a:p>
        </p:txBody>
      </p:sp>
      <p:sp>
        <p:nvSpPr>
          <p:cNvPr id="38" name="Shape 36"/>
          <p:cNvSpPr/>
          <p:nvPr/>
        </p:nvSpPr>
        <p:spPr>
          <a:xfrm>
            <a:off x="384048" y="4370832"/>
            <a:ext cx="256032" cy="256032"/>
          </a:xfrm>
          <a:prstGeom prst="ellipse">
            <a:avLst/>
          </a:prstGeom>
          <a:solidFill>
            <a:srgbClr val="EF4444"/>
          </a:solidFill>
          <a:ln/>
        </p:spPr>
        <p:txBody>
          <a:bodyPr/>
          <a:lstStyle/>
          <a:p>
            <a:endParaRPr lang="en-VN"/>
          </a:p>
        </p:txBody>
      </p:sp>
      <p:sp>
        <p:nvSpPr>
          <p:cNvPr id="39" name="Text 37"/>
          <p:cNvSpPr/>
          <p:nvPr/>
        </p:nvSpPr>
        <p:spPr>
          <a:xfrm>
            <a:off x="384048" y="4370832"/>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rPr>
              <a:t>1</a:t>
            </a:r>
            <a:endParaRPr lang="en-US" sz="900" dirty="0"/>
          </a:p>
        </p:txBody>
      </p:sp>
      <p:sp>
        <p:nvSpPr>
          <p:cNvPr id="40" name="Text 38"/>
          <p:cNvSpPr/>
          <p:nvPr/>
        </p:nvSpPr>
        <p:spPr>
          <a:xfrm>
            <a:off x="731520" y="4370832"/>
            <a:ext cx="2240280" cy="274320"/>
          </a:xfrm>
          <a:prstGeom prst="rect">
            <a:avLst/>
          </a:prstGeom>
          <a:noFill/>
          <a:ln/>
        </p:spPr>
        <p:txBody>
          <a:bodyPr wrap="square" rtlCol="0" anchor="ctr"/>
          <a:lstStyle/>
          <a:p>
            <a:pPr marL="0" indent="0">
              <a:buNone/>
            </a:pPr>
            <a:r>
              <a:rPr lang="en-US" sz="1000" b="1" dirty="0">
                <a:solidFill>
                  <a:srgbClr val="1E293B"/>
                </a:solidFill>
                <a:latin typeface="Arial" pitchFamily="34" charset="0"/>
                <a:ea typeface="Arial" pitchFamily="34" charset="-122"/>
                <a:cs typeface="Arial" pitchFamily="34" charset="-120"/>
              </a:rPr>
              <a:t>Lâm sàng</a:t>
            </a:r>
            <a:endParaRPr lang="en-US" sz="1000" dirty="0"/>
          </a:p>
        </p:txBody>
      </p:sp>
      <p:sp>
        <p:nvSpPr>
          <p:cNvPr id="41" name="Text 39"/>
          <p:cNvSpPr/>
          <p:nvPr/>
        </p:nvSpPr>
        <p:spPr>
          <a:xfrm>
            <a:off x="384048" y="4663440"/>
            <a:ext cx="2606040" cy="228600"/>
          </a:xfrm>
          <a:prstGeom prst="rect">
            <a:avLst/>
          </a:prstGeom>
          <a:noFill/>
          <a:ln/>
        </p:spPr>
        <p:txBody>
          <a:bodyPr wrap="square" rtlCol="0" anchor="ctr"/>
          <a:lstStyle/>
          <a:p>
            <a:pPr marL="0" indent="0">
              <a:buNone/>
            </a:pPr>
            <a:r>
              <a:rPr lang="en-US" sz="800" dirty="0">
                <a:solidFill>
                  <a:srgbClr val="64748B"/>
                </a:solidFill>
                <a:latin typeface="Arial" pitchFamily="34" charset="0"/>
                <a:ea typeface="Arial" pitchFamily="34" charset="-122"/>
                <a:cs typeface="Arial" pitchFamily="34" charset="-120"/>
              </a:rPr>
              <a:t>Đánh giá mức độ nguy cơ và khả năng liên quan đến Hantavirus</a:t>
            </a:r>
            <a:endParaRPr lang="en-US" sz="800" dirty="0"/>
          </a:p>
        </p:txBody>
      </p:sp>
      <p:sp>
        <p:nvSpPr>
          <p:cNvPr id="42" name="Shape 40"/>
          <p:cNvSpPr/>
          <p:nvPr/>
        </p:nvSpPr>
        <p:spPr>
          <a:xfrm>
            <a:off x="3246120" y="4297680"/>
            <a:ext cx="2788920" cy="640080"/>
          </a:xfrm>
          <a:prstGeom prst="rect">
            <a:avLst/>
          </a:prstGeom>
          <a:solidFill>
            <a:srgbClr val="F1F5F9"/>
          </a:solidFill>
          <a:ln w="6350">
            <a:solidFill>
              <a:srgbClr val="E2E8F0"/>
            </a:solidFill>
            <a:prstDash val="solid"/>
          </a:ln>
        </p:spPr>
        <p:txBody>
          <a:bodyPr/>
          <a:lstStyle/>
          <a:p>
            <a:endParaRPr lang="en-VN"/>
          </a:p>
        </p:txBody>
      </p:sp>
      <p:sp>
        <p:nvSpPr>
          <p:cNvPr id="43" name="Shape 41"/>
          <p:cNvSpPr/>
          <p:nvPr/>
        </p:nvSpPr>
        <p:spPr>
          <a:xfrm>
            <a:off x="3355848" y="4370832"/>
            <a:ext cx="256032" cy="256032"/>
          </a:xfrm>
          <a:prstGeom prst="ellipse">
            <a:avLst/>
          </a:prstGeom>
          <a:solidFill>
            <a:srgbClr val="F59E0B"/>
          </a:solidFill>
          <a:ln/>
        </p:spPr>
        <p:txBody>
          <a:bodyPr/>
          <a:lstStyle/>
          <a:p>
            <a:endParaRPr lang="en-VN"/>
          </a:p>
        </p:txBody>
      </p:sp>
      <p:sp>
        <p:nvSpPr>
          <p:cNvPr id="44" name="Text 42"/>
          <p:cNvSpPr/>
          <p:nvPr/>
        </p:nvSpPr>
        <p:spPr>
          <a:xfrm>
            <a:off x="3355848" y="4370832"/>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rPr>
              <a:t>2</a:t>
            </a:r>
            <a:endParaRPr lang="en-US" sz="900" dirty="0"/>
          </a:p>
        </p:txBody>
      </p:sp>
      <p:sp>
        <p:nvSpPr>
          <p:cNvPr id="45" name="Text 43"/>
          <p:cNvSpPr/>
          <p:nvPr/>
        </p:nvSpPr>
        <p:spPr>
          <a:xfrm>
            <a:off x="3703320" y="4370832"/>
            <a:ext cx="2240280" cy="274320"/>
          </a:xfrm>
          <a:prstGeom prst="rect">
            <a:avLst/>
          </a:prstGeom>
          <a:noFill/>
          <a:ln/>
        </p:spPr>
        <p:txBody>
          <a:bodyPr wrap="square" rtlCol="0" anchor="ctr"/>
          <a:lstStyle/>
          <a:p>
            <a:pPr marL="0" indent="0">
              <a:buNone/>
            </a:pPr>
            <a:r>
              <a:rPr lang="en-US" sz="1000" b="1" dirty="0">
                <a:solidFill>
                  <a:srgbClr val="1E293B"/>
                </a:solidFill>
                <a:latin typeface="Arial" pitchFamily="34" charset="0"/>
                <a:ea typeface="Arial" pitchFamily="34" charset="-122"/>
                <a:cs typeface="Arial" pitchFamily="34" charset="-120"/>
              </a:rPr>
              <a:t>Dịch tễ</a:t>
            </a:r>
            <a:endParaRPr lang="en-US" sz="1000" dirty="0"/>
          </a:p>
        </p:txBody>
      </p:sp>
      <p:sp>
        <p:nvSpPr>
          <p:cNvPr id="46" name="Text 44"/>
          <p:cNvSpPr/>
          <p:nvPr/>
        </p:nvSpPr>
        <p:spPr>
          <a:xfrm>
            <a:off x="3355848" y="4663440"/>
            <a:ext cx="2606040" cy="228600"/>
          </a:xfrm>
          <a:prstGeom prst="rect">
            <a:avLst/>
          </a:prstGeom>
          <a:noFill/>
          <a:ln/>
        </p:spPr>
        <p:txBody>
          <a:bodyPr wrap="square" rtlCol="0" anchor="ctr"/>
          <a:lstStyle/>
          <a:p>
            <a:pPr marL="0" indent="0">
              <a:buNone/>
            </a:pPr>
            <a:r>
              <a:rPr lang="en-US" sz="800" dirty="0">
                <a:solidFill>
                  <a:srgbClr val="64748B"/>
                </a:solidFill>
                <a:latin typeface="Arial" pitchFamily="34" charset="0"/>
                <a:ea typeface="Arial" pitchFamily="34" charset="-122"/>
                <a:cs typeface="Arial" pitchFamily="34" charset="-120"/>
              </a:rPr>
              <a:t>Đánh giá mức độ nguy cơ và khả năng liên quan đến Hantavirus</a:t>
            </a:r>
            <a:endParaRPr lang="en-US" sz="800" dirty="0"/>
          </a:p>
        </p:txBody>
      </p:sp>
      <p:sp>
        <p:nvSpPr>
          <p:cNvPr id="47" name="Shape 45"/>
          <p:cNvSpPr/>
          <p:nvPr/>
        </p:nvSpPr>
        <p:spPr>
          <a:xfrm>
            <a:off x="6217920" y="4297680"/>
            <a:ext cx="2788920" cy="640080"/>
          </a:xfrm>
          <a:prstGeom prst="rect">
            <a:avLst/>
          </a:prstGeom>
          <a:solidFill>
            <a:srgbClr val="F1F5F9"/>
          </a:solidFill>
          <a:ln w="6350">
            <a:solidFill>
              <a:srgbClr val="E2E8F0"/>
            </a:solidFill>
            <a:prstDash val="solid"/>
          </a:ln>
        </p:spPr>
        <p:txBody>
          <a:bodyPr/>
          <a:lstStyle/>
          <a:p>
            <a:endParaRPr lang="en-VN"/>
          </a:p>
        </p:txBody>
      </p:sp>
      <p:sp>
        <p:nvSpPr>
          <p:cNvPr id="48" name="Shape 46"/>
          <p:cNvSpPr/>
          <p:nvPr/>
        </p:nvSpPr>
        <p:spPr>
          <a:xfrm>
            <a:off x="6327648" y="4370832"/>
            <a:ext cx="256032" cy="256032"/>
          </a:xfrm>
          <a:prstGeom prst="ellipse">
            <a:avLst/>
          </a:prstGeom>
          <a:solidFill>
            <a:srgbClr val="3B82F6"/>
          </a:solidFill>
          <a:ln/>
        </p:spPr>
        <p:txBody>
          <a:bodyPr/>
          <a:lstStyle/>
          <a:p>
            <a:endParaRPr lang="en-VN"/>
          </a:p>
        </p:txBody>
      </p:sp>
      <p:sp>
        <p:nvSpPr>
          <p:cNvPr id="49" name="Text 47"/>
          <p:cNvSpPr/>
          <p:nvPr/>
        </p:nvSpPr>
        <p:spPr>
          <a:xfrm>
            <a:off x="6327648" y="4370832"/>
            <a:ext cx="256032" cy="256032"/>
          </a:xfrm>
          <a:prstGeom prst="rect">
            <a:avLst/>
          </a:prstGeom>
          <a:noFill/>
          <a:ln/>
        </p:spPr>
        <p:txBody>
          <a:bodyPr wrap="square" lIns="0" tIns="0" rIns="0" bIns="0" rtlCol="0" anchor="ctr"/>
          <a:lstStyle/>
          <a:p>
            <a:pPr marL="0" indent="0" algn="ctr">
              <a:buNone/>
            </a:pPr>
            <a:r>
              <a:rPr lang="en-US" sz="900" b="1" dirty="0">
                <a:solidFill>
                  <a:srgbClr val="FFFFFF"/>
                </a:solidFill>
              </a:rPr>
              <a:t>3</a:t>
            </a:r>
            <a:endParaRPr lang="en-US" sz="900" dirty="0"/>
          </a:p>
        </p:txBody>
      </p:sp>
      <p:sp>
        <p:nvSpPr>
          <p:cNvPr id="50" name="Text 48"/>
          <p:cNvSpPr/>
          <p:nvPr/>
        </p:nvSpPr>
        <p:spPr>
          <a:xfrm>
            <a:off x="6675120" y="4370832"/>
            <a:ext cx="2240280" cy="274320"/>
          </a:xfrm>
          <a:prstGeom prst="rect">
            <a:avLst/>
          </a:prstGeom>
          <a:noFill/>
          <a:ln/>
        </p:spPr>
        <p:txBody>
          <a:bodyPr wrap="square" rtlCol="0" anchor="ctr"/>
          <a:lstStyle/>
          <a:p>
            <a:pPr marL="0" indent="0">
              <a:buNone/>
            </a:pPr>
            <a:r>
              <a:rPr lang="en-US" sz="1000" b="1" dirty="0">
                <a:solidFill>
                  <a:srgbClr val="1E293B"/>
                </a:solidFill>
                <a:latin typeface="Arial" pitchFamily="34" charset="0"/>
                <a:ea typeface="Arial" pitchFamily="34" charset="-122"/>
                <a:cs typeface="Arial" pitchFamily="34" charset="-120"/>
              </a:rPr>
              <a:t>Nguy cơ lan truyền</a:t>
            </a:r>
            <a:endParaRPr lang="en-US" sz="1000" dirty="0"/>
          </a:p>
        </p:txBody>
      </p:sp>
      <p:sp>
        <p:nvSpPr>
          <p:cNvPr id="51" name="Text 49"/>
          <p:cNvSpPr/>
          <p:nvPr/>
        </p:nvSpPr>
        <p:spPr>
          <a:xfrm>
            <a:off x="6327648" y="4663440"/>
            <a:ext cx="2606040" cy="228600"/>
          </a:xfrm>
          <a:prstGeom prst="rect">
            <a:avLst/>
          </a:prstGeom>
          <a:noFill/>
          <a:ln/>
        </p:spPr>
        <p:txBody>
          <a:bodyPr wrap="square" rtlCol="0" anchor="ctr"/>
          <a:lstStyle/>
          <a:p>
            <a:pPr marL="0" indent="0">
              <a:buNone/>
            </a:pPr>
            <a:r>
              <a:rPr lang="en-US" sz="800" dirty="0">
                <a:solidFill>
                  <a:srgbClr val="64748B"/>
                </a:solidFill>
                <a:latin typeface="Arial" pitchFamily="34" charset="0"/>
                <a:ea typeface="Arial" pitchFamily="34" charset="-122"/>
                <a:cs typeface="Arial" pitchFamily="34" charset="-120"/>
              </a:rPr>
              <a:t>Đánh giá mức độ nguy cơ và khả năng liên quan đến Hantavirus</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9">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6868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06.  ĐIỀU PHỐI ĐÁP ỨNG BAN ĐẦU TẠI CỬA KHẨU- HÀNH KHÁCH</a:t>
            </a:r>
            <a:endParaRPr lang="en-US" sz="1300" dirty="0"/>
          </a:p>
        </p:txBody>
      </p:sp>
      <p:sp>
        <p:nvSpPr>
          <p:cNvPr id="4" name="Text 2"/>
          <p:cNvSpPr/>
          <p:nvPr/>
        </p:nvSpPr>
        <p:spPr>
          <a:xfrm>
            <a:off x="274320" y="777240"/>
            <a:ext cx="502920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QUY TRÌNH ĐÁP ỨNG</a:t>
            </a:r>
            <a:endParaRPr lang="en-US" sz="850" dirty="0"/>
          </a:p>
        </p:txBody>
      </p:sp>
      <p:sp>
        <p:nvSpPr>
          <p:cNvPr id="5" name="Shape 3"/>
          <p:cNvSpPr/>
          <p:nvPr/>
        </p:nvSpPr>
        <p:spPr>
          <a:xfrm>
            <a:off x="274320" y="1051560"/>
            <a:ext cx="5029200" cy="658368"/>
          </a:xfrm>
          <a:prstGeom prst="rect">
            <a:avLst/>
          </a:prstGeom>
          <a:solidFill>
            <a:srgbClr val="FFFFFF"/>
          </a:solidFill>
          <a:ln w="6350">
            <a:solidFill>
              <a:srgbClr val="E2E8F0"/>
            </a:solidFill>
            <a:prstDash val="solid"/>
          </a:ln>
        </p:spPr>
        <p:txBody>
          <a:bodyPr/>
          <a:lstStyle/>
          <a:p>
            <a:endParaRPr lang="en-VN"/>
          </a:p>
        </p:txBody>
      </p:sp>
      <p:sp>
        <p:nvSpPr>
          <p:cNvPr id="6" name="Shape 4"/>
          <p:cNvSpPr/>
          <p:nvPr/>
        </p:nvSpPr>
        <p:spPr>
          <a:xfrm>
            <a:off x="347472" y="1097280"/>
            <a:ext cx="320040" cy="320040"/>
          </a:xfrm>
          <a:prstGeom prst="ellipse">
            <a:avLst/>
          </a:prstGeom>
          <a:solidFill>
            <a:srgbClr val="EF4444"/>
          </a:solidFill>
          <a:ln/>
        </p:spPr>
        <p:txBody>
          <a:bodyPr/>
          <a:lstStyle/>
          <a:p>
            <a:endParaRPr lang="en-VN"/>
          </a:p>
        </p:txBody>
      </p:sp>
      <p:sp>
        <p:nvSpPr>
          <p:cNvPr id="7" name="Text 5"/>
          <p:cNvSpPr/>
          <p:nvPr/>
        </p:nvSpPr>
        <p:spPr>
          <a:xfrm>
            <a:off x="347472" y="1097280"/>
            <a:ext cx="320040" cy="320040"/>
          </a:xfrm>
          <a:prstGeom prst="rect">
            <a:avLst/>
          </a:prstGeom>
          <a:noFill/>
          <a:ln/>
        </p:spPr>
        <p:txBody>
          <a:bodyPr wrap="square" lIns="0" tIns="0" rIns="0" bIns="0" rtlCol="0" anchor="ctr"/>
          <a:lstStyle/>
          <a:p>
            <a:pPr marL="0" indent="0" algn="ctr">
              <a:buNone/>
            </a:pPr>
            <a:r>
              <a:rPr lang="en-US" sz="1100" b="1" dirty="0">
                <a:solidFill>
                  <a:srgbClr val="FFFFFF"/>
                </a:solidFill>
              </a:rPr>
              <a:t>1</a:t>
            </a:r>
            <a:endParaRPr lang="en-US" sz="1100" dirty="0"/>
          </a:p>
        </p:txBody>
      </p:sp>
      <p:sp>
        <p:nvSpPr>
          <p:cNvPr id="8" name="Text 6"/>
          <p:cNvSpPr/>
          <p:nvPr/>
        </p:nvSpPr>
        <p:spPr>
          <a:xfrm>
            <a:off x="777240" y="1097280"/>
            <a:ext cx="4434840" cy="256032"/>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Cách ly tạm thời</a:t>
            </a:r>
            <a:endParaRPr lang="en-US" sz="1050" dirty="0"/>
          </a:p>
        </p:txBody>
      </p:sp>
      <p:sp>
        <p:nvSpPr>
          <p:cNvPr id="9" name="Text 7"/>
          <p:cNvSpPr/>
          <p:nvPr/>
        </p:nvSpPr>
        <p:spPr>
          <a:xfrm>
            <a:off x="777240" y="1353312"/>
            <a:ext cx="4434840" cy="292608"/>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Đưa ca nghi ngờ vào khu cách ly ngay lập tức, áp dụng PPE đầy đủ</a:t>
            </a:r>
            <a:endParaRPr lang="en-US" sz="850" dirty="0"/>
          </a:p>
        </p:txBody>
      </p:sp>
      <p:sp>
        <p:nvSpPr>
          <p:cNvPr id="10" name="Shape 8"/>
          <p:cNvSpPr/>
          <p:nvPr/>
        </p:nvSpPr>
        <p:spPr>
          <a:xfrm>
            <a:off x="274320" y="1783080"/>
            <a:ext cx="5029200" cy="658368"/>
          </a:xfrm>
          <a:prstGeom prst="rect">
            <a:avLst/>
          </a:prstGeom>
          <a:solidFill>
            <a:srgbClr val="FFFFFF"/>
          </a:solidFill>
          <a:ln w="6350">
            <a:solidFill>
              <a:srgbClr val="E2E8F0"/>
            </a:solidFill>
            <a:prstDash val="solid"/>
          </a:ln>
        </p:spPr>
        <p:txBody>
          <a:bodyPr/>
          <a:lstStyle/>
          <a:p>
            <a:endParaRPr lang="en-VN"/>
          </a:p>
        </p:txBody>
      </p:sp>
      <p:sp>
        <p:nvSpPr>
          <p:cNvPr id="11" name="Shape 9"/>
          <p:cNvSpPr/>
          <p:nvPr/>
        </p:nvSpPr>
        <p:spPr>
          <a:xfrm>
            <a:off x="347472" y="1828800"/>
            <a:ext cx="320040" cy="320040"/>
          </a:xfrm>
          <a:prstGeom prst="ellipse">
            <a:avLst/>
          </a:prstGeom>
          <a:solidFill>
            <a:srgbClr val="F59E0B"/>
          </a:solidFill>
          <a:ln/>
        </p:spPr>
        <p:txBody>
          <a:bodyPr/>
          <a:lstStyle/>
          <a:p>
            <a:endParaRPr lang="en-VN"/>
          </a:p>
        </p:txBody>
      </p:sp>
      <p:sp>
        <p:nvSpPr>
          <p:cNvPr id="12" name="Text 10"/>
          <p:cNvSpPr/>
          <p:nvPr/>
        </p:nvSpPr>
        <p:spPr>
          <a:xfrm>
            <a:off x="347472" y="1828800"/>
            <a:ext cx="320040" cy="320040"/>
          </a:xfrm>
          <a:prstGeom prst="rect">
            <a:avLst/>
          </a:prstGeom>
          <a:noFill/>
          <a:ln/>
        </p:spPr>
        <p:txBody>
          <a:bodyPr wrap="square" lIns="0" tIns="0" rIns="0" bIns="0" rtlCol="0" anchor="ctr"/>
          <a:lstStyle/>
          <a:p>
            <a:pPr marL="0" indent="0" algn="ctr">
              <a:buNone/>
            </a:pPr>
            <a:r>
              <a:rPr lang="en-US" sz="1100" b="1" dirty="0">
                <a:solidFill>
                  <a:srgbClr val="FFFFFF"/>
                </a:solidFill>
              </a:rPr>
              <a:t>2</a:t>
            </a:r>
            <a:endParaRPr lang="en-US" sz="1100" dirty="0"/>
          </a:p>
        </p:txBody>
      </p:sp>
      <p:sp>
        <p:nvSpPr>
          <p:cNvPr id="13" name="Text 11"/>
          <p:cNvSpPr/>
          <p:nvPr/>
        </p:nvSpPr>
        <p:spPr>
          <a:xfrm>
            <a:off x="777240" y="1828800"/>
            <a:ext cx="4434840" cy="256032"/>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Chuyển tuyến</a:t>
            </a:r>
            <a:endParaRPr lang="en-US" sz="1050" dirty="0"/>
          </a:p>
        </p:txBody>
      </p:sp>
      <p:sp>
        <p:nvSpPr>
          <p:cNvPr id="14" name="Text 12"/>
          <p:cNvSpPr/>
          <p:nvPr/>
        </p:nvSpPr>
        <p:spPr>
          <a:xfrm>
            <a:off x="777240" y="2084832"/>
            <a:ext cx="4434840" cy="292608"/>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Phối hợp CDC, Cảng vụ, Hải quan, Biên Phòng vận chuyển đến khu cách ly</a:t>
            </a:r>
            <a:endParaRPr lang="en-US" sz="850" dirty="0"/>
          </a:p>
        </p:txBody>
      </p:sp>
      <p:sp>
        <p:nvSpPr>
          <p:cNvPr id="15" name="Shape 13"/>
          <p:cNvSpPr/>
          <p:nvPr/>
        </p:nvSpPr>
        <p:spPr>
          <a:xfrm>
            <a:off x="274320" y="2514600"/>
            <a:ext cx="5029200" cy="658368"/>
          </a:xfrm>
          <a:prstGeom prst="rect">
            <a:avLst/>
          </a:prstGeom>
          <a:solidFill>
            <a:srgbClr val="FFFFFF"/>
          </a:solidFill>
          <a:ln w="6350">
            <a:solidFill>
              <a:srgbClr val="E2E8F0"/>
            </a:solidFill>
            <a:prstDash val="solid"/>
          </a:ln>
        </p:spPr>
        <p:txBody>
          <a:bodyPr/>
          <a:lstStyle/>
          <a:p>
            <a:endParaRPr lang="en-VN"/>
          </a:p>
        </p:txBody>
      </p:sp>
      <p:sp>
        <p:nvSpPr>
          <p:cNvPr id="16" name="Shape 14"/>
          <p:cNvSpPr/>
          <p:nvPr/>
        </p:nvSpPr>
        <p:spPr>
          <a:xfrm>
            <a:off x="347472" y="2560320"/>
            <a:ext cx="320040" cy="320040"/>
          </a:xfrm>
          <a:prstGeom prst="ellipse">
            <a:avLst/>
          </a:prstGeom>
          <a:solidFill>
            <a:srgbClr val="059669"/>
          </a:solidFill>
          <a:ln/>
        </p:spPr>
        <p:txBody>
          <a:bodyPr/>
          <a:lstStyle/>
          <a:p>
            <a:endParaRPr lang="en-VN"/>
          </a:p>
        </p:txBody>
      </p:sp>
      <p:sp>
        <p:nvSpPr>
          <p:cNvPr id="17" name="Text 15"/>
          <p:cNvSpPr/>
          <p:nvPr/>
        </p:nvSpPr>
        <p:spPr>
          <a:xfrm>
            <a:off x="347472" y="2560320"/>
            <a:ext cx="320040" cy="320040"/>
          </a:xfrm>
          <a:prstGeom prst="rect">
            <a:avLst/>
          </a:prstGeom>
          <a:noFill/>
          <a:ln/>
        </p:spPr>
        <p:txBody>
          <a:bodyPr wrap="square" lIns="0" tIns="0" rIns="0" bIns="0" rtlCol="0" anchor="ctr"/>
          <a:lstStyle/>
          <a:p>
            <a:pPr marL="0" indent="0" algn="ctr">
              <a:buNone/>
            </a:pPr>
            <a:r>
              <a:rPr lang="en-US" sz="1100" b="1" dirty="0">
                <a:solidFill>
                  <a:srgbClr val="FFFFFF"/>
                </a:solidFill>
              </a:rPr>
              <a:t>3</a:t>
            </a:r>
            <a:endParaRPr lang="en-US" sz="1100" dirty="0"/>
          </a:p>
        </p:txBody>
      </p:sp>
      <p:sp>
        <p:nvSpPr>
          <p:cNvPr id="18" name="Text 16"/>
          <p:cNvSpPr/>
          <p:nvPr/>
        </p:nvSpPr>
        <p:spPr>
          <a:xfrm>
            <a:off x="777240" y="2560320"/>
            <a:ext cx="4434840" cy="256032"/>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Lấy mẫu xét nghiệm</a:t>
            </a:r>
            <a:endParaRPr lang="en-US" sz="1050" dirty="0"/>
          </a:p>
        </p:txBody>
      </p:sp>
      <p:sp>
        <p:nvSpPr>
          <p:cNvPr id="19" name="Text 17"/>
          <p:cNvSpPr/>
          <p:nvPr/>
        </p:nvSpPr>
        <p:spPr>
          <a:xfrm>
            <a:off x="777240" y="2816352"/>
            <a:ext cx="4434840" cy="292608"/>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Máu EDTA, huyết thanh, ngoáy họng (sớm). Gửi Viện Pasteur / NIHE trong 24h</a:t>
            </a:r>
            <a:endParaRPr lang="en-US" sz="850" dirty="0"/>
          </a:p>
        </p:txBody>
      </p:sp>
      <p:sp>
        <p:nvSpPr>
          <p:cNvPr id="20" name="Shape 18"/>
          <p:cNvSpPr/>
          <p:nvPr/>
        </p:nvSpPr>
        <p:spPr>
          <a:xfrm>
            <a:off x="274320" y="3246120"/>
            <a:ext cx="5029200" cy="658368"/>
          </a:xfrm>
          <a:prstGeom prst="rect">
            <a:avLst/>
          </a:prstGeom>
          <a:solidFill>
            <a:srgbClr val="FFFFFF"/>
          </a:solidFill>
          <a:ln w="6350">
            <a:solidFill>
              <a:srgbClr val="E2E8F0"/>
            </a:solidFill>
            <a:prstDash val="solid"/>
          </a:ln>
        </p:spPr>
        <p:txBody>
          <a:bodyPr/>
          <a:lstStyle/>
          <a:p>
            <a:endParaRPr lang="en-VN"/>
          </a:p>
        </p:txBody>
      </p:sp>
      <p:sp>
        <p:nvSpPr>
          <p:cNvPr id="21" name="Shape 19"/>
          <p:cNvSpPr/>
          <p:nvPr/>
        </p:nvSpPr>
        <p:spPr>
          <a:xfrm>
            <a:off x="347472" y="3291840"/>
            <a:ext cx="320040" cy="320040"/>
          </a:xfrm>
          <a:prstGeom prst="ellipse">
            <a:avLst/>
          </a:prstGeom>
          <a:solidFill>
            <a:srgbClr val="3B82F6"/>
          </a:solidFill>
          <a:ln/>
        </p:spPr>
        <p:txBody>
          <a:bodyPr/>
          <a:lstStyle/>
          <a:p>
            <a:endParaRPr lang="en-VN"/>
          </a:p>
        </p:txBody>
      </p:sp>
      <p:sp>
        <p:nvSpPr>
          <p:cNvPr id="22" name="Text 20"/>
          <p:cNvSpPr/>
          <p:nvPr/>
        </p:nvSpPr>
        <p:spPr>
          <a:xfrm>
            <a:off x="347472" y="3291840"/>
            <a:ext cx="320040" cy="320040"/>
          </a:xfrm>
          <a:prstGeom prst="rect">
            <a:avLst/>
          </a:prstGeom>
          <a:noFill/>
          <a:ln/>
        </p:spPr>
        <p:txBody>
          <a:bodyPr wrap="square" lIns="0" tIns="0" rIns="0" bIns="0" rtlCol="0" anchor="ctr"/>
          <a:lstStyle/>
          <a:p>
            <a:pPr marL="0" indent="0" algn="ctr">
              <a:buNone/>
            </a:pPr>
            <a:r>
              <a:rPr lang="en-US" sz="1100" b="1" dirty="0">
                <a:solidFill>
                  <a:srgbClr val="FFFFFF"/>
                </a:solidFill>
              </a:rPr>
              <a:t>4</a:t>
            </a:r>
            <a:endParaRPr lang="en-US" sz="1100" dirty="0"/>
          </a:p>
        </p:txBody>
      </p:sp>
      <p:sp>
        <p:nvSpPr>
          <p:cNvPr id="23" name="Text 21"/>
          <p:cNvSpPr/>
          <p:nvPr/>
        </p:nvSpPr>
        <p:spPr>
          <a:xfrm>
            <a:off x="777240" y="3291840"/>
            <a:ext cx="4434840" cy="256032"/>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Khử khuẩn môi trường</a:t>
            </a:r>
            <a:endParaRPr lang="en-US" sz="1050" dirty="0"/>
          </a:p>
        </p:txBody>
      </p:sp>
      <p:sp>
        <p:nvSpPr>
          <p:cNvPr id="24" name="Text 22"/>
          <p:cNvSpPr/>
          <p:nvPr/>
        </p:nvSpPr>
        <p:spPr>
          <a:xfrm>
            <a:off x="777240" y="3547872"/>
            <a:ext cx="4434840" cy="292608"/>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Theo QĐ 5787/QĐ-BYT: khử khuẩn khu vực cảng và tàu thuyền</a:t>
            </a:r>
            <a:endParaRPr lang="en-US" sz="850" dirty="0"/>
          </a:p>
        </p:txBody>
      </p:sp>
      <p:sp>
        <p:nvSpPr>
          <p:cNvPr id="25" name="Shape 23"/>
          <p:cNvSpPr/>
          <p:nvPr/>
        </p:nvSpPr>
        <p:spPr>
          <a:xfrm>
            <a:off x="274320" y="3977640"/>
            <a:ext cx="5029200" cy="658368"/>
          </a:xfrm>
          <a:prstGeom prst="rect">
            <a:avLst/>
          </a:prstGeom>
          <a:solidFill>
            <a:srgbClr val="FFFFFF"/>
          </a:solidFill>
          <a:ln w="6350">
            <a:solidFill>
              <a:srgbClr val="E2E8F0"/>
            </a:solidFill>
            <a:prstDash val="solid"/>
          </a:ln>
        </p:spPr>
        <p:txBody>
          <a:bodyPr/>
          <a:lstStyle/>
          <a:p>
            <a:endParaRPr lang="en-VN"/>
          </a:p>
        </p:txBody>
      </p:sp>
      <p:sp>
        <p:nvSpPr>
          <p:cNvPr id="26" name="Shape 24"/>
          <p:cNvSpPr/>
          <p:nvPr/>
        </p:nvSpPr>
        <p:spPr>
          <a:xfrm>
            <a:off x="347472" y="4023360"/>
            <a:ext cx="320040" cy="320040"/>
          </a:xfrm>
          <a:prstGeom prst="ellipse">
            <a:avLst/>
          </a:prstGeom>
          <a:solidFill>
            <a:srgbClr val="334155"/>
          </a:solidFill>
          <a:ln/>
        </p:spPr>
        <p:txBody>
          <a:bodyPr/>
          <a:lstStyle/>
          <a:p>
            <a:endParaRPr lang="en-VN"/>
          </a:p>
        </p:txBody>
      </p:sp>
      <p:sp>
        <p:nvSpPr>
          <p:cNvPr id="27" name="Text 25"/>
          <p:cNvSpPr/>
          <p:nvPr/>
        </p:nvSpPr>
        <p:spPr>
          <a:xfrm>
            <a:off x="347472" y="4023360"/>
            <a:ext cx="320040" cy="320040"/>
          </a:xfrm>
          <a:prstGeom prst="rect">
            <a:avLst/>
          </a:prstGeom>
          <a:noFill/>
          <a:ln/>
        </p:spPr>
        <p:txBody>
          <a:bodyPr wrap="square" lIns="0" tIns="0" rIns="0" bIns="0" rtlCol="0" anchor="ctr"/>
          <a:lstStyle/>
          <a:p>
            <a:pPr marL="0" indent="0" algn="ctr">
              <a:buNone/>
            </a:pPr>
            <a:r>
              <a:rPr lang="en-US" sz="1100" b="1" dirty="0">
                <a:solidFill>
                  <a:srgbClr val="FFFFFF"/>
                </a:solidFill>
              </a:rPr>
              <a:t>5</a:t>
            </a:r>
            <a:endParaRPr lang="en-US" sz="1100" dirty="0"/>
          </a:p>
        </p:txBody>
      </p:sp>
      <p:sp>
        <p:nvSpPr>
          <p:cNvPr id="28" name="Text 26"/>
          <p:cNvSpPr/>
          <p:nvPr/>
        </p:nvSpPr>
        <p:spPr>
          <a:xfrm>
            <a:off x="777240" y="4023360"/>
            <a:ext cx="4434840" cy="256032"/>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Báo cáo</a:t>
            </a:r>
            <a:endParaRPr lang="en-US" sz="1050" dirty="0"/>
          </a:p>
        </p:txBody>
      </p:sp>
      <p:sp>
        <p:nvSpPr>
          <p:cNvPr id="29" name="Text 27"/>
          <p:cNvSpPr/>
          <p:nvPr/>
        </p:nvSpPr>
        <p:spPr>
          <a:xfrm>
            <a:off x="777240" y="4279392"/>
            <a:ext cx="4434840" cy="292608"/>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Trưởng khoa 15 phút → GĐ CDC 30 giờ → Sở Y tế / Cục YTDP 24 giờ</a:t>
            </a:r>
            <a:endParaRPr lang="en-US" sz="850" dirty="0"/>
          </a:p>
        </p:txBody>
      </p:sp>
      <p:sp>
        <p:nvSpPr>
          <p:cNvPr id="30" name="Text 28"/>
          <p:cNvSpPr/>
          <p:nvPr/>
        </p:nvSpPr>
        <p:spPr>
          <a:xfrm>
            <a:off x="5577840" y="777240"/>
            <a:ext cx="329184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PHỐI HỢP LIÊN NGÀNH</a:t>
            </a:r>
            <a:endParaRPr lang="en-US" sz="850" dirty="0"/>
          </a:p>
        </p:txBody>
      </p:sp>
      <p:sp>
        <p:nvSpPr>
          <p:cNvPr id="31" name="Shape 29"/>
          <p:cNvSpPr/>
          <p:nvPr/>
        </p:nvSpPr>
        <p:spPr>
          <a:xfrm>
            <a:off x="5577840" y="1051560"/>
            <a:ext cx="3291840" cy="658368"/>
          </a:xfrm>
          <a:prstGeom prst="rect">
            <a:avLst/>
          </a:prstGeom>
          <a:solidFill>
            <a:srgbClr val="ECFDF5"/>
          </a:solidFill>
          <a:ln w="12700">
            <a:solidFill>
              <a:srgbClr val="059669"/>
            </a:solidFill>
            <a:prstDash val="solid"/>
          </a:ln>
        </p:spPr>
        <p:txBody>
          <a:bodyPr/>
          <a:lstStyle/>
          <a:p>
            <a:endParaRPr lang="en-VN" dirty="0"/>
          </a:p>
        </p:txBody>
      </p:sp>
      <p:sp>
        <p:nvSpPr>
          <p:cNvPr id="32" name="Shape 30"/>
          <p:cNvSpPr/>
          <p:nvPr/>
        </p:nvSpPr>
        <p:spPr>
          <a:xfrm>
            <a:off x="5577840" y="1051560"/>
            <a:ext cx="54864" cy="658368"/>
          </a:xfrm>
          <a:prstGeom prst="rect">
            <a:avLst/>
          </a:prstGeom>
          <a:solidFill>
            <a:srgbClr val="059669"/>
          </a:solidFill>
          <a:ln/>
        </p:spPr>
        <p:txBody>
          <a:bodyPr/>
          <a:lstStyle/>
          <a:p>
            <a:endParaRPr lang="en-VN"/>
          </a:p>
        </p:txBody>
      </p:sp>
      <p:sp>
        <p:nvSpPr>
          <p:cNvPr id="33" name="Text 31"/>
          <p:cNvSpPr/>
          <p:nvPr/>
        </p:nvSpPr>
        <p:spPr>
          <a:xfrm>
            <a:off x="5715000" y="1097280"/>
            <a:ext cx="3017520" cy="256032"/>
          </a:xfrm>
          <a:prstGeom prst="rect">
            <a:avLst/>
          </a:prstGeom>
          <a:noFill/>
          <a:ln/>
        </p:spPr>
        <p:txBody>
          <a:bodyPr wrap="square" rtlCol="0" anchor="ctr"/>
          <a:lstStyle/>
          <a:p>
            <a:pPr marL="0" indent="0">
              <a:buNone/>
            </a:pPr>
            <a:r>
              <a:rPr lang="en-US" sz="1000" b="1" dirty="0">
                <a:solidFill>
                  <a:srgbClr val="059669"/>
                </a:solidFill>
                <a:latin typeface="Arial" pitchFamily="34" charset="0"/>
                <a:ea typeface="Arial" pitchFamily="34" charset="-122"/>
                <a:cs typeface="Arial" pitchFamily="34" charset="-120"/>
              </a:rPr>
              <a:t>Kiểm dịch Y tế</a:t>
            </a:r>
            <a:endParaRPr lang="en-US" sz="1000" dirty="0"/>
          </a:p>
        </p:txBody>
      </p:sp>
      <p:sp>
        <p:nvSpPr>
          <p:cNvPr id="34" name="Text 32"/>
          <p:cNvSpPr/>
          <p:nvPr/>
        </p:nvSpPr>
        <p:spPr>
          <a:xfrm>
            <a:off x="5715000" y="1353312"/>
            <a:ext cx="3017520" cy="29260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Phát hiện · Đánh giá · Cách ly · </a:t>
            </a:r>
            <a:r>
              <a:rPr lang="en-US" sz="850" dirty="0" err="1">
                <a:solidFill>
                  <a:srgbClr val="334155"/>
                </a:solidFill>
                <a:latin typeface="Arial" pitchFamily="34" charset="0"/>
                <a:ea typeface="Arial" pitchFamily="34" charset="-122"/>
                <a:cs typeface="Arial" pitchFamily="34" charset="-120"/>
              </a:rPr>
              <a:t>Chuyển</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bệnh</a:t>
            </a:r>
            <a:endParaRPr lang="en-US" sz="850" dirty="0"/>
          </a:p>
        </p:txBody>
      </p:sp>
      <p:sp>
        <p:nvSpPr>
          <p:cNvPr id="35" name="Shape 33"/>
          <p:cNvSpPr/>
          <p:nvPr/>
        </p:nvSpPr>
        <p:spPr>
          <a:xfrm>
            <a:off x="5577840" y="1783080"/>
            <a:ext cx="3291840" cy="658368"/>
          </a:xfrm>
          <a:prstGeom prst="rect">
            <a:avLst/>
          </a:prstGeom>
          <a:solidFill>
            <a:srgbClr val="FFFFFF"/>
          </a:solidFill>
          <a:ln w="6350">
            <a:solidFill>
              <a:srgbClr val="E2E8F0"/>
            </a:solidFill>
            <a:prstDash val="solid"/>
          </a:ln>
        </p:spPr>
        <p:txBody>
          <a:bodyPr/>
          <a:lstStyle/>
          <a:p>
            <a:endParaRPr lang="en-VN"/>
          </a:p>
        </p:txBody>
      </p:sp>
      <p:sp>
        <p:nvSpPr>
          <p:cNvPr id="36" name="Text 34"/>
          <p:cNvSpPr/>
          <p:nvPr/>
        </p:nvSpPr>
        <p:spPr>
          <a:xfrm>
            <a:off x="5715000" y="1828800"/>
            <a:ext cx="3017520" cy="256032"/>
          </a:xfrm>
          <a:prstGeom prst="rect">
            <a:avLst/>
          </a:prstGeom>
          <a:noFill/>
          <a:ln/>
        </p:spPr>
        <p:txBody>
          <a:bodyPr wrap="square" rtlCol="0" anchor="ctr"/>
          <a:lstStyle/>
          <a:p>
            <a:pPr marL="0" indent="0">
              <a:buNone/>
            </a:pPr>
            <a:r>
              <a:rPr lang="en-US" sz="1000" b="1" dirty="0">
                <a:solidFill>
                  <a:srgbClr val="1E293B"/>
                </a:solidFill>
                <a:latin typeface="Arial" pitchFamily="34" charset="0"/>
                <a:ea typeface="Arial" pitchFamily="34" charset="-122"/>
                <a:cs typeface="Arial" pitchFamily="34" charset="-120"/>
              </a:rPr>
              <a:t>CDC Tỉnh</a:t>
            </a:r>
            <a:endParaRPr lang="en-US" sz="1000" dirty="0"/>
          </a:p>
        </p:txBody>
      </p:sp>
      <p:sp>
        <p:nvSpPr>
          <p:cNvPr id="37" name="Text 35"/>
          <p:cNvSpPr/>
          <p:nvPr/>
        </p:nvSpPr>
        <p:spPr>
          <a:xfrm>
            <a:off x="5715000" y="2084832"/>
            <a:ext cx="3017520" cy="29260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Điều phối · Báo cáo · Truy vết tiếp xúc</a:t>
            </a:r>
            <a:endParaRPr lang="en-US" sz="850" dirty="0"/>
          </a:p>
        </p:txBody>
      </p:sp>
      <p:sp>
        <p:nvSpPr>
          <p:cNvPr id="38" name="Shape 36"/>
          <p:cNvSpPr/>
          <p:nvPr/>
        </p:nvSpPr>
        <p:spPr>
          <a:xfrm>
            <a:off x="5577840" y="2514600"/>
            <a:ext cx="3291840" cy="658368"/>
          </a:xfrm>
          <a:prstGeom prst="rect">
            <a:avLst/>
          </a:prstGeom>
          <a:solidFill>
            <a:srgbClr val="FFFFFF"/>
          </a:solidFill>
          <a:ln w="6350">
            <a:solidFill>
              <a:srgbClr val="E2E8F0"/>
            </a:solidFill>
            <a:prstDash val="solid"/>
          </a:ln>
        </p:spPr>
        <p:txBody>
          <a:bodyPr/>
          <a:lstStyle/>
          <a:p>
            <a:endParaRPr lang="en-VN" dirty="0"/>
          </a:p>
        </p:txBody>
      </p:sp>
      <p:sp>
        <p:nvSpPr>
          <p:cNvPr id="39" name="Text 37"/>
          <p:cNvSpPr/>
          <p:nvPr/>
        </p:nvSpPr>
        <p:spPr>
          <a:xfrm>
            <a:off x="5715000" y="2560320"/>
            <a:ext cx="3017520" cy="256032"/>
          </a:xfrm>
          <a:prstGeom prst="rect">
            <a:avLst/>
          </a:prstGeom>
          <a:noFill/>
          <a:ln/>
        </p:spPr>
        <p:txBody>
          <a:bodyPr wrap="square" rtlCol="0" anchor="ctr"/>
          <a:lstStyle/>
          <a:p>
            <a:pPr marL="0" indent="0">
              <a:buNone/>
            </a:pPr>
            <a:r>
              <a:rPr lang="en-US" sz="1000" b="1" dirty="0" err="1">
                <a:solidFill>
                  <a:srgbClr val="1E293B"/>
                </a:solidFill>
                <a:latin typeface="Arial" pitchFamily="34" charset="0"/>
                <a:ea typeface="Arial" pitchFamily="34" charset="-122"/>
                <a:cs typeface="Arial" pitchFamily="34" charset="-120"/>
              </a:rPr>
              <a:t>Cảng</a:t>
            </a:r>
            <a:r>
              <a:rPr lang="en-US" sz="1000" b="1" dirty="0">
                <a:solidFill>
                  <a:srgbClr val="1E293B"/>
                </a:solidFill>
                <a:latin typeface="Arial" pitchFamily="34" charset="0"/>
                <a:ea typeface="Arial" pitchFamily="34" charset="-122"/>
                <a:cs typeface="Arial" pitchFamily="34" charset="-120"/>
              </a:rPr>
              <a:t> </a:t>
            </a:r>
            <a:r>
              <a:rPr lang="en-US" sz="1000" b="1" dirty="0" err="1">
                <a:solidFill>
                  <a:srgbClr val="1E293B"/>
                </a:solidFill>
                <a:latin typeface="Arial" pitchFamily="34" charset="0"/>
                <a:ea typeface="Arial" pitchFamily="34" charset="-122"/>
                <a:cs typeface="Arial" pitchFamily="34" charset="-120"/>
              </a:rPr>
              <a:t>vụ</a:t>
            </a:r>
            <a:r>
              <a:rPr lang="en-US" sz="1000" b="1" dirty="0">
                <a:solidFill>
                  <a:srgbClr val="1E293B"/>
                </a:solidFill>
                <a:latin typeface="Arial" pitchFamily="34" charset="0"/>
                <a:ea typeface="Arial" pitchFamily="34" charset="-122"/>
                <a:cs typeface="Arial" pitchFamily="34" charset="-120"/>
              </a:rPr>
              <a:t>/ </a:t>
            </a:r>
            <a:r>
              <a:rPr lang="en-US" sz="1000" b="1" dirty="0" err="1">
                <a:solidFill>
                  <a:srgbClr val="1E293B"/>
                </a:solidFill>
                <a:latin typeface="Arial" pitchFamily="34" charset="0"/>
                <a:ea typeface="Arial" pitchFamily="34" charset="-122"/>
                <a:cs typeface="Arial" pitchFamily="34" charset="-120"/>
              </a:rPr>
              <a:t>Cảng</a:t>
            </a:r>
            <a:r>
              <a:rPr lang="en-US" sz="1000" b="1" dirty="0">
                <a:solidFill>
                  <a:srgbClr val="1E293B"/>
                </a:solidFill>
                <a:latin typeface="Arial" pitchFamily="34" charset="0"/>
                <a:ea typeface="Arial" pitchFamily="34" charset="-122"/>
                <a:cs typeface="Arial" pitchFamily="34" charset="-120"/>
              </a:rPr>
              <a:t> </a:t>
            </a:r>
            <a:r>
              <a:rPr lang="en-US" sz="1000" b="1" dirty="0" err="1">
                <a:solidFill>
                  <a:srgbClr val="1E293B"/>
                </a:solidFill>
                <a:latin typeface="Arial" pitchFamily="34" charset="0"/>
                <a:ea typeface="Arial" pitchFamily="34" charset="-122"/>
                <a:cs typeface="Arial" pitchFamily="34" charset="-120"/>
              </a:rPr>
              <a:t>hàng</a:t>
            </a:r>
            <a:r>
              <a:rPr lang="en-US" sz="1000" b="1" dirty="0">
                <a:solidFill>
                  <a:srgbClr val="1E293B"/>
                </a:solidFill>
                <a:latin typeface="Arial" pitchFamily="34" charset="0"/>
                <a:ea typeface="Arial" pitchFamily="34" charset="-122"/>
                <a:cs typeface="Arial" pitchFamily="34" charset="-120"/>
              </a:rPr>
              <a:t> </a:t>
            </a:r>
            <a:r>
              <a:rPr lang="en-US" sz="1000" b="1" dirty="0" err="1">
                <a:solidFill>
                  <a:srgbClr val="1E293B"/>
                </a:solidFill>
                <a:latin typeface="Arial" pitchFamily="34" charset="0"/>
                <a:ea typeface="Arial" pitchFamily="34" charset="-122"/>
                <a:cs typeface="Arial" pitchFamily="34" charset="-120"/>
              </a:rPr>
              <a:t>không</a:t>
            </a:r>
            <a:endParaRPr lang="en-US" sz="1000" dirty="0"/>
          </a:p>
        </p:txBody>
      </p:sp>
      <p:sp>
        <p:nvSpPr>
          <p:cNvPr id="40" name="Text 38"/>
          <p:cNvSpPr/>
          <p:nvPr/>
        </p:nvSpPr>
        <p:spPr>
          <a:xfrm>
            <a:off x="5715000" y="2816352"/>
            <a:ext cx="3017520" cy="29260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Phong </a:t>
            </a:r>
            <a:r>
              <a:rPr lang="en-US" sz="850" dirty="0" err="1">
                <a:solidFill>
                  <a:srgbClr val="334155"/>
                </a:solidFill>
                <a:latin typeface="Arial" pitchFamily="34" charset="0"/>
                <a:ea typeface="Arial" pitchFamily="34" charset="-122"/>
                <a:cs typeface="Arial" pitchFamily="34" charset="-120"/>
              </a:rPr>
              <a:t>tỏa</a:t>
            </a:r>
            <a:r>
              <a:rPr lang="en-US" sz="850" dirty="0">
                <a:solidFill>
                  <a:srgbClr val="334155"/>
                </a:solidFill>
                <a:latin typeface="Arial" pitchFamily="34" charset="0"/>
                <a:ea typeface="Arial" pitchFamily="34" charset="-122"/>
                <a:cs typeface="Arial" pitchFamily="34" charset="-120"/>
              </a:rPr>
              <a:t> · Hỗ trợ vận chuyển</a:t>
            </a:r>
            <a:endParaRPr lang="en-US" sz="850" dirty="0"/>
          </a:p>
        </p:txBody>
      </p:sp>
      <p:sp>
        <p:nvSpPr>
          <p:cNvPr id="41" name="Shape 39"/>
          <p:cNvSpPr/>
          <p:nvPr/>
        </p:nvSpPr>
        <p:spPr>
          <a:xfrm>
            <a:off x="5577840" y="3246120"/>
            <a:ext cx="3291840" cy="658368"/>
          </a:xfrm>
          <a:prstGeom prst="rect">
            <a:avLst/>
          </a:prstGeom>
          <a:solidFill>
            <a:srgbClr val="FFFFFF"/>
          </a:solidFill>
          <a:ln w="6350">
            <a:solidFill>
              <a:srgbClr val="E2E8F0"/>
            </a:solidFill>
            <a:prstDash val="solid"/>
          </a:ln>
        </p:spPr>
        <p:txBody>
          <a:bodyPr/>
          <a:lstStyle/>
          <a:p>
            <a:endParaRPr lang="en-VN"/>
          </a:p>
        </p:txBody>
      </p:sp>
      <p:sp>
        <p:nvSpPr>
          <p:cNvPr id="42" name="Text 40"/>
          <p:cNvSpPr/>
          <p:nvPr/>
        </p:nvSpPr>
        <p:spPr>
          <a:xfrm>
            <a:off x="5715000" y="3291840"/>
            <a:ext cx="3017520" cy="256032"/>
          </a:xfrm>
          <a:prstGeom prst="rect">
            <a:avLst/>
          </a:prstGeom>
          <a:noFill/>
          <a:ln/>
        </p:spPr>
        <p:txBody>
          <a:bodyPr wrap="square" rtlCol="0" anchor="ctr"/>
          <a:lstStyle/>
          <a:p>
            <a:pPr marL="0" indent="0">
              <a:buNone/>
            </a:pPr>
            <a:r>
              <a:rPr lang="en-US" sz="1000" b="1" dirty="0">
                <a:solidFill>
                  <a:srgbClr val="1E293B"/>
                </a:solidFill>
                <a:latin typeface="Arial" pitchFamily="34" charset="0"/>
                <a:ea typeface="Arial" pitchFamily="34" charset="-122"/>
                <a:cs typeface="Arial" pitchFamily="34" charset="-120"/>
              </a:rPr>
              <a:t>Biên Phòng / Hải quan</a:t>
            </a:r>
            <a:endParaRPr lang="en-US" sz="1000" dirty="0"/>
          </a:p>
        </p:txBody>
      </p:sp>
      <p:sp>
        <p:nvSpPr>
          <p:cNvPr id="43" name="Text 41"/>
          <p:cNvSpPr/>
          <p:nvPr/>
        </p:nvSpPr>
        <p:spPr>
          <a:xfrm>
            <a:off x="5715000" y="3547872"/>
            <a:ext cx="3017520" cy="29260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Kiểm soát người, phương tiện, hàng hóa</a:t>
            </a:r>
            <a:endParaRPr lang="en-US" sz="850" dirty="0"/>
          </a:p>
        </p:txBody>
      </p:sp>
      <p:sp>
        <p:nvSpPr>
          <p:cNvPr id="44" name="Shape 42"/>
          <p:cNvSpPr/>
          <p:nvPr/>
        </p:nvSpPr>
        <p:spPr>
          <a:xfrm>
            <a:off x="5577840" y="3977640"/>
            <a:ext cx="3291840" cy="658368"/>
          </a:xfrm>
          <a:prstGeom prst="rect">
            <a:avLst/>
          </a:prstGeom>
          <a:solidFill>
            <a:srgbClr val="FFFFFF"/>
          </a:solidFill>
          <a:ln w="6350">
            <a:solidFill>
              <a:srgbClr val="E2E8F0"/>
            </a:solidFill>
            <a:prstDash val="solid"/>
          </a:ln>
        </p:spPr>
        <p:txBody>
          <a:bodyPr/>
          <a:lstStyle/>
          <a:p>
            <a:endParaRPr lang="en-VN"/>
          </a:p>
        </p:txBody>
      </p:sp>
      <p:sp>
        <p:nvSpPr>
          <p:cNvPr id="45" name="Text 43"/>
          <p:cNvSpPr/>
          <p:nvPr/>
        </p:nvSpPr>
        <p:spPr>
          <a:xfrm>
            <a:off x="5715000" y="4023360"/>
            <a:ext cx="3017520" cy="256032"/>
          </a:xfrm>
          <a:prstGeom prst="rect">
            <a:avLst/>
          </a:prstGeom>
          <a:noFill/>
          <a:ln/>
        </p:spPr>
        <p:txBody>
          <a:bodyPr wrap="square" rtlCol="0" anchor="ctr"/>
          <a:lstStyle/>
          <a:p>
            <a:pPr marL="0" indent="0">
              <a:buNone/>
            </a:pPr>
            <a:r>
              <a:rPr lang="en-US" sz="1000" b="1" dirty="0">
                <a:solidFill>
                  <a:srgbClr val="1E293B"/>
                </a:solidFill>
                <a:latin typeface="Arial" pitchFamily="34" charset="0"/>
                <a:ea typeface="Arial" pitchFamily="34" charset="-122"/>
                <a:cs typeface="Arial" pitchFamily="34" charset="-120"/>
              </a:rPr>
              <a:t>Kiểm soát vector</a:t>
            </a:r>
            <a:endParaRPr lang="en-US" sz="1000" dirty="0"/>
          </a:p>
        </p:txBody>
      </p:sp>
      <p:sp>
        <p:nvSpPr>
          <p:cNvPr id="46" name="Text 44"/>
          <p:cNvSpPr/>
          <p:nvPr/>
        </p:nvSpPr>
        <p:spPr>
          <a:xfrm>
            <a:off x="5715000" y="4279392"/>
            <a:ext cx="3017520" cy="29260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Diệt chuột · Khử trùng môi trường</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046720" cy="685800"/>
          </a:xfrm>
          <a:prstGeom prst="rect">
            <a:avLst/>
          </a:prstGeom>
          <a:noFill/>
          <a:ln/>
        </p:spPr>
        <p:txBody>
          <a:bodyPr wrap="square" rtlCol="0" anchor="ctr"/>
          <a:lstStyle/>
          <a:p>
            <a:pPr marL="0" indent="0">
              <a:buNone/>
            </a:pPr>
            <a:r>
              <a:rPr lang="en-US" sz="1250" b="1" dirty="0">
                <a:solidFill>
                  <a:srgbClr val="FFFFFF"/>
                </a:solidFill>
                <a:latin typeface="Arial" pitchFamily="34" charset="0"/>
                <a:ea typeface="Arial" pitchFamily="34" charset="-122"/>
                <a:cs typeface="Arial" pitchFamily="34" charset="-120"/>
              </a:rPr>
              <a:t>7. GIÁM SÁT &amp; KIỂM SOÁT VÉC TƠ TRÊN PHƯƠNG TIỆN VẬN TẢI, HÀNG HÓA, MÔI TRƯỜNG CK</a:t>
            </a:r>
            <a:endParaRPr lang="en-US" sz="1250" dirty="0"/>
          </a:p>
        </p:txBody>
      </p:sp>
      <p:sp>
        <p:nvSpPr>
          <p:cNvPr id="4" name="Text 2"/>
          <p:cNvSpPr/>
          <p:nvPr/>
        </p:nvSpPr>
        <p:spPr>
          <a:xfrm>
            <a:off x="7772400" y="0"/>
            <a:ext cx="1234440" cy="685800"/>
          </a:xfrm>
          <a:prstGeom prst="rect">
            <a:avLst/>
          </a:prstGeom>
          <a:noFill/>
          <a:ln/>
        </p:spPr>
        <p:txBody>
          <a:bodyPr wrap="square" rtlCol="0" anchor="ctr"/>
          <a:lstStyle/>
          <a:p>
            <a:pPr marL="0" indent="0" algn="r">
              <a:buNone/>
            </a:pPr>
            <a:r>
              <a:rPr lang="en-US" sz="750" dirty="0">
                <a:solidFill>
                  <a:srgbClr val="E2E8F0"/>
                </a:solidFill>
                <a:latin typeface="Arial" pitchFamily="34" charset="0"/>
                <a:ea typeface="Arial" pitchFamily="34" charset="-122"/>
                <a:cs typeface="Arial" pitchFamily="34" charset="-120"/>
              </a:rPr>
              <a:t>Căn cứ: QĐ 3689/QĐ-BYT</a:t>
            </a:r>
            <a:endParaRPr lang="en-US" sz="750" dirty="0"/>
          </a:p>
        </p:txBody>
      </p:sp>
      <p:sp>
        <p:nvSpPr>
          <p:cNvPr id="5" name="Shape 3"/>
          <p:cNvSpPr/>
          <p:nvPr/>
        </p:nvSpPr>
        <p:spPr>
          <a:xfrm>
            <a:off x="256032" y="777240"/>
            <a:ext cx="2743200" cy="4160520"/>
          </a:xfrm>
          <a:prstGeom prst="rect">
            <a:avLst/>
          </a:prstGeom>
          <a:solidFill>
            <a:srgbClr val="FFFFFF"/>
          </a:solidFill>
          <a:ln w="6350">
            <a:solidFill>
              <a:srgbClr val="E2E8F0"/>
            </a:solidFill>
            <a:prstDash val="solid"/>
          </a:ln>
        </p:spPr>
        <p:txBody>
          <a:bodyPr/>
          <a:lstStyle/>
          <a:p>
            <a:endParaRPr lang="en-VN"/>
          </a:p>
        </p:txBody>
      </p:sp>
      <p:sp>
        <p:nvSpPr>
          <p:cNvPr id="6" name="Shape 4"/>
          <p:cNvSpPr/>
          <p:nvPr/>
        </p:nvSpPr>
        <p:spPr>
          <a:xfrm>
            <a:off x="256032" y="777240"/>
            <a:ext cx="2743200" cy="384048"/>
          </a:xfrm>
          <a:prstGeom prst="rect">
            <a:avLst/>
          </a:prstGeom>
          <a:solidFill>
            <a:srgbClr val="059669"/>
          </a:solidFill>
          <a:ln/>
        </p:spPr>
        <p:txBody>
          <a:bodyPr/>
          <a:lstStyle/>
          <a:p>
            <a:endParaRPr lang="en-VN"/>
          </a:p>
        </p:txBody>
      </p:sp>
      <p:sp>
        <p:nvSpPr>
          <p:cNvPr id="7" name="Shape 5"/>
          <p:cNvSpPr/>
          <p:nvPr/>
        </p:nvSpPr>
        <p:spPr>
          <a:xfrm>
            <a:off x="347472" y="832104"/>
            <a:ext cx="274320" cy="274320"/>
          </a:xfrm>
          <a:prstGeom prst="ellipse">
            <a:avLst/>
          </a:prstGeom>
          <a:solidFill>
            <a:srgbClr val="FFFFFF"/>
          </a:solidFill>
          <a:ln/>
        </p:spPr>
        <p:txBody>
          <a:bodyPr/>
          <a:lstStyle/>
          <a:p>
            <a:endParaRPr lang="en-VN"/>
          </a:p>
        </p:txBody>
      </p:sp>
      <p:sp>
        <p:nvSpPr>
          <p:cNvPr id="8" name="Text 6"/>
          <p:cNvSpPr/>
          <p:nvPr/>
        </p:nvSpPr>
        <p:spPr>
          <a:xfrm>
            <a:off x="347472" y="832104"/>
            <a:ext cx="274320" cy="274320"/>
          </a:xfrm>
          <a:prstGeom prst="rect">
            <a:avLst/>
          </a:prstGeom>
          <a:noFill/>
          <a:ln/>
        </p:spPr>
        <p:txBody>
          <a:bodyPr wrap="square" lIns="0" tIns="0" rIns="0" bIns="0" rtlCol="0" anchor="ctr"/>
          <a:lstStyle/>
          <a:p>
            <a:pPr marL="0" indent="0" algn="ctr">
              <a:buNone/>
            </a:pPr>
            <a:r>
              <a:rPr lang="en-US" sz="1100" b="1" dirty="0">
                <a:solidFill>
                  <a:srgbClr val="059669"/>
                </a:solidFill>
              </a:rPr>
              <a:t>1</a:t>
            </a:r>
            <a:endParaRPr lang="en-US" sz="1100" dirty="0"/>
          </a:p>
        </p:txBody>
      </p:sp>
      <p:sp>
        <p:nvSpPr>
          <p:cNvPr id="9" name="Text 7"/>
          <p:cNvSpPr/>
          <p:nvPr/>
        </p:nvSpPr>
        <p:spPr>
          <a:xfrm>
            <a:off x="694944" y="841248"/>
            <a:ext cx="2240280" cy="274320"/>
          </a:xfrm>
          <a:prstGeom prst="rect">
            <a:avLst/>
          </a:prstGeom>
          <a:noFill/>
          <a:ln/>
        </p:spPr>
        <p:txBody>
          <a:bodyPr wrap="square" rtlCol="0" anchor="ctr"/>
          <a:lstStyle/>
          <a:p>
            <a:pPr marL="0" indent="0">
              <a:buNone/>
            </a:pPr>
            <a:r>
              <a:rPr lang="en-US" sz="900" b="1" dirty="0">
                <a:solidFill>
                  <a:srgbClr val="FFFFFF"/>
                </a:solidFill>
                <a:latin typeface="Arial" pitchFamily="34" charset="0"/>
                <a:ea typeface="Arial" pitchFamily="34" charset="-122"/>
                <a:cs typeface="Arial" pitchFamily="34" charset="-120"/>
              </a:rPr>
              <a:t>GIÁM SÁT &amp; PHÁT HIỆN SỚM</a:t>
            </a:r>
            <a:endParaRPr lang="en-US" sz="900" dirty="0"/>
          </a:p>
        </p:txBody>
      </p:sp>
      <p:sp>
        <p:nvSpPr>
          <p:cNvPr id="10" name="Text 8"/>
          <p:cNvSpPr/>
          <p:nvPr/>
        </p:nvSpPr>
        <p:spPr>
          <a:xfrm>
            <a:off x="347472" y="1252728"/>
            <a:ext cx="2560320" cy="256032"/>
          </a:xfrm>
          <a:prstGeom prst="rect">
            <a:avLst/>
          </a:prstGeom>
          <a:noFill/>
          <a:ln/>
        </p:spPr>
        <p:txBody>
          <a:bodyPr wrap="square" rtlCol="0" anchor="ctr"/>
          <a:lstStyle/>
          <a:p>
            <a:pPr marL="0" indent="0">
              <a:buNone/>
            </a:pPr>
            <a:r>
              <a:rPr lang="en-US" sz="950" b="1" dirty="0">
                <a:solidFill>
                  <a:srgbClr val="059669"/>
                </a:solidFill>
                <a:latin typeface="Arial" pitchFamily="34" charset="0"/>
                <a:ea typeface="Arial" pitchFamily="34" charset="-122"/>
                <a:cs typeface="Arial" pitchFamily="34" charset="-120"/>
              </a:rPr>
              <a:t>📋  Kiểm tra hồ sơ y tế</a:t>
            </a:r>
            <a:endParaRPr lang="en-US" sz="950" dirty="0"/>
          </a:p>
        </p:txBody>
      </p:sp>
      <p:sp>
        <p:nvSpPr>
          <p:cNvPr id="11" name="Text 9"/>
          <p:cNvSpPr/>
          <p:nvPr/>
        </p:nvSpPr>
        <p:spPr>
          <a:xfrm>
            <a:off x="347472" y="1508760"/>
            <a:ext cx="2560320" cy="548640"/>
          </a:xfrm>
          <a:prstGeom prst="rect">
            <a:avLst/>
          </a:prstGeom>
          <a:noFill/>
          <a:ln/>
        </p:spPr>
        <p:txBody>
          <a:bodyPr wrap="square" rtlCol="0" anchor="ctr"/>
          <a:lstStyle/>
          <a:p>
            <a:pPr marL="0" indent="0">
              <a:lnSpc>
                <a:spcPct val="125000"/>
              </a:lnSpc>
              <a:buNone/>
            </a:pPr>
            <a:r>
              <a:rPr lang="en-US" sz="820" dirty="0">
                <a:solidFill>
                  <a:srgbClr val="334155"/>
                </a:solidFill>
                <a:latin typeface="Arial" pitchFamily="34" charset="0"/>
                <a:ea typeface="Arial" pitchFamily="34" charset="-122"/>
                <a:cs typeface="Arial" pitchFamily="34" charset="-120"/>
              </a:rPr>
              <a:t>Tờ khai y tế hàng không / hàng hải / đường bộ</a:t>
            </a:r>
            <a:endParaRPr lang="en-US" sz="820" dirty="0"/>
          </a:p>
          <a:p>
            <a:pPr marL="0" indent="0">
              <a:lnSpc>
                <a:spcPct val="125000"/>
              </a:lnSpc>
              <a:buNone/>
            </a:pPr>
            <a:r>
              <a:rPr lang="en-US" sz="820" dirty="0">
                <a:solidFill>
                  <a:srgbClr val="334155"/>
                </a:solidFill>
                <a:latin typeface="Arial" pitchFamily="34" charset="0"/>
                <a:ea typeface="Arial" pitchFamily="34" charset="-122"/>
                <a:cs typeface="Arial" pitchFamily="34" charset="-120"/>
              </a:rPr>
              <a:t>Ship Sanitation Control Certificate — dấu vết véc tơ từ các cảng trước</a:t>
            </a:r>
            <a:endParaRPr lang="en-US" sz="820" dirty="0"/>
          </a:p>
        </p:txBody>
      </p:sp>
      <p:sp>
        <p:nvSpPr>
          <p:cNvPr id="12" name="Shape 10"/>
          <p:cNvSpPr/>
          <p:nvPr/>
        </p:nvSpPr>
        <p:spPr>
          <a:xfrm>
            <a:off x="347472" y="2075688"/>
            <a:ext cx="2560320" cy="9144"/>
          </a:xfrm>
          <a:prstGeom prst="rect">
            <a:avLst/>
          </a:prstGeom>
          <a:solidFill>
            <a:srgbClr val="E2E8F0"/>
          </a:solidFill>
          <a:ln/>
        </p:spPr>
        <p:txBody>
          <a:bodyPr/>
          <a:lstStyle/>
          <a:p>
            <a:endParaRPr lang="en-VN"/>
          </a:p>
        </p:txBody>
      </p:sp>
      <p:sp>
        <p:nvSpPr>
          <p:cNvPr id="13" name="Text 11"/>
          <p:cNvSpPr/>
          <p:nvPr/>
        </p:nvSpPr>
        <p:spPr>
          <a:xfrm>
            <a:off x="347472" y="2148840"/>
            <a:ext cx="2560320" cy="256032"/>
          </a:xfrm>
          <a:prstGeom prst="rect">
            <a:avLst/>
          </a:prstGeom>
          <a:noFill/>
          <a:ln/>
        </p:spPr>
        <p:txBody>
          <a:bodyPr wrap="square" rtlCol="0" anchor="ctr"/>
          <a:lstStyle/>
          <a:p>
            <a:pPr marL="0" indent="0">
              <a:buNone/>
            </a:pPr>
            <a:r>
              <a:rPr lang="en-US" sz="950" b="1" dirty="0">
                <a:solidFill>
                  <a:srgbClr val="059669"/>
                </a:solidFill>
                <a:latin typeface="Arial" pitchFamily="34" charset="0"/>
                <a:ea typeface="Arial" pitchFamily="34" charset="-122"/>
                <a:cs typeface="Arial" pitchFamily="34" charset="-120"/>
              </a:rPr>
              <a:t>📡  Giám sát dựa vào sự kiện</a:t>
            </a:r>
            <a:endParaRPr lang="en-US" sz="950" dirty="0"/>
          </a:p>
        </p:txBody>
      </p:sp>
      <p:sp>
        <p:nvSpPr>
          <p:cNvPr id="14" name="Text 12"/>
          <p:cNvSpPr/>
          <p:nvPr/>
        </p:nvSpPr>
        <p:spPr>
          <a:xfrm>
            <a:off x="347472" y="2404872"/>
            <a:ext cx="2560320" cy="548640"/>
          </a:xfrm>
          <a:prstGeom prst="rect">
            <a:avLst/>
          </a:prstGeom>
          <a:noFill/>
          <a:ln/>
        </p:spPr>
        <p:txBody>
          <a:bodyPr wrap="square" rtlCol="0" anchor="ctr"/>
          <a:lstStyle/>
          <a:p>
            <a:pPr marL="0" indent="0">
              <a:lnSpc>
                <a:spcPct val="125000"/>
              </a:lnSpc>
              <a:buNone/>
            </a:pPr>
            <a:r>
              <a:rPr lang="en-US" sz="820" dirty="0">
                <a:solidFill>
                  <a:srgbClr val="334155"/>
                </a:solidFill>
                <a:latin typeface="Arial" pitchFamily="34" charset="0"/>
                <a:ea typeface="Arial" pitchFamily="34" charset="-122"/>
                <a:cs typeface="Arial" pitchFamily="34" charset="-120"/>
              </a:rPr>
              <a:t>Tiếp nhận thông tin từ tổ bay, thuyền viên về gặm nhấm bất thường, xác động vật trên phương tiện</a:t>
            </a:r>
            <a:endParaRPr lang="en-US" sz="820" dirty="0"/>
          </a:p>
        </p:txBody>
      </p:sp>
      <p:sp>
        <p:nvSpPr>
          <p:cNvPr id="15" name="Shape 13"/>
          <p:cNvSpPr/>
          <p:nvPr/>
        </p:nvSpPr>
        <p:spPr>
          <a:xfrm>
            <a:off x="347472" y="2971800"/>
            <a:ext cx="2560320" cy="9144"/>
          </a:xfrm>
          <a:prstGeom prst="rect">
            <a:avLst/>
          </a:prstGeom>
          <a:solidFill>
            <a:srgbClr val="E2E8F0"/>
          </a:solidFill>
          <a:ln/>
        </p:spPr>
        <p:txBody>
          <a:bodyPr/>
          <a:lstStyle/>
          <a:p>
            <a:endParaRPr lang="en-VN"/>
          </a:p>
        </p:txBody>
      </p:sp>
      <p:sp>
        <p:nvSpPr>
          <p:cNvPr id="16" name="Text 14"/>
          <p:cNvSpPr/>
          <p:nvPr/>
        </p:nvSpPr>
        <p:spPr>
          <a:xfrm>
            <a:off x="347472" y="3044952"/>
            <a:ext cx="2560320" cy="256032"/>
          </a:xfrm>
          <a:prstGeom prst="rect">
            <a:avLst/>
          </a:prstGeom>
          <a:noFill/>
          <a:ln/>
        </p:spPr>
        <p:txBody>
          <a:bodyPr wrap="square" rtlCol="0" anchor="ctr"/>
          <a:lstStyle/>
          <a:p>
            <a:pPr marL="0" indent="0">
              <a:buNone/>
            </a:pPr>
            <a:r>
              <a:rPr lang="en-US" sz="950" b="1" dirty="0">
                <a:solidFill>
                  <a:srgbClr val="059669"/>
                </a:solidFill>
                <a:latin typeface="Arial" pitchFamily="34" charset="0"/>
                <a:ea typeface="Arial" pitchFamily="34" charset="-122"/>
                <a:cs typeface="Arial" pitchFamily="34" charset="-120"/>
              </a:rPr>
              <a:t>🔦  Nhận diện dấu vết vật lý</a:t>
            </a:r>
            <a:endParaRPr lang="en-US" sz="950" dirty="0"/>
          </a:p>
        </p:txBody>
      </p:sp>
      <p:sp>
        <p:nvSpPr>
          <p:cNvPr id="17" name="Text 15"/>
          <p:cNvSpPr/>
          <p:nvPr/>
        </p:nvSpPr>
        <p:spPr>
          <a:xfrm>
            <a:off x="347472" y="3300984"/>
            <a:ext cx="2560320" cy="548640"/>
          </a:xfrm>
          <a:prstGeom prst="rect">
            <a:avLst/>
          </a:prstGeom>
          <a:noFill/>
          <a:ln/>
        </p:spPr>
        <p:txBody>
          <a:bodyPr wrap="square" rtlCol="0" anchor="ctr"/>
          <a:lstStyle/>
          <a:p>
            <a:pPr marL="0" indent="0">
              <a:lnSpc>
                <a:spcPct val="125000"/>
              </a:lnSpc>
              <a:buNone/>
            </a:pPr>
            <a:r>
              <a:rPr lang="en-US" sz="820" dirty="0">
                <a:solidFill>
                  <a:srgbClr val="334155"/>
                </a:solidFill>
                <a:latin typeface="Arial" pitchFamily="34" charset="0"/>
                <a:ea typeface="Arial" pitchFamily="34" charset="-122"/>
                <a:cs typeface="Arial" pitchFamily="34" charset="-120"/>
              </a:rPr>
              <a:t>Phân chuột, vết gặm trên bao bì / dây cáp</a:t>
            </a:r>
            <a:endParaRPr lang="en-US" sz="820" dirty="0"/>
          </a:p>
          <a:p>
            <a:pPr marL="0" indent="0">
              <a:lnSpc>
                <a:spcPct val="125000"/>
              </a:lnSpc>
              <a:buNone/>
            </a:pPr>
            <a:r>
              <a:rPr lang="en-US" sz="820" dirty="0">
                <a:solidFill>
                  <a:srgbClr val="334155"/>
                </a:solidFill>
                <a:latin typeface="Arial" pitchFamily="34" charset="0"/>
                <a:ea typeface="Arial" pitchFamily="34" charset="-122"/>
                <a:cs typeface="Arial" pitchFamily="34" charset="-120"/>
              </a:rPr>
              <a:t>Dùng đèn UV hoặc bột talc phát hiện dấu chân, vệt dầu mỡ lông chuột</a:t>
            </a:r>
            <a:endParaRPr lang="en-US" sz="820" dirty="0"/>
          </a:p>
        </p:txBody>
      </p:sp>
      <p:sp>
        <p:nvSpPr>
          <p:cNvPr id="18" name="Shape 16"/>
          <p:cNvSpPr/>
          <p:nvPr/>
        </p:nvSpPr>
        <p:spPr>
          <a:xfrm>
            <a:off x="347472" y="3867912"/>
            <a:ext cx="2560320" cy="9144"/>
          </a:xfrm>
          <a:prstGeom prst="rect">
            <a:avLst/>
          </a:prstGeom>
          <a:solidFill>
            <a:srgbClr val="E2E8F0"/>
          </a:solidFill>
          <a:ln/>
        </p:spPr>
        <p:txBody>
          <a:bodyPr/>
          <a:lstStyle/>
          <a:p>
            <a:endParaRPr lang="en-VN"/>
          </a:p>
        </p:txBody>
      </p:sp>
      <p:sp>
        <p:nvSpPr>
          <p:cNvPr id="19" name="Text 17"/>
          <p:cNvSpPr/>
          <p:nvPr/>
        </p:nvSpPr>
        <p:spPr>
          <a:xfrm>
            <a:off x="347472" y="3941064"/>
            <a:ext cx="2560320" cy="256032"/>
          </a:xfrm>
          <a:prstGeom prst="rect">
            <a:avLst/>
          </a:prstGeom>
          <a:noFill/>
          <a:ln/>
        </p:spPr>
        <p:txBody>
          <a:bodyPr wrap="square" rtlCol="0" anchor="ctr"/>
          <a:lstStyle/>
          <a:p>
            <a:pPr marL="0" indent="0">
              <a:buNone/>
            </a:pPr>
            <a:r>
              <a:rPr lang="en-US" sz="950" b="1" dirty="0">
                <a:solidFill>
                  <a:srgbClr val="059669"/>
                </a:solidFill>
                <a:latin typeface="Arial" pitchFamily="34" charset="0"/>
                <a:ea typeface="Arial" pitchFamily="34" charset="-122"/>
                <a:cs typeface="Arial" pitchFamily="34" charset="-120"/>
              </a:rPr>
              <a:t>🪤  Bẫy giám sát</a:t>
            </a:r>
            <a:endParaRPr lang="en-US" sz="950" dirty="0"/>
          </a:p>
        </p:txBody>
      </p:sp>
      <p:sp>
        <p:nvSpPr>
          <p:cNvPr id="20" name="Text 18"/>
          <p:cNvSpPr/>
          <p:nvPr/>
        </p:nvSpPr>
        <p:spPr>
          <a:xfrm>
            <a:off x="347472" y="4197096"/>
            <a:ext cx="2560320" cy="548640"/>
          </a:xfrm>
          <a:prstGeom prst="rect">
            <a:avLst/>
          </a:prstGeom>
          <a:noFill/>
          <a:ln/>
        </p:spPr>
        <p:txBody>
          <a:bodyPr wrap="square" rtlCol="0" anchor="ctr"/>
          <a:lstStyle/>
          <a:p>
            <a:pPr marL="0" indent="0">
              <a:lnSpc>
                <a:spcPct val="125000"/>
              </a:lnSpc>
              <a:buNone/>
            </a:pPr>
            <a:r>
              <a:rPr lang="en-US" sz="820" dirty="0">
                <a:solidFill>
                  <a:srgbClr val="334155"/>
                </a:solidFill>
                <a:latin typeface="Arial" pitchFamily="34" charset="0"/>
                <a:ea typeface="Arial" pitchFamily="34" charset="-122"/>
                <a:cs typeface="Arial" pitchFamily="34" charset="-120"/>
              </a:rPr>
              <a:t>Bẫy dính / bẫy lồng tại khoang hàng, nhà bếp, hầm máy</a:t>
            </a:r>
            <a:endParaRPr lang="en-US" sz="820" dirty="0"/>
          </a:p>
          <a:p>
            <a:pPr marL="0" indent="0">
              <a:lnSpc>
                <a:spcPct val="125000"/>
              </a:lnSpc>
              <a:buNone/>
            </a:pPr>
            <a:r>
              <a:rPr lang="en-US" sz="820" dirty="0">
                <a:solidFill>
                  <a:srgbClr val="334155"/>
                </a:solidFill>
                <a:latin typeface="Arial" pitchFamily="34" charset="0"/>
                <a:ea typeface="Arial" pitchFamily="34" charset="-122"/>
                <a:cs typeface="Arial" pitchFamily="34" charset="-120"/>
              </a:rPr>
              <a:t>Kiểm tra bẫy mỗi 12–24 giờ</a:t>
            </a:r>
            <a:endParaRPr lang="en-US" sz="820" dirty="0"/>
          </a:p>
        </p:txBody>
      </p:sp>
      <p:sp>
        <p:nvSpPr>
          <p:cNvPr id="21" name="Shape 19"/>
          <p:cNvSpPr/>
          <p:nvPr/>
        </p:nvSpPr>
        <p:spPr>
          <a:xfrm>
            <a:off x="3127248" y="777240"/>
            <a:ext cx="2743200" cy="4160520"/>
          </a:xfrm>
          <a:prstGeom prst="rect">
            <a:avLst/>
          </a:prstGeom>
          <a:solidFill>
            <a:srgbClr val="FFFFFF"/>
          </a:solidFill>
          <a:ln w="6350">
            <a:solidFill>
              <a:srgbClr val="E2E8F0"/>
            </a:solidFill>
            <a:prstDash val="solid"/>
          </a:ln>
        </p:spPr>
        <p:txBody>
          <a:bodyPr/>
          <a:lstStyle/>
          <a:p>
            <a:endParaRPr lang="en-VN"/>
          </a:p>
        </p:txBody>
      </p:sp>
      <p:sp>
        <p:nvSpPr>
          <p:cNvPr id="22" name="Shape 20"/>
          <p:cNvSpPr/>
          <p:nvPr/>
        </p:nvSpPr>
        <p:spPr>
          <a:xfrm>
            <a:off x="3127248" y="777240"/>
            <a:ext cx="2743200" cy="384048"/>
          </a:xfrm>
          <a:prstGeom prst="rect">
            <a:avLst/>
          </a:prstGeom>
          <a:solidFill>
            <a:srgbClr val="F59E0B"/>
          </a:solidFill>
          <a:ln/>
        </p:spPr>
        <p:txBody>
          <a:bodyPr/>
          <a:lstStyle/>
          <a:p>
            <a:endParaRPr lang="en-VN"/>
          </a:p>
        </p:txBody>
      </p:sp>
      <p:sp>
        <p:nvSpPr>
          <p:cNvPr id="23" name="Shape 21"/>
          <p:cNvSpPr/>
          <p:nvPr/>
        </p:nvSpPr>
        <p:spPr>
          <a:xfrm>
            <a:off x="3218688" y="832104"/>
            <a:ext cx="274320" cy="274320"/>
          </a:xfrm>
          <a:prstGeom prst="ellipse">
            <a:avLst/>
          </a:prstGeom>
          <a:solidFill>
            <a:srgbClr val="FFFFFF"/>
          </a:solidFill>
          <a:ln/>
        </p:spPr>
        <p:txBody>
          <a:bodyPr/>
          <a:lstStyle/>
          <a:p>
            <a:endParaRPr lang="en-VN"/>
          </a:p>
        </p:txBody>
      </p:sp>
      <p:sp>
        <p:nvSpPr>
          <p:cNvPr id="24" name="Text 22"/>
          <p:cNvSpPr/>
          <p:nvPr/>
        </p:nvSpPr>
        <p:spPr>
          <a:xfrm>
            <a:off x="3218688" y="832104"/>
            <a:ext cx="274320" cy="274320"/>
          </a:xfrm>
          <a:prstGeom prst="rect">
            <a:avLst/>
          </a:prstGeom>
          <a:noFill/>
          <a:ln/>
        </p:spPr>
        <p:txBody>
          <a:bodyPr wrap="square" lIns="0" tIns="0" rIns="0" bIns="0" rtlCol="0" anchor="ctr"/>
          <a:lstStyle/>
          <a:p>
            <a:pPr marL="0" indent="0" algn="ctr">
              <a:buNone/>
            </a:pPr>
            <a:r>
              <a:rPr lang="en-US" sz="1100" b="1" dirty="0">
                <a:solidFill>
                  <a:srgbClr val="F59E0B"/>
                </a:solidFill>
              </a:rPr>
              <a:t>2</a:t>
            </a:r>
            <a:endParaRPr lang="en-US" sz="1100" dirty="0"/>
          </a:p>
        </p:txBody>
      </p:sp>
      <p:sp>
        <p:nvSpPr>
          <p:cNvPr id="25" name="Text 23"/>
          <p:cNvSpPr/>
          <p:nvPr/>
        </p:nvSpPr>
        <p:spPr>
          <a:xfrm>
            <a:off x="3566160" y="841248"/>
            <a:ext cx="2240280" cy="274320"/>
          </a:xfrm>
          <a:prstGeom prst="rect">
            <a:avLst/>
          </a:prstGeom>
          <a:noFill/>
          <a:ln/>
        </p:spPr>
        <p:txBody>
          <a:bodyPr wrap="square" rtlCol="0" anchor="ctr"/>
          <a:lstStyle/>
          <a:p>
            <a:pPr marL="0" indent="0">
              <a:buNone/>
            </a:pPr>
            <a:r>
              <a:rPr lang="en-US" sz="900" b="1" dirty="0">
                <a:solidFill>
                  <a:srgbClr val="FFFFFF"/>
                </a:solidFill>
                <a:latin typeface="Arial" pitchFamily="34" charset="0"/>
                <a:ea typeface="Arial" pitchFamily="34" charset="-122"/>
                <a:cs typeface="Arial" pitchFamily="34" charset="-120"/>
              </a:rPr>
              <a:t>NGĂN CHẶN XÂM NHẬP</a:t>
            </a:r>
            <a:endParaRPr lang="en-US" sz="900" dirty="0"/>
          </a:p>
        </p:txBody>
      </p:sp>
      <p:sp>
        <p:nvSpPr>
          <p:cNvPr id="26" name="Text 24"/>
          <p:cNvSpPr/>
          <p:nvPr/>
        </p:nvSpPr>
        <p:spPr>
          <a:xfrm>
            <a:off x="3218688" y="1252728"/>
            <a:ext cx="2560320" cy="256032"/>
          </a:xfrm>
          <a:prstGeom prst="rect">
            <a:avLst/>
          </a:prstGeom>
          <a:noFill/>
          <a:ln/>
        </p:spPr>
        <p:txBody>
          <a:bodyPr wrap="square" rtlCol="0" anchor="ctr"/>
          <a:lstStyle/>
          <a:p>
            <a:pPr marL="0" indent="0">
              <a:buNone/>
            </a:pPr>
            <a:r>
              <a:rPr lang="en-US" sz="950" b="1" dirty="0">
                <a:solidFill>
                  <a:srgbClr val="F59E0B"/>
                </a:solidFill>
                <a:latin typeface="Arial" pitchFamily="34" charset="0"/>
                <a:ea typeface="Arial" pitchFamily="34" charset="-122"/>
                <a:cs typeface="Arial" pitchFamily="34" charset="-120"/>
              </a:rPr>
              <a:t>🛡  Tấm chắn chuột</a:t>
            </a:r>
            <a:endParaRPr lang="en-US" sz="950" dirty="0"/>
          </a:p>
        </p:txBody>
      </p:sp>
      <p:sp>
        <p:nvSpPr>
          <p:cNvPr id="27" name="Text 25"/>
          <p:cNvSpPr/>
          <p:nvPr/>
        </p:nvSpPr>
        <p:spPr>
          <a:xfrm>
            <a:off x="3218688" y="1508760"/>
            <a:ext cx="2560320" cy="685800"/>
          </a:xfrm>
          <a:prstGeom prst="rect">
            <a:avLst/>
          </a:prstGeom>
          <a:noFill/>
          <a:ln/>
        </p:spPr>
        <p:txBody>
          <a:bodyPr wrap="square" rtlCol="0" anchor="ctr"/>
          <a:lstStyle/>
          <a:p>
            <a:pPr marL="0" indent="0">
              <a:lnSpc>
                <a:spcPct val="130000"/>
              </a:lnSpc>
              <a:buNone/>
            </a:pPr>
            <a:r>
              <a:rPr lang="en-US" sz="850" dirty="0">
                <a:solidFill>
                  <a:srgbClr val="334155"/>
                </a:solidFill>
                <a:latin typeface="Arial" pitchFamily="34" charset="0"/>
                <a:ea typeface="Arial" pitchFamily="34" charset="-122"/>
                <a:cs typeface="Arial" pitchFamily="34" charset="-120"/>
              </a:rPr>
              <a:t>Lắp đĩa ngăn chuột (tấm chắn hình phễu) trên tất cả dây neo và cầu lên xuống tàu biển ngăn chuột leo từ cảng</a:t>
            </a:r>
            <a:endParaRPr lang="en-US" sz="850" dirty="0"/>
          </a:p>
        </p:txBody>
      </p:sp>
      <p:sp>
        <p:nvSpPr>
          <p:cNvPr id="28" name="Shape 26"/>
          <p:cNvSpPr/>
          <p:nvPr/>
        </p:nvSpPr>
        <p:spPr>
          <a:xfrm>
            <a:off x="3218688" y="2350008"/>
            <a:ext cx="2560320" cy="9144"/>
          </a:xfrm>
          <a:prstGeom prst="rect">
            <a:avLst/>
          </a:prstGeom>
          <a:solidFill>
            <a:srgbClr val="E2E8F0"/>
          </a:solidFill>
          <a:ln/>
        </p:spPr>
        <p:txBody>
          <a:bodyPr/>
          <a:lstStyle/>
          <a:p>
            <a:endParaRPr lang="en-VN"/>
          </a:p>
        </p:txBody>
      </p:sp>
      <p:sp>
        <p:nvSpPr>
          <p:cNvPr id="29" name="Text 27"/>
          <p:cNvSpPr/>
          <p:nvPr/>
        </p:nvSpPr>
        <p:spPr>
          <a:xfrm>
            <a:off x="3218688" y="2441448"/>
            <a:ext cx="2560320" cy="256032"/>
          </a:xfrm>
          <a:prstGeom prst="rect">
            <a:avLst/>
          </a:prstGeom>
          <a:noFill/>
          <a:ln/>
        </p:spPr>
        <p:txBody>
          <a:bodyPr wrap="square" rtlCol="0" anchor="ctr"/>
          <a:lstStyle/>
          <a:p>
            <a:pPr marL="0" indent="0">
              <a:buNone/>
            </a:pPr>
            <a:r>
              <a:rPr lang="en-US" sz="950" b="1" dirty="0">
                <a:solidFill>
                  <a:srgbClr val="F59E0B"/>
                </a:solidFill>
                <a:latin typeface="Arial" pitchFamily="34" charset="0"/>
                <a:ea typeface="Arial" pitchFamily="34" charset="-122"/>
                <a:cs typeface="Arial" pitchFamily="34" charset="-120"/>
              </a:rPr>
              <a:t>🔩  Bịt kín khe hở</a:t>
            </a:r>
            <a:endParaRPr lang="en-US" sz="950" dirty="0"/>
          </a:p>
        </p:txBody>
      </p:sp>
      <p:sp>
        <p:nvSpPr>
          <p:cNvPr id="30" name="Text 28"/>
          <p:cNvSpPr/>
          <p:nvPr/>
        </p:nvSpPr>
        <p:spPr>
          <a:xfrm>
            <a:off x="3218688" y="2697480"/>
            <a:ext cx="2560320" cy="685800"/>
          </a:xfrm>
          <a:prstGeom prst="rect">
            <a:avLst/>
          </a:prstGeom>
          <a:noFill/>
          <a:ln/>
        </p:spPr>
        <p:txBody>
          <a:bodyPr wrap="square" rtlCol="0" anchor="ctr"/>
          <a:lstStyle/>
          <a:p>
            <a:pPr marL="0" indent="0">
              <a:lnSpc>
                <a:spcPct val="130000"/>
              </a:lnSpc>
              <a:buNone/>
            </a:pPr>
            <a:r>
              <a:rPr lang="en-US" sz="850" dirty="0">
                <a:solidFill>
                  <a:srgbClr val="334155"/>
                </a:solidFill>
                <a:latin typeface="Arial" pitchFamily="34" charset="0"/>
                <a:ea typeface="Arial" pitchFamily="34" charset="-122"/>
                <a:cs typeface="Arial" pitchFamily="34" charset="-120"/>
              </a:rPr>
              <a:t>Lưới kim loại dày bọc lỗ thông gió, ống thoát nước, khe hở vách ngăn trên phương tiện</a:t>
            </a:r>
            <a:endParaRPr lang="en-US" sz="850" dirty="0"/>
          </a:p>
        </p:txBody>
      </p:sp>
      <p:sp>
        <p:nvSpPr>
          <p:cNvPr id="31" name="Shape 29"/>
          <p:cNvSpPr/>
          <p:nvPr/>
        </p:nvSpPr>
        <p:spPr>
          <a:xfrm>
            <a:off x="3218688" y="3538728"/>
            <a:ext cx="2560320" cy="9144"/>
          </a:xfrm>
          <a:prstGeom prst="rect">
            <a:avLst/>
          </a:prstGeom>
          <a:solidFill>
            <a:srgbClr val="E2E8F0"/>
          </a:solidFill>
          <a:ln/>
        </p:spPr>
        <p:txBody>
          <a:bodyPr/>
          <a:lstStyle/>
          <a:p>
            <a:endParaRPr lang="en-VN"/>
          </a:p>
        </p:txBody>
      </p:sp>
      <p:sp>
        <p:nvSpPr>
          <p:cNvPr id="32" name="Text 30"/>
          <p:cNvSpPr/>
          <p:nvPr/>
        </p:nvSpPr>
        <p:spPr>
          <a:xfrm>
            <a:off x="3218688" y="3630168"/>
            <a:ext cx="2560320" cy="256032"/>
          </a:xfrm>
          <a:prstGeom prst="rect">
            <a:avLst/>
          </a:prstGeom>
          <a:noFill/>
          <a:ln/>
        </p:spPr>
        <p:txBody>
          <a:bodyPr wrap="square" rtlCol="0" anchor="ctr"/>
          <a:lstStyle/>
          <a:p>
            <a:pPr marL="0" indent="0">
              <a:buNone/>
            </a:pPr>
            <a:r>
              <a:rPr lang="en-US" sz="950" b="1" dirty="0">
                <a:solidFill>
                  <a:srgbClr val="F59E0B"/>
                </a:solidFill>
                <a:latin typeface="Arial" pitchFamily="34" charset="0"/>
                <a:ea typeface="Arial" pitchFamily="34" charset="-122"/>
                <a:cs typeface="Arial" pitchFamily="34" charset="-120"/>
              </a:rPr>
              <a:t>📦  Kiểm soát hàng hóa</a:t>
            </a:r>
            <a:endParaRPr lang="en-US" sz="950" dirty="0"/>
          </a:p>
        </p:txBody>
      </p:sp>
      <p:sp>
        <p:nvSpPr>
          <p:cNvPr id="33" name="Text 31"/>
          <p:cNvSpPr/>
          <p:nvPr/>
        </p:nvSpPr>
        <p:spPr>
          <a:xfrm>
            <a:off x="3218688" y="3886200"/>
            <a:ext cx="2560320" cy="685800"/>
          </a:xfrm>
          <a:prstGeom prst="rect">
            <a:avLst/>
          </a:prstGeom>
          <a:noFill/>
          <a:ln/>
        </p:spPr>
        <p:txBody>
          <a:bodyPr wrap="square" rtlCol="0" anchor="ctr"/>
          <a:lstStyle/>
          <a:p>
            <a:pPr marL="0" indent="0">
              <a:lnSpc>
                <a:spcPct val="130000"/>
              </a:lnSpc>
              <a:buNone/>
            </a:pPr>
            <a:r>
              <a:rPr lang="en-US" sz="850" dirty="0">
                <a:solidFill>
                  <a:srgbClr val="334155"/>
                </a:solidFill>
                <a:latin typeface="Arial" pitchFamily="34" charset="0"/>
                <a:ea typeface="Arial" pitchFamily="34" charset="-122"/>
                <a:cs typeface="Arial" pitchFamily="34" charset="-120"/>
              </a:rPr>
              <a:t>Kiểm tra kỹ kiện hàng, nhu yếu phẩm, đồ tiếp tế trước khi đưa lên phương tiện — không mang theo mầm mống véc tơ</a:t>
            </a:r>
            <a:endParaRPr lang="en-US" sz="850" dirty="0"/>
          </a:p>
        </p:txBody>
      </p:sp>
      <p:sp>
        <p:nvSpPr>
          <p:cNvPr id="34" name="Shape 32"/>
          <p:cNvSpPr/>
          <p:nvPr/>
        </p:nvSpPr>
        <p:spPr>
          <a:xfrm>
            <a:off x="6053328" y="777240"/>
            <a:ext cx="2743200" cy="4160520"/>
          </a:xfrm>
          <a:prstGeom prst="rect">
            <a:avLst/>
          </a:prstGeom>
          <a:solidFill>
            <a:srgbClr val="FFFFFF"/>
          </a:solidFill>
          <a:ln w="6350">
            <a:solidFill>
              <a:srgbClr val="E2E8F0"/>
            </a:solidFill>
            <a:prstDash val="solid"/>
          </a:ln>
        </p:spPr>
        <p:txBody>
          <a:bodyPr/>
          <a:lstStyle/>
          <a:p>
            <a:endParaRPr lang="en-VN"/>
          </a:p>
        </p:txBody>
      </p:sp>
      <p:sp>
        <p:nvSpPr>
          <p:cNvPr id="35" name="Shape 33"/>
          <p:cNvSpPr/>
          <p:nvPr/>
        </p:nvSpPr>
        <p:spPr>
          <a:xfrm>
            <a:off x="6053328" y="777240"/>
            <a:ext cx="2743200" cy="384048"/>
          </a:xfrm>
          <a:prstGeom prst="rect">
            <a:avLst/>
          </a:prstGeom>
          <a:solidFill>
            <a:srgbClr val="EF4444"/>
          </a:solidFill>
          <a:ln/>
        </p:spPr>
        <p:txBody>
          <a:bodyPr/>
          <a:lstStyle/>
          <a:p>
            <a:endParaRPr lang="en-VN"/>
          </a:p>
        </p:txBody>
      </p:sp>
      <p:sp>
        <p:nvSpPr>
          <p:cNvPr id="36" name="Shape 34"/>
          <p:cNvSpPr/>
          <p:nvPr/>
        </p:nvSpPr>
        <p:spPr>
          <a:xfrm>
            <a:off x="6144768" y="832104"/>
            <a:ext cx="274320" cy="274320"/>
          </a:xfrm>
          <a:prstGeom prst="ellipse">
            <a:avLst/>
          </a:prstGeom>
          <a:solidFill>
            <a:srgbClr val="FFFFFF"/>
          </a:solidFill>
          <a:ln/>
        </p:spPr>
        <p:txBody>
          <a:bodyPr/>
          <a:lstStyle/>
          <a:p>
            <a:endParaRPr lang="en-VN"/>
          </a:p>
        </p:txBody>
      </p:sp>
      <p:sp>
        <p:nvSpPr>
          <p:cNvPr id="37" name="Text 35"/>
          <p:cNvSpPr/>
          <p:nvPr/>
        </p:nvSpPr>
        <p:spPr>
          <a:xfrm>
            <a:off x="6144768" y="832104"/>
            <a:ext cx="274320" cy="274320"/>
          </a:xfrm>
          <a:prstGeom prst="rect">
            <a:avLst/>
          </a:prstGeom>
          <a:noFill/>
          <a:ln/>
        </p:spPr>
        <p:txBody>
          <a:bodyPr wrap="square" lIns="0" tIns="0" rIns="0" bIns="0" rtlCol="0" anchor="ctr"/>
          <a:lstStyle/>
          <a:p>
            <a:pPr marL="0" indent="0" algn="ctr">
              <a:buNone/>
            </a:pPr>
            <a:r>
              <a:rPr lang="en-US" sz="1100" b="1" dirty="0">
                <a:solidFill>
                  <a:srgbClr val="EF4444"/>
                </a:solidFill>
              </a:rPr>
              <a:t>3</a:t>
            </a:r>
            <a:endParaRPr lang="en-US" sz="1100" dirty="0"/>
          </a:p>
        </p:txBody>
      </p:sp>
      <p:sp>
        <p:nvSpPr>
          <p:cNvPr id="38" name="Text 36"/>
          <p:cNvSpPr/>
          <p:nvPr/>
        </p:nvSpPr>
        <p:spPr>
          <a:xfrm>
            <a:off x="6492240" y="841248"/>
            <a:ext cx="2240280" cy="274320"/>
          </a:xfrm>
          <a:prstGeom prst="rect">
            <a:avLst/>
          </a:prstGeom>
          <a:noFill/>
          <a:ln/>
        </p:spPr>
        <p:txBody>
          <a:bodyPr wrap="square" rtlCol="0" anchor="ctr"/>
          <a:lstStyle/>
          <a:p>
            <a:pPr marL="0" indent="0">
              <a:buNone/>
            </a:pPr>
            <a:r>
              <a:rPr lang="en-US" sz="900" b="1" dirty="0">
                <a:solidFill>
                  <a:srgbClr val="FFFFFF"/>
                </a:solidFill>
                <a:latin typeface="Arial" pitchFamily="34" charset="0"/>
                <a:ea typeface="Arial" pitchFamily="34" charset="-122"/>
                <a:cs typeface="Arial" pitchFamily="34" charset="-120"/>
              </a:rPr>
              <a:t>KIỂM SOÁT &amp; XỬ LÝ</a:t>
            </a:r>
            <a:endParaRPr lang="en-US" sz="900" dirty="0"/>
          </a:p>
        </p:txBody>
      </p:sp>
      <p:sp>
        <p:nvSpPr>
          <p:cNvPr id="39" name="Shape 37"/>
          <p:cNvSpPr/>
          <p:nvPr/>
        </p:nvSpPr>
        <p:spPr>
          <a:xfrm>
            <a:off x="6144768" y="1207008"/>
            <a:ext cx="2560320" cy="1051560"/>
          </a:xfrm>
          <a:prstGeom prst="rect">
            <a:avLst/>
          </a:prstGeom>
          <a:solidFill>
            <a:srgbClr val="FEF2F2"/>
          </a:solidFill>
          <a:ln w="6350">
            <a:solidFill>
              <a:srgbClr val="EF4444"/>
            </a:solidFill>
            <a:prstDash val="solid"/>
          </a:ln>
        </p:spPr>
        <p:txBody>
          <a:bodyPr/>
          <a:lstStyle/>
          <a:p>
            <a:endParaRPr lang="en-VN"/>
          </a:p>
        </p:txBody>
      </p:sp>
      <p:sp>
        <p:nvSpPr>
          <p:cNvPr id="40" name="Text 38"/>
          <p:cNvSpPr/>
          <p:nvPr/>
        </p:nvSpPr>
        <p:spPr>
          <a:xfrm>
            <a:off x="6217920" y="1252728"/>
            <a:ext cx="2423160" cy="256032"/>
          </a:xfrm>
          <a:prstGeom prst="rect">
            <a:avLst/>
          </a:prstGeom>
          <a:noFill/>
          <a:ln/>
        </p:spPr>
        <p:txBody>
          <a:bodyPr wrap="square" rtlCol="0" anchor="ctr"/>
          <a:lstStyle/>
          <a:p>
            <a:pPr marL="0" indent="0">
              <a:buNone/>
            </a:pPr>
            <a:r>
              <a:rPr lang="en-US" sz="950" b="1" dirty="0">
                <a:solidFill>
                  <a:srgbClr val="EF4444"/>
                </a:solidFill>
                <a:latin typeface="Arial" pitchFamily="34" charset="0"/>
                <a:ea typeface="Arial" pitchFamily="34" charset="-122"/>
                <a:cs typeface="Arial" pitchFamily="34" charset="-120"/>
              </a:rPr>
              <a:t>⚡  Nguyên tắc quan trọng</a:t>
            </a:r>
            <a:endParaRPr lang="en-US" sz="950" dirty="0"/>
          </a:p>
        </p:txBody>
      </p:sp>
      <p:sp>
        <p:nvSpPr>
          <p:cNvPr id="41" name="Text 39"/>
          <p:cNvSpPr/>
          <p:nvPr/>
        </p:nvSpPr>
        <p:spPr>
          <a:xfrm>
            <a:off x="6217920" y="1508760"/>
            <a:ext cx="2423160" cy="713232"/>
          </a:xfrm>
          <a:prstGeom prst="rect">
            <a:avLst/>
          </a:prstGeom>
          <a:noFill/>
          <a:ln/>
        </p:spPr>
        <p:txBody>
          <a:bodyPr wrap="square" rtlCol="0" anchor="ctr"/>
          <a:lstStyle/>
          <a:p>
            <a:pPr marL="0" indent="0">
              <a:lnSpc>
                <a:spcPct val="130000"/>
              </a:lnSpc>
              <a:buNone/>
            </a:pPr>
            <a:r>
              <a:rPr lang="en-US" sz="850" dirty="0">
                <a:solidFill>
                  <a:srgbClr val="334155"/>
                </a:solidFill>
                <a:latin typeface="Arial" pitchFamily="34" charset="0"/>
                <a:ea typeface="Arial" pitchFamily="34" charset="-122"/>
                <a:cs typeface="Arial" pitchFamily="34" charset="-120"/>
              </a:rPr>
              <a:t>Phun diệt bọ chét TRƯỚC → sau đó mới diệt chuột để ngăn bọ chét rời vật chủ sang người</a:t>
            </a:r>
            <a:endParaRPr lang="en-US" sz="850" dirty="0"/>
          </a:p>
        </p:txBody>
      </p:sp>
      <p:sp>
        <p:nvSpPr>
          <p:cNvPr id="42" name="Shape 40"/>
          <p:cNvSpPr/>
          <p:nvPr/>
        </p:nvSpPr>
        <p:spPr>
          <a:xfrm>
            <a:off x="6144768" y="2350008"/>
            <a:ext cx="2560320" cy="9144"/>
          </a:xfrm>
          <a:prstGeom prst="rect">
            <a:avLst/>
          </a:prstGeom>
          <a:solidFill>
            <a:srgbClr val="E2E8F0"/>
          </a:solidFill>
          <a:ln/>
        </p:spPr>
        <p:txBody>
          <a:bodyPr/>
          <a:lstStyle/>
          <a:p>
            <a:endParaRPr lang="en-VN"/>
          </a:p>
        </p:txBody>
      </p:sp>
      <p:sp>
        <p:nvSpPr>
          <p:cNvPr id="43" name="Text 41"/>
          <p:cNvSpPr/>
          <p:nvPr/>
        </p:nvSpPr>
        <p:spPr>
          <a:xfrm>
            <a:off x="6217920" y="2441448"/>
            <a:ext cx="2423160" cy="256032"/>
          </a:xfrm>
          <a:prstGeom prst="rect">
            <a:avLst/>
          </a:prstGeom>
          <a:noFill/>
          <a:ln/>
        </p:spPr>
        <p:txBody>
          <a:bodyPr wrap="square" rtlCol="0" anchor="ctr"/>
          <a:lstStyle/>
          <a:p>
            <a:pPr marL="0" indent="0">
              <a:buNone/>
            </a:pPr>
            <a:r>
              <a:rPr lang="en-US" sz="950" b="1" dirty="0">
                <a:solidFill>
                  <a:srgbClr val="EF4444"/>
                </a:solidFill>
                <a:latin typeface="Arial" pitchFamily="34" charset="0"/>
                <a:ea typeface="Arial" pitchFamily="34" charset="-122"/>
                <a:cs typeface="Arial" pitchFamily="34" charset="-120"/>
              </a:rPr>
              <a:t>💉  Xử lý hóa chất</a:t>
            </a:r>
            <a:endParaRPr lang="en-US" sz="950" dirty="0"/>
          </a:p>
        </p:txBody>
      </p:sp>
      <p:sp>
        <p:nvSpPr>
          <p:cNvPr id="44" name="Text 42"/>
          <p:cNvSpPr/>
          <p:nvPr/>
        </p:nvSpPr>
        <p:spPr>
          <a:xfrm>
            <a:off x="6217920" y="2697480"/>
            <a:ext cx="2423160" cy="713232"/>
          </a:xfrm>
          <a:prstGeom prst="rect">
            <a:avLst/>
          </a:prstGeom>
          <a:noFill/>
          <a:ln/>
        </p:spPr>
        <p:txBody>
          <a:bodyPr wrap="square" rtlCol="0" anchor="ctr"/>
          <a:lstStyle/>
          <a:p>
            <a:pPr marL="0" indent="0">
              <a:lnSpc>
                <a:spcPct val="130000"/>
              </a:lnSpc>
              <a:buNone/>
            </a:pPr>
            <a:r>
              <a:rPr lang="en-US" sz="850" dirty="0">
                <a:solidFill>
                  <a:srgbClr val="334155"/>
                </a:solidFill>
                <a:latin typeface="Arial" pitchFamily="34" charset="0"/>
                <a:ea typeface="Arial" pitchFamily="34" charset="-122"/>
                <a:cs typeface="Arial" pitchFamily="34" charset="-120"/>
              </a:rPr>
              <a:t>Máy phun ULV cầm tay trong container, khoang chứa hàng</a:t>
            </a:r>
            <a:endParaRPr lang="en-US" sz="850" dirty="0"/>
          </a:p>
          <a:p>
            <a:pPr marL="0" indent="0">
              <a:lnSpc>
                <a:spcPct val="130000"/>
              </a:lnSpc>
              <a:buNone/>
            </a:pPr>
            <a:r>
              <a:rPr lang="en-US" sz="850" dirty="0">
                <a:solidFill>
                  <a:srgbClr val="334155"/>
                </a:solidFill>
                <a:latin typeface="Arial" pitchFamily="34" charset="0"/>
                <a:ea typeface="Arial" pitchFamily="34" charset="-122"/>
                <a:cs typeface="Arial" pitchFamily="34" charset="-120"/>
              </a:rPr>
              <a:t>Hun trùng / khử khuẩn chuyên nghiệp khi mật độ véc tơ cao</a:t>
            </a:r>
            <a:endParaRPr lang="en-US" sz="850" dirty="0"/>
          </a:p>
        </p:txBody>
      </p:sp>
      <p:sp>
        <p:nvSpPr>
          <p:cNvPr id="45" name="Shape 43"/>
          <p:cNvSpPr/>
          <p:nvPr/>
        </p:nvSpPr>
        <p:spPr>
          <a:xfrm>
            <a:off x="6144768" y="3538728"/>
            <a:ext cx="2560320" cy="9144"/>
          </a:xfrm>
          <a:prstGeom prst="rect">
            <a:avLst/>
          </a:prstGeom>
          <a:solidFill>
            <a:srgbClr val="E2E8F0"/>
          </a:solidFill>
          <a:ln/>
        </p:spPr>
        <p:txBody>
          <a:bodyPr/>
          <a:lstStyle/>
          <a:p>
            <a:endParaRPr lang="en-VN"/>
          </a:p>
        </p:txBody>
      </p:sp>
      <p:sp>
        <p:nvSpPr>
          <p:cNvPr id="46" name="Text 44"/>
          <p:cNvSpPr/>
          <p:nvPr/>
        </p:nvSpPr>
        <p:spPr>
          <a:xfrm>
            <a:off x="6217920" y="3630168"/>
            <a:ext cx="2423160" cy="256032"/>
          </a:xfrm>
          <a:prstGeom prst="rect">
            <a:avLst/>
          </a:prstGeom>
          <a:noFill/>
          <a:ln/>
        </p:spPr>
        <p:txBody>
          <a:bodyPr wrap="square" rtlCol="0" anchor="ctr"/>
          <a:lstStyle/>
          <a:p>
            <a:pPr marL="0" indent="0">
              <a:buNone/>
            </a:pPr>
            <a:r>
              <a:rPr lang="en-US" sz="950" b="1" dirty="0">
                <a:solidFill>
                  <a:srgbClr val="EF4444"/>
                </a:solidFill>
                <a:latin typeface="Arial" pitchFamily="34" charset="0"/>
                <a:ea typeface="Arial" pitchFamily="34" charset="-122"/>
                <a:cs typeface="Arial" pitchFamily="34" charset="-120"/>
              </a:rPr>
              <a:t>🧤  An toàn vệ sinh</a:t>
            </a:r>
            <a:endParaRPr lang="en-US" sz="950" dirty="0"/>
          </a:p>
        </p:txBody>
      </p:sp>
      <p:sp>
        <p:nvSpPr>
          <p:cNvPr id="47" name="Text 45"/>
          <p:cNvSpPr/>
          <p:nvPr/>
        </p:nvSpPr>
        <p:spPr>
          <a:xfrm>
            <a:off x="6217920" y="3886200"/>
            <a:ext cx="2423160" cy="713232"/>
          </a:xfrm>
          <a:prstGeom prst="rect">
            <a:avLst/>
          </a:prstGeom>
          <a:noFill/>
          <a:ln/>
        </p:spPr>
        <p:txBody>
          <a:bodyPr wrap="square" rtlCol="0" anchor="ctr"/>
          <a:lstStyle/>
          <a:p>
            <a:pPr marL="0" indent="0">
              <a:lnSpc>
                <a:spcPct val="130000"/>
              </a:lnSpc>
              <a:buNone/>
            </a:pPr>
            <a:r>
              <a:rPr lang="en-US" sz="850" dirty="0">
                <a:solidFill>
                  <a:srgbClr val="334155"/>
                </a:solidFill>
                <a:latin typeface="Arial" pitchFamily="34" charset="0"/>
                <a:ea typeface="Arial" pitchFamily="34" charset="-122"/>
                <a:cs typeface="Arial" pitchFamily="34" charset="-120"/>
              </a:rPr>
              <a:t>Thu gom xác chuột bằng PPE (N95, găng tay)</a:t>
            </a:r>
            <a:endParaRPr lang="en-US" sz="850" dirty="0"/>
          </a:p>
          <a:p>
            <a:pPr marL="0" indent="0">
              <a:lnSpc>
                <a:spcPct val="130000"/>
              </a:lnSpc>
              <a:buNone/>
            </a:pPr>
            <a:r>
              <a:rPr lang="en-US" sz="850" dirty="0">
                <a:solidFill>
                  <a:srgbClr val="334155"/>
                </a:solidFill>
                <a:latin typeface="Arial" pitchFamily="34" charset="0"/>
                <a:ea typeface="Arial" pitchFamily="34" charset="-122"/>
                <a:cs typeface="Arial" pitchFamily="34" charset="-120"/>
              </a:rPr>
              <a:t>Tuyệt đối KHÔNG quét khô — tránh bụi vi rút phát tán vào không khí</a:t>
            </a:r>
            <a:endParaRPr lang="en-US" sz="850" dirty="0"/>
          </a:p>
        </p:txBody>
      </p:sp>
      <p:sp>
        <p:nvSpPr>
          <p:cNvPr id="48" name="Shape 46"/>
          <p:cNvSpPr/>
          <p:nvPr/>
        </p:nvSpPr>
        <p:spPr>
          <a:xfrm>
            <a:off x="256032" y="4846320"/>
            <a:ext cx="8631936" cy="246888"/>
          </a:xfrm>
          <a:prstGeom prst="rect">
            <a:avLst/>
          </a:prstGeom>
          <a:solidFill>
            <a:srgbClr val="FFF7ED"/>
          </a:solidFill>
          <a:ln w="6350">
            <a:solidFill>
              <a:srgbClr val="F59E0B"/>
            </a:solidFill>
            <a:prstDash val="solid"/>
          </a:ln>
        </p:spPr>
        <p:txBody>
          <a:bodyPr/>
          <a:lstStyle/>
          <a:p>
            <a:endParaRPr lang="en-VN"/>
          </a:p>
        </p:txBody>
      </p:sp>
      <p:sp>
        <p:nvSpPr>
          <p:cNvPr id="49" name="Text 47"/>
          <p:cNvSpPr/>
          <p:nvPr/>
        </p:nvSpPr>
        <p:spPr>
          <a:xfrm>
            <a:off x="347472" y="4846320"/>
            <a:ext cx="8449056" cy="246888"/>
          </a:xfrm>
          <a:prstGeom prst="rect">
            <a:avLst/>
          </a:prstGeom>
          <a:noFill/>
          <a:ln/>
        </p:spPr>
        <p:txBody>
          <a:bodyPr wrap="square" rtlCol="0" anchor="ctr"/>
          <a:lstStyle/>
          <a:p>
            <a:pPr marL="0" indent="0">
              <a:buNone/>
            </a:pPr>
            <a:r>
              <a:rPr lang="en-US" sz="800" dirty="0">
                <a:solidFill>
                  <a:srgbClr val="1E293B"/>
                </a:solidFill>
                <a:latin typeface="Arial" pitchFamily="34" charset="0"/>
                <a:ea typeface="Arial" pitchFamily="34" charset="-122"/>
                <a:cs typeface="Arial" pitchFamily="34" charset="-120"/>
              </a:rPr>
              <a:t>⚠  LƯU Ý: Toàn bộ nhân viên tiếp xúc khu vực véc tơ phải mặc PPE đầy đủ (N95, găng tay đôi, kính bảo hộ). Báo cáo ngay Trưởng khoa khi phát hiện gặm nhấm hoặc xác động vật bất thường trên phương tiện.</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7315200" cy="685800"/>
          </a:xfrm>
          <a:prstGeom prst="rect">
            <a:avLst/>
          </a:prstGeom>
          <a:noFill/>
          <a:ln/>
        </p:spPr>
        <p:txBody>
          <a:bodyPr wrap="square" rtlCol="0" anchor="ctr"/>
          <a:lstStyle/>
          <a:p>
            <a:pPr marL="0" indent="0">
              <a:buNone/>
            </a:pPr>
            <a:r>
              <a:rPr lang="en-US" sz="1200" b="1" dirty="0">
                <a:solidFill>
                  <a:srgbClr val="FFFFFF"/>
                </a:solidFill>
                <a:latin typeface="Arial" pitchFamily="34" charset="0"/>
                <a:ea typeface="Arial" pitchFamily="34" charset="-122"/>
                <a:cs typeface="Arial" pitchFamily="34" charset="-120"/>
              </a:rPr>
              <a:t>09  KIỂM SOÁT VÉC TƠ ĐỊNH KỲ TẠI CỬA KHẨU</a:t>
            </a:r>
            <a:endParaRPr lang="en-US" sz="1200" dirty="0"/>
          </a:p>
        </p:txBody>
      </p:sp>
      <p:sp>
        <p:nvSpPr>
          <p:cNvPr id="4" name="Text 2"/>
          <p:cNvSpPr/>
          <p:nvPr/>
        </p:nvSpPr>
        <p:spPr>
          <a:xfrm>
            <a:off x="7132320" y="0"/>
            <a:ext cx="1828800" cy="685800"/>
          </a:xfrm>
          <a:prstGeom prst="rect">
            <a:avLst/>
          </a:prstGeom>
          <a:noFill/>
          <a:ln/>
        </p:spPr>
        <p:txBody>
          <a:bodyPr wrap="square" rtlCol="0" anchor="ctr"/>
          <a:lstStyle/>
          <a:p>
            <a:pPr marL="0" indent="0" algn="r">
              <a:buNone/>
            </a:pPr>
            <a:r>
              <a:rPr lang="en-US" sz="750" dirty="0">
                <a:solidFill>
                  <a:srgbClr val="E2E8F0"/>
                </a:solidFill>
                <a:latin typeface="Arial" pitchFamily="34" charset="0"/>
                <a:ea typeface="Arial" pitchFamily="34" charset="-122"/>
                <a:cs typeface="Arial" pitchFamily="34" charset="-120"/>
              </a:rPr>
              <a:t>Căn cứ: QĐ 3689/QĐ-BYT</a:t>
            </a:r>
            <a:endParaRPr lang="en-US" sz="750" dirty="0"/>
          </a:p>
        </p:txBody>
      </p:sp>
      <p:sp>
        <p:nvSpPr>
          <p:cNvPr id="5" name="Text 3"/>
          <p:cNvSpPr/>
          <p:nvPr/>
        </p:nvSpPr>
        <p:spPr>
          <a:xfrm>
            <a:off x="274320" y="777240"/>
            <a:ext cx="8595360" cy="201168"/>
          </a:xfrm>
          <a:prstGeom prst="rect">
            <a:avLst/>
          </a:prstGeom>
          <a:noFill/>
          <a:ln/>
        </p:spPr>
        <p:txBody>
          <a:bodyPr wrap="square" rtlCol="0" anchor="ctr"/>
          <a:lstStyle/>
          <a:p>
            <a:pPr marL="0" indent="0">
              <a:buNone/>
            </a:pPr>
            <a:r>
              <a:rPr lang="en-US" sz="800" b="1" kern="0" spc="200" dirty="0">
                <a:solidFill>
                  <a:srgbClr val="64748B"/>
                </a:solidFill>
                <a:latin typeface="Arial" pitchFamily="34" charset="0"/>
                <a:ea typeface="Arial" pitchFamily="34" charset="-122"/>
                <a:cs typeface="Arial" pitchFamily="34" charset="-120"/>
              </a:rPr>
              <a:t>NGƯỠNG THỰC HIỆN KIỂM SOÁT VÉC TƠ</a:t>
            </a:r>
            <a:endParaRPr lang="en-US" sz="800" dirty="0"/>
          </a:p>
        </p:txBody>
      </p:sp>
      <p:sp>
        <p:nvSpPr>
          <p:cNvPr id="6" name="Shape 4"/>
          <p:cNvSpPr/>
          <p:nvPr/>
        </p:nvSpPr>
        <p:spPr>
          <a:xfrm>
            <a:off x="256032" y="1005840"/>
            <a:ext cx="4206240" cy="1005840"/>
          </a:xfrm>
          <a:prstGeom prst="rect">
            <a:avLst/>
          </a:prstGeom>
          <a:solidFill>
            <a:srgbClr val="FEF2F2"/>
          </a:solidFill>
          <a:ln w="8890">
            <a:solidFill>
              <a:srgbClr val="EF4444"/>
            </a:solidFill>
            <a:prstDash val="solid"/>
          </a:ln>
        </p:spPr>
        <p:txBody>
          <a:bodyPr/>
          <a:lstStyle/>
          <a:p>
            <a:endParaRPr lang="en-VN"/>
          </a:p>
        </p:txBody>
      </p:sp>
      <p:sp>
        <p:nvSpPr>
          <p:cNvPr id="7" name="Shape 5"/>
          <p:cNvSpPr/>
          <p:nvPr/>
        </p:nvSpPr>
        <p:spPr>
          <a:xfrm>
            <a:off x="256032" y="1005840"/>
            <a:ext cx="54864" cy="1005840"/>
          </a:xfrm>
          <a:prstGeom prst="rect">
            <a:avLst/>
          </a:prstGeom>
          <a:solidFill>
            <a:srgbClr val="EF4444"/>
          </a:solidFill>
          <a:ln/>
        </p:spPr>
        <p:txBody>
          <a:bodyPr/>
          <a:lstStyle/>
          <a:p>
            <a:endParaRPr lang="en-VN"/>
          </a:p>
        </p:txBody>
      </p:sp>
      <p:sp>
        <p:nvSpPr>
          <p:cNvPr id="8" name="Text 6"/>
          <p:cNvSpPr/>
          <p:nvPr/>
        </p:nvSpPr>
        <p:spPr>
          <a:xfrm>
            <a:off x="393192" y="1051560"/>
            <a:ext cx="3977640" cy="274320"/>
          </a:xfrm>
          <a:prstGeom prst="rect">
            <a:avLst/>
          </a:prstGeom>
          <a:noFill/>
          <a:ln/>
        </p:spPr>
        <p:txBody>
          <a:bodyPr wrap="square" rtlCol="0" anchor="ctr"/>
          <a:lstStyle/>
          <a:p>
            <a:pPr marL="0" indent="0">
              <a:buNone/>
            </a:pPr>
            <a:r>
              <a:rPr lang="en-US" sz="1100" b="1" dirty="0">
                <a:solidFill>
                  <a:srgbClr val="EF4444"/>
                </a:solidFill>
                <a:latin typeface="Arial" pitchFamily="34" charset="0"/>
                <a:ea typeface="Arial" pitchFamily="34" charset="-122"/>
                <a:cs typeface="Arial" pitchFamily="34" charset="-120"/>
              </a:rPr>
              <a:t>🚨  Ngay lập tức</a:t>
            </a:r>
            <a:endParaRPr lang="en-US" sz="1100" dirty="0"/>
          </a:p>
        </p:txBody>
      </p:sp>
      <p:sp>
        <p:nvSpPr>
          <p:cNvPr id="9" name="Text 7"/>
          <p:cNvSpPr/>
          <p:nvPr/>
        </p:nvSpPr>
        <p:spPr>
          <a:xfrm>
            <a:off x="393192" y="1344168"/>
            <a:ext cx="3977640" cy="594360"/>
          </a:xfrm>
          <a:prstGeom prst="rect">
            <a:avLst/>
          </a:prstGeom>
          <a:noFill/>
          <a:ln/>
        </p:spPr>
        <p:txBody>
          <a:bodyPr wrap="square" rtlCol="0" anchor="ctr"/>
          <a:lstStyle/>
          <a:p>
            <a:pPr marL="0" indent="0">
              <a:lnSpc>
                <a:spcPct val="130000"/>
              </a:lnSpc>
              <a:buNone/>
            </a:pPr>
            <a:r>
              <a:rPr lang="en-US" sz="900" dirty="0">
                <a:solidFill>
                  <a:srgbClr val="334155"/>
                </a:solidFill>
                <a:latin typeface="Arial" pitchFamily="34" charset="0"/>
                <a:ea typeface="Arial" pitchFamily="34" charset="-122"/>
                <a:cs typeface="Arial" pitchFamily="34" charset="-120"/>
              </a:rPr>
              <a:t>Xuất hiện bất kỳ chuột/bọ chét nào · Ca bệnh nguy cơ xâm nhập · Chỉ số chuột tăng cao · Chuột chết tự nhiên</a:t>
            </a:r>
            <a:endParaRPr lang="en-US" sz="900" dirty="0"/>
          </a:p>
        </p:txBody>
      </p:sp>
      <p:sp>
        <p:nvSpPr>
          <p:cNvPr id="10" name="Shape 8"/>
          <p:cNvSpPr/>
          <p:nvPr/>
        </p:nvSpPr>
        <p:spPr>
          <a:xfrm>
            <a:off x="4690872" y="1005840"/>
            <a:ext cx="4206240" cy="1005840"/>
          </a:xfrm>
          <a:prstGeom prst="rect">
            <a:avLst/>
          </a:prstGeom>
          <a:solidFill>
            <a:srgbClr val="FFFBEB"/>
          </a:solidFill>
          <a:ln w="8890">
            <a:solidFill>
              <a:srgbClr val="F59E0B"/>
            </a:solidFill>
            <a:prstDash val="solid"/>
          </a:ln>
        </p:spPr>
        <p:txBody>
          <a:bodyPr/>
          <a:lstStyle/>
          <a:p>
            <a:endParaRPr lang="en-VN"/>
          </a:p>
        </p:txBody>
      </p:sp>
      <p:sp>
        <p:nvSpPr>
          <p:cNvPr id="11" name="Shape 9"/>
          <p:cNvSpPr/>
          <p:nvPr/>
        </p:nvSpPr>
        <p:spPr>
          <a:xfrm>
            <a:off x="4690872" y="1005840"/>
            <a:ext cx="54864" cy="1005840"/>
          </a:xfrm>
          <a:prstGeom prst="rect">
            <a:avLst/>
          </a:prstGeom>
          <a:solidFill>
            <a:srgbClr val="F59E0B"/>
          </a:solidFill>
          <a:ln/>
        </p:spPr>
        <p:txBody>
          <a:bodyPr/>
          <a:lstStyle/>
          <a:p>
            <a:endParaRPr lang="en-VN"/>
          </a:p>
        </p:txBody>
      </p:sp>
      <p:sp>
        <p:nvSpPr>
          <p:cNvPr id="12" name="Text 10"/>
          <p:cNvSpPr/>
          <p:nvPr/>
        </p:nvSpPr>
        <p:spPr>
          <a:xfrm>
            <a:off x="4828032" y="1051560"/>
            <a:ext cx="3977640" cy="274320"/>
          </a:xfrm>
          <a:prstGeom prst="rect">
            <a:avLst/>
          </a:prstGeom>
          <a:noFill/>
          <a:ln/>
        </p:spPr>
        <p:txBody>
          <a:bodyPr wrap="square" rtlCol="0" anchor="ctr"/>
          <a:lstStyle/>
          <a:p>
            <a:pPr marL="0" indent="0">
              <a:buNone/>
            </a:pPr>
            <a:r>
              <a:rPr lang="en-US" sz="1100" b="1" dirty="0">
                <a:solidFill>
                  <a:srgbClr val="F59E0B"/>
                </a:solidFill>
                <a:latin typeface="Arial" pitchFamily="34" charset="0"/>
                <a:ea typeface="Arial" pitchFamily="34" charset="-122"/>
                <a:cs typeface="Arial" pitchFamily="34" charset="-120"/>
              </a:rPr>
              <a:t>📅  Kiểm soát định kỳ</a:t>
            </a:r>
            <a:endParaRPr lang="en-US" sz="1100" dirty="0"/>
          </a:p>
        </p:txBody>
      </p:sp>
      <p:sp>
        <p:nvSpPr>
          <p:cNvPr id="13" name="Text 11"/>
          <p:cNvSpPr/>
          <p:nvPr/>
        </p:nvSpPr>
        <p:spPr>
          <a:xfrm>
            <a:off x="4828032" y="1344168"/>
            <a:ext cx="3977640" cy="594360"/>
          </a:xfrm>
          <a:prstGeom prst="rect">
            <a:avLst/>
          </a:prstGeom>
          <a:noFill/>
          <a:ln/>
        </p:spPr>
        <p:txBody>
          <a:bodyPr wrap="square" rtlCol="0" anchor="ctr"/>
          <a:lstStyle/>
          <a:p>
            <a:pPr marL="0" indent="0">
              <a:lnSpc>
                <a:spcPct val="130000"/>
              </a:lnSpc>
              <a:buNone/>
            </a:pPr>
            <a:r>
              <a:rPr lang="en-US" sz="900" dirty="0">
                <a:solidFill>
                  <a:srgbClr val="334155"/>
                </a:solidFill>
                <a:latin typeface="Arial" pitchFamily="34" charset="0"/>
                <a:ea typeface="Arial" pitchFamily="34" charset="-122"/>
                <a:cs typeface="Arial" pitchFamily="34" charset="-120"/>
              </a:rPr>
              <a:t>1–2 lần/năm. Ưu tiên trước mùa sinh sản chuột: tháng 4–6 và tháng 9–11</a:t>
            </a:r>
            <a:endParaRPr lang="en-US" sz="900" dirty="0"/>
          </a:p>
        </p:txBody>
      </p:sp>
      <p:sp>
        <p:nvSpPr>
          <p:cNvPr id="14" name="Shape 12"/>
          <p:cNvSpPr/>
          <p:nvPr/>
        </p:nvSpPr>
        <p:spPr>
          <a:xfrm>
            <a:off x="256032" y="2103120"/>
            <a:ext cx="8631936" cy="475488"/>
          </a:xfrm>
          <a:prstGeom prst="rect">
            <a:avLst/>
          </a:prstGeom>
          <a:solidFill>
            <a:srgbClr val="0B1F3A"/>
          </a:solidFill>
          <a:ln/>
        </p:spPr>
        <p:txBody>
          <a:bodyPr/>
          <a:lstStyle/>
          <a:p>
            <a:endParaRPr lang="en-VN"/>
          </a:p>
        </p:txBody>
      </p:sp>
      <p:sp>
        <p:nvSpPr>
          <p:cNvPr id="15" name="Shape 13"/>
          <p:cNvSpPr/>
          <p:nvPr/>
        </p:nvSpPr>
        <p:spPr>
          <a:xfrm>
            <a:off x="256032" y="2103120"/>
            <a:ext cx="73152" cy="475488"/>
          </a:xfrm>
          <a:prstGeom prst="rect">
            <a:avLst/>
          </a:prstGeom>
          <a:solidFill>
            <a:srgbClr val="10B981"/>
          </a:solidFill>
          <a:ln/>
        </p:spPr>
        <p:txBody>
          <a:bodyPr/>
          <a:lstStyle/>
          <a:p>
            <a:endParaRPr lang="en-VN"/>
          </a:p>
        </p:txBody>
      </p:sp>
      <p:sp>
        <p:nvSpPr>
          <p:cNvPr id="16" name="Text 14"/>
          <p:cNvSpPr/>
          <p:nvPr/>
        </p:nvSpPr>
        <p:spPr>
          <a:xfrm>
            <a:off x="411480" y="2103120"/>
            <a:ext cx="8366760" cy="475488"/>
          </a:xfrm>
          <a:prstGeom prst="rect">
            <a:avLst/>
          </a:prstGeom>
          <a:noFill/>
          <a:ln/>
        </p:spPr>
        <p:txBody>
          <a:bodyPr wrap="square" rtlCol="0" anchor="ctr"/>
          <a:lstStyle/>
          <a:p>
            <a:pPr marL="0" indent="0">
              <a:lnSpc>
                <a:spcPct val="130000"/>
              </a:lnSpc>
              <a:buNone/>
            </a:pPr>
            <a:r>
              <a:rPr lang="en-US" sz="950" b="1" dirty="0">
                <a:solidFill>
                  <a:srgbClr val="FFFFFF"/>
                </a:solidFill>
                <a:latin typeface="Arial" pitchFamily="34" charset="0"/>
                <a:ea typeface="Arial" pitchFamily="34" charset="-122"/>
                <a:cs typeface="Arial" pitchFamily="34" charset="-120"/>
              </a:rPr>
              <a:t>⚡  NGUYÊN TẮC BẮT BUỘC: Phun diệt bọ chét TRƯỚC → sau đó mới diệt chuột để tránh bọ chét rời xác chuột tìm vật chủ mới là người</a:t>
            </a:r>
            <a:endParaRPr lang="en-US" sz="950" dirty="0"/>
          </a:p>
        </p:txBody>
      </p:sp>
      <p:sp>
        <p:nvSpPr>
          <p:cNvPr id="17" name="Text 15"/>
          <p:cNvSpPr/>
          <p:nvPr/>
        </p:nvSpPr>
        <p:spPr>
          <a:xfrm>
            <a:off x="256032" y="2697480"/>
            <a:ext cx="4206240" cy="182880"/>
          </a:xfrm>
          <a:prstGeom prst="rect">
            <a:avLst/>
          </a:prstGeom>
          <a:noFill/>
          <a:ln/>
        </p:spPr>
        <p:txBody>
          <a:bodyPr wrap="square" rtlCol="0" anchor="ctr"/>
          <a:lstStyle/>
          <a:p>
            <a:pPr marL="0" indent="0">
              <a:buNone/>
            </a:pPr>
            <a:r>
              <a:rPr lang="en-US" sz="800" b="1" kern="0" spc="200" dirty="0">
                <a:solidFill>
                  <a:srgbClr val="64748B"/>
                </a:solidFill>
                <a:latin typeface="Arial" pitchFamily="34" charset="0"/>
                <a:ea typeface="Arial" pitchFamily="34" charset="-122"/>
                <a:cs typeface="Arial" pitchFamily="34" charset="-120"/>
              </a:rPr>
              <a:t>CHUẨN BỊ MÔI TRƯỜNG</a:t>
            </a:r>
            <a:endParaRPr lang="en-US" sz="800" dirty="0"/>
          </a:p>
        </p:txBody>
      </p:sp>
      <p:sp>
        <p:nvSpPr>
          <p:cNvPr id="18" name="Shape 16"/>
          <p:cNvSpPr/>
          <p:nvPr/>
        </p:nvSpPr>
        <p:spPr>
          <a:xfrm>
            <a:off x="256032" y="2907792"/>
            <a:ext cx="4206240" cy="1965960"/>
          </a:xfrm>
          <a:prstGeom prst="rect">
            <a:avLst/>
          </a:prstGeom>
          <a:solidFill>
            <a:srgbClr val="FFFFFF"/>
          </a:solidFill>
          <a:ln w="6350">
            <a:solidFill>
              <a:srgbClr val="E2E8F0"/>
            </a:solidFill>
            <a:prstDash val="solid"/>
          </a:ln>
        </p:spPr>
        <p:txBody>
          <a:bodyPr/>
          <a:lstStyle/>
          <a:p>
            <a:endParaRPr lang="en-VN"/>
          </a:p>
        </p:txBody>
      </p:sp>
      <p:sp>
        <p:nvSpPr>
          <p:cNvPr id="19" name="Shape 17"/>
          <p:cNvSpPr/>
          <p:nvPr/>
        </p:nvSpPr>
        <p:spPr>
          <a:xfrm>
            <a:off x="256032" y="2907792"/>
            <a:ext cx="54864" cy="1965960"/>
          </a:xfrm>
          <a:prstGeom prst="rect">
            <a:avLst/>
          </a:prstGeom>
          <a:solidFill>
            <a:srgbClr val="059669"/>
          </a:solidFill>
          <a:ln/>
        </p:spPr>
        <p:txBody>
          <a:bodyPr/>
          <a:lstStyle/>
          <a:p>
            <a:endParaRPr lang="en-VN"/>
          </a:p>
        </p:txBody>
      </p:sp>
      <p:sp>
        <p:nvSpPr>
          <p:cNvPr id="20" name="Text 18"/>
          <p:cNvSpPr/>
          <p:nvPr/>
        </p:nvSpPr>
        <p:spPr>
          <a:xfrm>
            <a:off x="384048" y="2971800"/>
            <a:ext cx="3977640" cy="384048"/>
          </a:xfrm>
          <a:prstGeom prst="rect">
            <a:avLst/>
          </a:prstGeom>
          <a:noFill/>
          <a:ln/>
        </p:spPr>
        <p:txBody>
          <a:bodyPr wrap="square" rtlCol="0" anchor="ctr"/>
          <a:lstStyle/>
          <a:p>
            <a:pPr marL="0" indent="0">
              <a:lnSpc>
                <a:spcPct val="120000"/>
              </a:lnSpc>
              <a:buNone/>
            </a:pPr>
            <a:r>
              <a:rPr lang="en-US" sz="900" dirty="0">
                <a:solidFill>
                  <a:srgbClr val="334155"/>
                </a:solidFill>
                <a:latin typeface="Arial" pitchFamily="34" charset="0"/>
                <a:ea typeface="Arial" pitchFamily="34" charset="-122"/>
                <a:cs typeface="Arial" pitchFamily="34" charset="-120"/>
              </a:rPr>
              <a:t>✔  Vệ sinh môi trường, phát quang bụi rậm</a:t>
            </a:r>
            <a:endParaRPr lang="en-US" sz="900" dirty="0"/>
          </a:p>
        </p:txBody>
      </p:sp>
      <p:sp>
        <p:nvSpPr>
          <p:cNvPr id="21" name="Text 19"/>
          <p:cNvSpPr/>
          <p:nvPr/>
        </p:nvSpPr>
        <p:spPr>
          <a:xfrm>
            <a:off x="384048" y="3410712"/>
            <a:ext cx="3977640" cy="384048"/>
          </a:xfrm>
          <a:prstGeom prst="rect">
            <a:avLst/>
          </a:prstGeom>
          <a:noFill/>
          <a:ln/>
        </p:spPr>
        <p:txBody>
          <a:bodyPr wrap="square" rtlCol="0" anchor="ctr"/>
          <a:lstStyle/>
          <a:p>
            <a:pPr marL="0" indent="0">
              <a:lnSpc>
                <a:spcPct val="120000"/>
              </a:lnSpc>
              <a:buNone/>
            </a:pPr>
            <a:r>
              <a:rPr lang="en-US" sz="900" dirty="0">
                <a:solidFill>
                  <a:srgbClr val="334155"/>
                </a:solidFill>
                <a:latin typeface="Arial" pitchFamily="34" charset="0"/>
                <a:ea typeface="Arial" pitchFamily="34" charset="-122"/>
                <a:cs typeface="Arial" pitchFamily="34" charset="-120"/>
              </a:rPr>
              <a:t>✔  Sắp xếp kho bãi gọn gàng, khô ráo</a:t>
            </a:r>
            <a:endParaRPr lang="en-US" sz="900" dirty="0"/>
          </a:p>
        </p:txBody>
      </p:sp>
      <p:sp>
        <p:nvSpPr>
          <p:cNvPr id="22" name="Text 20"/>
          <p:cNvSpPr/>
          <p:nvPr/>
        </p:nvSpPr>
        <p:spPr>
          <a:xfrm>
            <a:off x="384048" y="3849624"/>
            <a:ext cx="3977640" cy="384048"/>
          </a:xfrm>
          <a:prstGeom prst="rect">
            <a:avLst/>
          </a:prstGeom>
          <a:noFill/>
          <a:ln/>
        </p:spPr>
        <p:txBody>
          <a:bodyPr wrap="square" rtlCol="0" anchor="ctr"/>
          <a:lstStyle/>
          <a:p>
            <a:pPr marL="0" indent="0">
              <a:lnSpc>
                <a:spcPct val="120000"/>
              </a:lnSpc>
              <a:buNone/>
            </a:pPr>
            <a:r>
              <a:rPr lang="en-US" sz="900" dirty="0">
                <a:solidFill>
                  <a:srgbClr val="334155"/>
                </a:solidFill>
                <a:latin typeface="Arial" pitchFamily="34" charset="0"/>
                <a:ea typeface="Arial" pitchFamily="34" charset="-122"/>
                <a:cs typeface="Arial" pitchFamily="34" charset="-120"/>
              </a:rPr>
              <a:t>✔  Loại bỏ nơi cư trú của chuột và bọ chét</a:t>
            </a:r>
            <a:endParaRPr lang="en-US" sz="900" dirty="0"/>
          </a:p>
        </p:txBody>
      </p:sp>
      <p:sp>
        <p:nvSpPr>
          <p:cNvPr id="23" name="Text 21"/>
          <p:cNvSpPr/>
          <p:nvPr/>
        </p:nvSpPr>
        <p:spPr>
          <a:xfrm>
            <a:off x="384048" y="4288536"/>
            <a:ext cx="3977640" cy="384048"/>
          </a:xfrm>
          <a:prstGeom prst="rect">
            <a:avLst/>
          </a:prstGeom>
          <a:noFill/>
          <a:ln/>
        </p:spPr>
        <p:txBody>
          <a:bodyPr wrap="square" rtlCol="0" anchor="ctr"/>
          <a:lstStyle/>
          <a:p>
            <a:pPr marL="0" indent="0">
              <a:lnSpc>
                <a:spcPct val="120000"/>
              </a:lnSpc>
              <a:buNone/>
            </a:pPr>
            <a:r>
              <a:rPr lang="en-US" sz="900" dirty="0">
                <a:solidFill>
                  <a:srgbClr val="334155"/>
                </a:solidFill>
                <a:latin typeface="Arial" pitchFamily="34" charset="0"/>
                <a:ea typeface="Arial" pitchFamily="34" charset="-122"/>
                <a:cs typeface="Arial" pitchFamily="34" charset="-120"/>
              </a:rPr>
              <a:t>✔  Phạm vi ưu tiên: 30m quanh cảng, nhà ga</a:t>
            </a:r>
            <a:endParaRPr lang="en-US" sz="900" dirty="0"/>
          </a:p>
        </p:txBody>
      </p:sp>
      <p:sp>
        <p:nvSpPr>
          <p:cNvPr id="24" name="Text 22"/>
          <p:cNvSpPr/>
          <p:nvPr/>
        </p:nvSpPr>
        <p:spPr>
          <a:xfrm>
            <a:off x="4681728" y="2697480"/>
            <a:ext cx="4206240" cy="182880"/>
          </a:xfrm>
          <a:prstGeom prst="rect">
            <a:avLst/>
          </a:prstGeom>
          <a:noFill/>
          <a:ln/>
        </p:spPr>
        <p:txBody>
          <a:bodyPr wrap="square" rtlCol="0" anchor="ctr"/>
          <a:lstStyle/>
          <a:p>
            <a:pPr marL="0" indent="0">
              <a:buNone/>
            </a:pPr>
            <a:r>
              <a:rPr lang="en-US" sz="800" b="1" kern="0" spc="200" dirty="0">
                <a:solidFill>
                  <a:srgbClr val="64748B"/>
                </a:solidFill>
                <a:latin typeface="Arial" pitchFamily="34" charset="0"/>
                <a:ea typeface="Arial" pitchFamily="34" charset="-122"/>
                <a:cs typeface="Arial" pitchFamily="34" charset="-120"/>
              </a:rPr>
              <a:t>KỸ THUẬT PHUN &amp; RẮC HÓA CHẤT</a:t>
            </a:r>
            <a:endParaRPr lang="en-US" sz="800" dirty="0"/>
          </a:p>
        </p:txBody>
      </p:sp>
      <p:sp>
        <p:nvSpPr>
          <p:cNvPr id="25" name="Shape 23"/>
          <p:cNvSpPr/>
          <p:nvPr/>
        </p:nvSpPr>
        <p:spPr>
          <a:xfrm>
            <a:off x="4681728" y="2907792"/>
            <a:ext cx="4206240" cy="1965960"/>
          </a:xfrm>
          <a:prstGeom prst="rect">
            <a:avLst/>
          </a:prstGeom>
          <a:solidFill>
            <a:srgbClr val="FFFFFF"/>
          </a:solidFill>
          <a:ln w="6350">
            <a:solidFill>
              <a:srgbClr val="E2E8F0"/>
            </a:solidFill>
            <a:prstDash val="solid"/>
          </a:ln>
        </p:spPr>
        <p:txBody>
          <a:bodyPr/>
          <a:lstStyle/>
          <a:p>
            <a:endParaRPr lang="en-VN"/>
          </a:p>
        </p:txBody>
      </p:sp>
      <p:sp>
        <p:nvSpPr>
          <p:cNvPr id="26" name="Shape 24"/>
          <p:cNvSpPr/>
          <p:nvPr/>
        </p:nvSpPr>
        <p:spPr>
          <a:xfrm>
            <a:off x="4681728" y="2907792"/>
            <a:ext cx="54864" cy="1965960"/>
          </a:xfrm>
          <a:prstGeom prst="rect">
            <a:avLst/>
          </a:prstGeom>
          <a:solidFill>
            <a:srgbClr val="EF4444"/>
          </a:solidFill>
          <a:ln/>
        </p:spPr>
        <p:txBody>
          <a:bodyPr/>
          <a:lstStyle/>
          <a:p>
            <a:endParaRPr lang="en-VN"/>
          </a:p>
        </p:txBody>
      </p:sp>
      <p:sp>
        <p:nvSpPr>
          <p:cNvPr id="27" name="Text 25"/>
          <p:cNvSpPr/>
          <p:nvPr/>
        </p:nvSpPr>
        <p:spPr>
          <a:xfrm>
            <a:off x="4800600" y="2971800"/>
            <a:ext cx="3977640" cy="530352"/>
          </a:xfrm>
          <a:prstGeom prst="rect">
            <a:avLst/>
          </a:prstGeom>
          <a:noFill/>
          <a:ln/>
        </p:spPr>
        <p:txBody>
          <a:bodyPr wrap="square" rtlCol="0" anchor="ctr"/>
          <a:lstStyle/>
          <a:p>
            <a:pPr marL="0" indent="0">
              <a:lnSpc>
                <a:spcPct val="125000"/>
              </a:lnSpc>
              <a:buNone/>
            </a:pPr>
            <a:r>
              <a:rPr lang="en-US" sz="900" dirty="0">
                <a:solidFill>
                  <a:srgbClr val="334155"/>
                </a:solidFill>
                <a:latin typeface="Arial" pitchFamily="34" charset="0"/>
                <a:ea typeface="Arial" pitchFamily="34" charset="-122"/>
                <a:cs typeface="Arial" pitchFamily="34" charset="-120"/>
              </a:rPr>
              <a:t>▸  Phun tồn lưu: tập trung đường chuột chạy, hang/tổ, vách ngăn. Ổ dịch: bao vây bán kính 200m</a:t>
            </a:r>
            <a:endParaRPr lang="en-US" sz="900" dirty="0"/>
          </a:p>
        </p:txBody>
      </p:sp>
      <p:sp>
        <p:nvSpPr>
          <p:cNvPr id="28" name="Text 26"/>
          <p:cNvSpPr/>
          <p:nvPr/>
        </p:nvSpPr>
        <p:spPr>
          <a:xfrm>
            <a:off x="4800600" y="3566160"/>
            <a:ext cx="3977640" cy="530352"/>
          </a:xfrm>
          <a:prstGeom prst="rect">
            <a:avLst/>
          </a:prstGeom>
          <a:noFill/>
          <a:ln/>
        </p:spPr>
        <p:txBody>
          <a:bodyPr wrap="square" rtlCol="0" anchor="ctr"/>
          <a:lstStyle/>
          <a:p>
            <a:pPr marL="0" indent="0">
              <a:lnSpc>
                <a:spcPct val="125000"/>
              </a:lnSpc>
              <a:buNone/>
            </a:pPr>
            <a:r>
              <a:rPr lang="en-US" sz="900" dirty="0">
                <a:solidFill>
                  <a:srgbClr val="334155"/>
                </a:solidFill>
                <a:latin typeface="Arial" pitchFamily="34" charset="0"/>
                <a:ea typeface="Arial" pitchFamily="34" charset="-122"/>
                <a:cs typeface="Arial" pitchFamily="34" charset="-120"/>
              </a:rPr>
              <a:t>▸  Rắc bột hóa chất: từng đám 15×30×0,5cm, cách nhau 5–10m, rắc trực tiếp vào hang, tổ</a:t>
            </a:r>
            <a:endParaRPr lang="en-US" sz="900" dirty="0"/>
          </a:p>
        </p:txBody>
      </p:sp>
      <p:sp>
        <p:nvSpPr>
          <p:cNvPr id="29" name="Text 27"/>
          <p:cNvSpPr/>
          <p:nvPr/>
        </p:nvSpPr>
        <p:spPr>
          <a:xfrm>
            <a:off x="4800600" y="4160520"/>
            <a:ext cx="3977640" cy="530352"/>
          </a:xfrm>
          <a:prstGeom prst="rect">
            <a:avLst/>
          </a:prstGeom>
          <a:noFill/>
          <a:ln/>
        </p:spPr>
        <p:txBody>
          <a:bodyPr wrap="square" rtlCol="0" anchor="ctr"/>
          <a:lstStyle/>
          <a:p>
            <a:pPr marL="0" indent="0">
              <a:lnSpc>
                <a:spcPct val="125000"/>
              </a:lnSpc>
              <a:buNone/>
            </a:pPr>
            <a:r>
              <a:rPr lang="en-US" sz="900" dirty="0">
                <a:solidFill>
                  <a:srgbClr val="334155"/>
                </a:solidFill>
                <a:latin typeface="Arial" pitchFamily="34" charset="0"/>
                <a:ea typeface="Arial" pitchFamily="34" charset="-122"/>
                <a:cs typeface="Arial" pitchFamily="34" charset="-120"/>
              </a:rPr>
              <a:t>▸  Hóa chất: Pyrethroid, Etofenprox, Diazinon (được Bộ Y tế / Bộ NN cấp phép)</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0">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6868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10. CÔNG TÁC CHUẨN BỊ &amp; TRIỂN KHAI</a:t>
            </a:r>
            <a:endParaRPr lang="en-US" sz="1300" dirty="0"/>
          </a:p>
        </p:txBody>
      </p:sp>
      <p:sp>
        <p:nvSpPr>
          <p:cNvPr id="4" name="Shape 2"/>
          <p:cNvSpPr/>
          <p:nvPr/>
        </p:nvSpPr>
        <p:spPr>
          <a:xfrm>
            <a:off x="274320" y="804672"/>
            <a:ext cx="4206240" cy="1993392"/>
          </a:xfrm>
          <a:prstGeom prst="rect">
            <a:avLst/>
          </a:prstGeom>
          <a:solidFill>
            <a:srgbClr val="FFFFFF"/>
          </a:solidFill>
          <a:ln w="6350">
            <a:solidFill>
              <a:srgbClr val="E2E8F0"/>
            </a:solidFill>
            <a:prstDash val="solid"/>
          </a:ln>
        </p:spPr>
        <p:txBody>
          <a:bodyPr/>
          <a:lstStyle/>
          <a:p>
            <a:endParaRPr lang="en-VN"/>
          </a:p>
        </p:txBody>
      </p:sp>
      <p:sp>
        <p:nvSpPr>
          <p:cNvPr id="5" name="Shape 3"/>
          <p:cNvSpPr/>
          <p:nvPr/>
        </p:nvSpPr>
        <p:spPr>
          <a:xfrm>
            <a:off x="274320" y="804672"/>
            <a:ext cx="4206240" cy="384048"/>
          </a:xfrm>
          <a:prstGeom prst="rect">
            <a:avLst/>
          </a:prstGeom>
          <a:solidFill>
            <a:srgbClr val="059669"/>
          </a:solidFill>
          <a:ln/>
        </p:spPr>
        <p:txBody>
          <a:bodyPr/>
          <a:lstStyle/>
          <a:p>
            <a:endParaRPr lang="en-VN"/>
          </a:p>
        </p:txBody>
      </p:sp>
      <p:sp>
        <p:nvSpPr>
          <p:cNvPr id="6" name="Text 4"/>
          <p:cNvSpPr/>
          <p:nvPr/>
        </p:nvSpPr>
        <p:spPr>
          <a:xfrm>
            <a:off x="365760" y="804672"/>
            <a:ext cx="4023360" cy="384048"/>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Cập nhật SOP giám sát dịch bệnh</a:t>
            </a:r>
            <a:endParaRPr lang="en-US" sz="1000" dirty="0"/>
          </a:p>
        </p:txBody>
      </p:sp>
      <p:sp>
        <p:nvSpPr>
          <p:cNvPr id="7" name="Text 5"/>
          <p:cNvSpPr/>
          <p:nvPr/>
        </p:nvSpPr>
        <p:spPr>
          <a:xfrm>
            <a:off x="384048" y="1261872"/>
            <a:ext cx="3931920" cy="438912"/>
          </a:xfrm>
          <a:prstGeom prst="rect">
            <a:avLst/>
          </a:prstGeom>
          <a:noFill/>
          <a:ln/>
        </p:spPr>
        <p:txBody>
          <a:bodyPr wrap="square" rtlCol="0" anchor="ctr"/>
          <a:lstStyle/>
          <a:p>
            <a:pPr marL="0" indent="0">
              <a:lnSpc>
                <a:spcPct val="120000"/>
              </a:lnSpc>
              <a:buNone/>
            </a:pPr>
            <a:r>
              <a:rPr lang="en-US" sz="900" b="1" dirty="0">
                <a:solidFill>
                  <a:srgbClr val="059669"/>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Bổ sung quy trình nhận diện Hantavirus vào SOP hiện hành</a:t>
            </a:r>
            <a:endParaRPr lang="en-US" sz="900" dirty="0"/>
          </a:p>
        </p:txBody>
      </p:sp>
      <p:sp>
        <p:nvSpPr>
          <p:cNvPr id="8" name="Text 6"/>
          <p:cNvSpPr/>
          <p:nvPr/>
        </p:nvSpPr>
        <p:spPr>
          <a:xfrm>
            <a:off x="384048" y="1746504"/>
            <a:ext cx="3931920" cy="438912"/>
          </a:xfrm>
          <a:prstGeom prst="rect">
            <a:avLst/>
          </a:prstGeom>
          <a:noFill/>
          <a:ln/>
        </p:spPr>
        <p:txBody>
          <a:bodyPr wrap="square" rtlCol="0" anchor="ctr"/>
          <a:lstStyle/>
          <a:p>
            <a:pPr marL="0" indent="0">
              <a:lnSpc>
                <a:spcPct val="120000"/>
              </a:lnSpc>
              <a:buNone/>
            </a:pPr>
            <a:r>
              <a:rPr lang="en-US" sz="900" b="1" dirty="0">
                <a:solidFill>
                  <a:srgbClr val="059669"/>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Xác định rõ ai làm gì, thời gian xử lý tại mỗi bước</a:t>
            </a:r>
            <a:endParaRPr lang="en-US" sz="900" dirty="0"/>
          </a:p>
        </p:txBody>
      </p:sp>
      <p:sp>
        <p:nvSpPr>
          <p:cNvPr id="9" name="Text 7"/>
          <p:cNvSpPr/>
          <p:nvPr/>
        </p:nvSpPr>
        <p:spPr>
          <a:xfrm>
            <a:off x="384048" y="2231136"/>
            <a:ext cx="3931920" cy="438912"/>
          </a:xfrm>
          <a:prstGeom prst="rect">
            <a:avLst/>
          </a:prstGeom>
          <a:noFill/>
          <a:ln/>
        </p:spPr>
        <p:txBody>
          <a:bodyPr wrap="square" rtlCol="0" anchor="ctr"/>
          <a:lstStyle/>
          <a:p>
            <a:pPr marL="0" indent="0">
              <a:lnSpc>
                <a:spcPct val="120000"/>
              </a:lnSpc>
              <a:buNone/>
            </a:pPr>
            <a:r>
              <a:rPr lang="en-US" sz="900" b="1" dirty="0">
                <a:solidFill>
                  <a:srgbClr val="059669"/>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Phê duyệt và ban hành trước khi tập huấn chính thức</a:t>
            </a:r>
            <a:endParaRPr lang="en-US" sz="900" dirty="0"/>
          </a:p>
        </p:txBody>
      </p:sp>
      <p:sp>
        <p:nvSpPr>
          <p:cNvPr id="11" name="Shape 9"/>
          <p:cNvSpPr/>
          <p:nvPr/>
        </p:nvSpPr>
        <p:spPr>
          <a:xfrm>
            <a:off x="274320" y="2907792"/>
            <a:ext cx="4206240" cy="384048"/>
          </a:xfrm>
          <a:prstGeom prst="rect">
            <a:avLst/>
          </a:prstGeom>
          <a:solidFill>
            <a:srgbClr val="3B82F6"/>
          </a:solidFill>
          <a:ln/>
        </p:spPr>
        <p:txBody>
          <a:bodyPr/>
          <a:lstStyle/>
          <a:p>
            <a:endParaRPr lang="en-VN"/>
          </a:p>
        </p:txBody>
      </p:sp>
      <p:sp>
        <p:nvSpPr>
          <p:cNvPr id="12" name="Text 10"/>
          <p:cNvSpPr/>
          <p:nvPr/>
        </p:nvSpPr>
        <p:spPr>
          <a:xfrm>
            <a:off x="365760" y="2907792"/>
            <a:ext cx="4023360" cy="384048"/>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Tập huấn cán bộ kiểm dịch</a:t>
            </a:r>
            <a:endParaRPr lang="en-US" sz="1000" dirty="0"/>
          </a:p>
        </p:txBody>
      </p:sp>
      <p:sp>
        <p:nvSpPr>
          <p:cNvPr id="13" name="Text 11"/>
          <p:cNvSpPr/>
          <p:nvPr/>
        </p:nvSpPr>
        <p:spPr>
          <a:xfrm>
            <a:off x="384048" y="3364992"/>
            <a:ext cx="3931920" cy="438912"/>
          </a:xfrm>
          <a:prstGeom prst="rect">
            <a:avLst/>
          </a:prstGeom>
          <a:noFill/>
          <a:ln/>
        </p:spPr>
        <p:txBody>
          <a:bodyPr wrap="square" rtlCol="0" anchor="ctr"/>
          <a:lstStyle/>
          <a:p>
            <a:pPr marL="0" indent="0">
              <a:lnSpc>
                <a:spcPct val="120000"/>
              </a:lnSpc>
              <a:buNone/>
            </a:pPr>
            <a:r>
              <a:rPr lang="en-US" sz="900" b="1" dirty="0">
                <a:solidFill>
                  <a:srgbClr val="3B82F6"/>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Nhận diện triệu chứng và yếu tố dịch tễ Hantavirus</a:t>
            </a:r>
            <a:endParaRPr lang="en-US" sz="900" dirty="0"/>
          </a:p>
        </p:txBody>
      </p:sp>
      <p:sp>
        <p:nvSpPr>
          <p:cNvPr id="14" name="Text 12"/>
          <p:cNvSpPr/>
          <p:nvPr/>
        </p:nvSpPr>
        <p:spPr>
          <a:xfrm>
            <a:off x="384048" y="3849624"/>
            <a:ext cx="3931920" cy="438912"/>
          </a:xfrm>
          <a:prstGeom prst="rect">
            <a:avLst/>
          </a:prstGeom>
          <a:noFill/>
          <a:ln/>
        </p:spPr>
        <p:txBody>
          <a:bodyPr wrap="square" rtlCol="0" anchor="ctr"/>
          <a:lstStyle/>
          <a:p>
            <a:pPr marL="0" indent="0">
              <a:lnSpc>
                <a:spcPct val="120000"/>
              </a:lnSpc>
              <a:buNone/>
            </a:pPr>
            <a:r>
              <a:rPr lang="en-US" sz="900" b="1" dirty="0">
                <a:solidFill>
                  <a:srgbClr val="3B82F6"/>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Thực hành quy </a:t>
            </a:r>
            <a:r>
              <a:rPr lang="en-US" sz="900" dirty="0" err="1">
                <a:solidFill>
                  <a:srgbClr val="334155"/>
                </a:solidFill>
                <a:latin typeface="Arial" pitchFamily="34" charset="0"/>
                <a:ea typeface="Arial" pitchFamily="34" charset="-122"/>
                <a:cs typeface="Arial" pitchFamily="34" charset="-120"/>
              </a:rPr>
              <a:t>trình</a:t>
            </a:r>
            <a:r>
              <a:rPr lang="en-US" sz="900" dirty="0">
                <a:solidFill>
                  <a:srgbClr val="334155"/>
                </a:solidFill>
                <a:latin typeface="Arial" pitchFamily="34" charset="0"/>
                <a:ea typeface="Arial" pitchFamily="34" charset="-122"/>
                <a:cs typeface="Arial" pitchFamily="34" charset="-120"/>
              </a:rPr>
              <a:t> PPE</a:t>
            </a:r>
            <a:endParaRPr lang="en-US" sz="900" dirty="0"/>
          </a:p>
        </p:txBody>
      </p:sp>
      <p:sp>
        <p:nvSpPr>
          <p:cNvPr id="15" name="Text 13"/>
          <p:cNvSpPr/>
          <p:nvPr/>
        </p:nvSpPr>
        <p:spPr>
          <a:xfrm>
            <a:off x="384048" y="4334256"/>
            <a:ext cx="3931920" cy="438912"/>
          </a:xfrm>
          <a:prstGeom prst="rect">
            <a:avLst/>
          </a:prstGeom>
          <a:noFill/>
          <a:ln/>
        </p:spPr>
        <p:txBody>
          <a:bodyPr wrap="square" rtlCol="0" anchor="ctr"/>
          <a:lstStyle/>
          <a:p>
            <a:pPr marL="0" indent="0">
              <a:lnSpc>
                <a:spcPct val="120000"/>
              </a:lnSpc>
              <a:buNone/>
            </a:pPr>
            <a:r>
              <a:rPr lang="en-US" sz="900" b="1" dirty="0">
                <a:solidFill>
                  <a:srgbClr val="3B82F6"/>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Tình huống thực hành: ca nghi ngờ tại sân bay / cảng biển</a:t>
            </a:r>
            <a:endParaRPr lang="en-US" sz="900" dirty="0"/>
          </a:p>
        </p:txBody>
      </p:sp>
      <p:sp>
        <p:nvSpPr>
          <p:cNvPr id="16" name="Shape 14"/>
          <p:cNvSpPr/>
          <p:nvPr/>
        </p:nvSpPr>
        <p:spPr>
          <a:xfrm>
            <a:off x="4709160" y="804672"/>
            <a:ext cx="4206240" cy="1993392"/>
          </a:xfrm>
          <a:prstGeom prst="rect">
            <a:avLst/>
          </a:prstGeom>
          <a:solidFill>
            <a:srgbClr val="FFFFFF"/>
          </a:solidFill>
          <a:ln w="6350">
            <a:solidFill>
              <a:srgbClr val="E2E8F0"/>
            </a:solidFill>
            <a:prstDash val="solid"/>
          </a:ln>
        </p:spPr>
        <p:txBody>
          <a:bodyPr/>
          <a:lstStyle/>
          <a:p>
            <a:endParaRPr lang="en-VN"/>
          </a:p>
        </p:txBody>
      </p:sp>
      <p:sp>
        <p:nvSpPr>
          <p:cNvPr id="17" name="Shape 15"/>
          <p:cNvSpPr/>
          <p:nvPr/>
        </p:nvSpPr>
        <p:spPr>
          <a:xfrm>
            <a:off x="4709160" y="804672"/>
            <a:ext cx="4206240" cy="384048"/>
          </a:xfrm>
          <a:prstGeom prst="rect">
            <a:avLst/>
          </a:prstGeom>
          <a:solidFill>
            <a:srgbClr val="F59E0B"/>
          </a:solidFill>
          <a:ln/>
        </p:spPr>
        <p:txBody>
          <a:bodyPr/>
          <a:lstStyle/>
          <a:p>
            <a:endParaRPr lang="en-VN"/>
          </a:p>
        </p:txBody>
      </p:sp>
      <p:sp>
        <p:nvSpPr>
          <p:cNvPr id="18" name="Text 16"/>
          <p:cNvSpPr/>
          <p:nvPr/>
        </p:nvSpPr>
        <p:spPr>
          <a:xfrm>
            <a:off x="4800600" y="804672"/>
            <a:ext cx="4023360" cy="384048"/>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Giám sát thông tin dịch bệnh</a:t>
            </a:r>
            <a:endParaRPr lang="en-US" sz="1000" dirty="0"/>
          </a:p>
        </p:txBody>
      </p:sp>
      <p:sp>
        <p:nvSpPr>
          <p:cNvPr id="19" name="Text 17"/>
          <p:cNvSpPr/>
          <p:nvPr/>
        </p:nvSpPr>
        <p:spPr>
          <a:xfrm>
            <a:off x="4818888" y="1261872"/>
            <a:ext cx="3931920" cy="438912"/>
          </a:xfrm>
          <a:prstGeom prst="rect">
            <a:avLst/>
          </a:prstGeom>
          <a:noFill/>
          <a:ln/>
        </p:spPr>
        <p:txBody>
          <a:bodyPr wrap="square" rtlCol="0" anchor="ctr"/>
          <a:lstStyle/>
          <a:p>
            <a:pPr marL="0" indent="0">
              <a:lnSpc>
                <a:spcPct val="120000"/>
              </a:lnSpc>
              <a:buNone/>
            </a:pPr>
            <a:r>
              <a:rPr lang="en-US" sz="900" b="1" dirty="0">
                <a:solidFill>
                  <a:srgbClr val="F59E0B"/>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Theo dõi WHO DON, hantavirusmap.com, ArcGIS dashboard</a:t>
            </a:r>
            <a:endParaRPr lang="en-US" sz="900" dirty="0"/>
          </a:p>
        </p:txBody>
      </p:sp>
      <p:sp>
        <p:nvSpPr>
          <p:cNvPr id="20" name="Text 18"/>
          <p:cNvSpPr/>
          <p:nvPr/>
        </p:nvSpPr>
        <p:spPr>
          <a:xfrm>
            <a:off x="4818888" y="1746504"/>
            <a:ext cx="3931920" cy="438912"/>
          </a:xfrm>
          <a:prstGeom prst="rect">
            <a:avLst/>
          </a:prstGeom>
          <a:noFill/>
          <a:ln/>
        </p:spPr>
        <p:txBody>
          <a:bodyPr wrap="square" rtlCol="0" anchor="ctr"/>
          <a:lstStyle/>
          <a:p>
            <a:pPr marL="0" indent="0">
              <a:lnSpc>
                <a:spcPct val="120000"/>
              </a:lnSpc>
              <a:buNone/>
            </a:pPr>
            <a:r>
              <a:rPr lang="en-US" sz="900" b="1" dirty="0">
                <a:solidFill>
                  <a:srgbClr val="F59E0B"/>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Xác định tuyến rủi ro cao ưu tiên giám sát trọng điểm</a:t>
            </a:r>
            <a:endParaRPr lang="en-US" sz="900" dirty="0"/>
          </a:p>
        </p:txBody>
      </p:sp>
      <p:sp>
        <p:nvSpPr>
          <p:cNvPr id="21" name="Text 19"/>
          <p:cNvSpPr/>
          <p:nvPr/>
        </p:nvSpPr>
        <p:spPr>
          <a:xfrm>
            <a:off x="4818888" y="2231136"/>
            <a:ext cx="3931920" cy="438912"/>
          </a:xfrm>
          <a:prstGeom prst="rect">
            <a:avLst/>
          </a:prstGeom>
          <a:noFill/>
          <a:ln/>
        </p:spPr>
        <p:txBody>
          <a:bodyPr wrap="square" rtlCol="0" anchor="ctr"/>
          <a:lstStyle/>
          <a:p>
            <a:pPr marL="0" indent="0">
              <a:lnSpc>
                <a:spcPct val="120000"/>
              </a:lnSpc>
              <a:buNone/>
            </a:pPr>
            <a:r>
              <a:rPr lang="en-US" sz="900" b="1" dirty="0">
                <a:solidFill>
                  <a:srgbClr val="F59E0B"/>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Cập nhật danh sách tuyến bay/tàu biển từ vùng có dịch</a:t>
            </a:r>
            <a:endParaRPr lang="en-US" sz="900" dirty="0"/>
          </a:p>
        </p:txBody>
      </p:sp>
      <p:sp>
        <p:nvSpPr>
          <p:cNvPr id="22" name="Shape 20"/>
          <p:cNvSpPr/>
          <p:nvPr/>
        </p:nvSpPr>
        <p:spPr>
          <a:xfrm>
            <a:off x="4709160" y="2907792"/>
            <a:ext cx="4206240" cy="1993392"/>
          </a:xfrm>
          <a:prstGeom prst="rect">
            <a:avLst/>
          </a:prstGeom>
          <a:solidFill>
            <a:srgbClr val="FFFFFF"/>
          </a:solidFill>
          <a:ln w="6350">
            <a:solidFill>
              <a:srgbClr val="E2E8F0"/>
            </a:solidFill>
            <a:prstDash val="solid"/>
          </a:ln>
        </p:spPr>
        <p:txBody>
          <a:bodyPr/>
          <a:lstStyle/>
          <a:p>
            <a:endParaRPr lang="en-VN"/>
          </a:p>
        </p:txBody>
      </p:sp>
      <p:sp>
        <p:nvSpPr>
          <p:cNvPr id="23" name="Shape 21"/>
          <p:cNvSpPr/>
          <p:nvPr/>
        </p:nvSpPr>
        <p:spPr>
          <a:xfrm>
            <a:off x="4709160" y="2907792"/>
            <a:ext cx="4206240" cy="384048"/>
          </a:xfrm>
          <a:prstGeom prst="rect">
            <a:avLst/>
          </a:prstGeom>
          <a:solidFill>
            <a:srgbClr val="334155"/>
          </a:solidFill>
          <a:ln/>
        </p:spPr>
        <p:txBody>
          <a:bodyPr/>
          <a:lstStyle/>
          <a:p>
            <a:endParaRPr lang="en-VN"/>
          </a:p>
        </p:txBody>
      </p:sp>
      <p:sp>
        <p:nvSpPr>
          <p:cNvPr id="24" name="Text 22"/>
          <p:cNvSpPr/>
          <p:nvPr/>
        </p:nvSpPr>
        <p:spPr>
          <a:xfrm>
            <a:off x="4800600" y="2907792"/>
            <a:ext cx="4023360" cy="384048"/>
          </a:xfrm>
          <a:prstGeom prst="rect">
            <a:avLst/>
          </a:prstGeom>
          <a:noFill/>
          <a:ln/>
        </p:spPr>
        <p:txBody>
          <a:bodyPr wrap="square" rtlCol="0" anchor="ctr"/>
          <a:lstStyle/>
          <a:p>
            <a:pPr marL="0" indent="0">
              <a:buNone/>
            </a:pPr>
            <a:r>
              <a:rPr lang="en-US" sz="1000" b="1" dirty="0">
                <a:solidFill>
                  <a:srgbClr val="FFFFFF"/>
                </a:solidFill>
                <a:latin typeface="Arial" pitchFamily="34" charset="0"/>
                <a:ea typeface="Arial" pitchFamily="34" charset="-122"/>
                <a:cs typeface="Arial" pitchFamily="34" charset="-120"/>
              </a:rPr>
              <a:t>🐀  Kiểm soát chuột &amp; vệ sinh môi trường</a:t>
            </a:r>
            <a:endParaRPr lang="en-US" sz="1000" dirty="0"/>
          </a:p>
        </p:txBody>
      </p:sp>
      <p:sp>
        <p:nvSpPr>
          <p:cNvPr id="25" name="Text 23"/>
          <p:cNvSpPr/>
          <p:nvPr/>
        </p:nvSpPr>
        <p:spPr>
          <a:xfrm>
            <a:off x="4818888" y="3364992"/>
            <a:ext cx="3931920" cy="438912"/>
          </a:xfrm>
          <a:prstGeom prst="rect">
            <a:avLst/>
          </a:prstGeom>
          <a:noFill/>
          <a:ln/>
        </p:spPr>
        <p:txBody>
          <a:bodyPr wrap="square" rtlCol="0" anchor="ctr"/>
          <a:lstStyle/>
          <a:p>
            <a:pPr marL="0" indent="0">
              <a:lnSpc>
                <a:spcPct val="120000"/>
              </a:lnSpc>
              <a:buNone/>
            </a:pPr>
            <a:r>
              <a:rPr lang="en-US" sz="900" b="1" dirty="0">
                <a:solidFill>
                  <a:srgbClr val="334155"/>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Chiến lược: Bịt kín – Đặt bẫy – Dọn dẹp tại kho bãi, nhà ga</a:t>
            </a:r>
            <a:endParaRPr lang="en-US" sz="900" dirty="0"/>
          </a:p>
        </p:txBody>
      </p:sp>
      <p:sp>
        <p:nvSpPr>
          <p:cNvPr id="26" name="Text 24"/>
          <p:cNvSpPr/>
          <p:nvPr/>
        </p:nvSpPr>
        <p:spPr>
          <a:xfrm>
            <a:off x="4818888" y="3849624"/>
            <a:ext cx="3931920" cy="438912"/>
          </a:xfrm>
          <a:prstGeom prst="rect">
            <a:avLst/>
          </a:prstGeom>
          <a:noFill/>
          <a:ln/>
        </p:spPr>
        <p:txBody>
          <a:bodyPr wrap="square" rtlCol="0" anchor="ctr"/>
          <a:lstStyle/>
          <a:p>
            <a:pPr marL="0" indent="0">
              <a:lnSpc>
                <a:spcPct val="120000"/>
              </a:lnSpc>
              <a:buNone/>
            </a:pPr>
            <a:r>
              <a:rPr lang="en-US" sz="900" b="1" dirty="0">
                <a:solidFill>
                  <a:srgbClr val="334155"/>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Đặt bẫy định kỳ tại khu vực kho hàng, căn tin</a:t>
            </a:r>
            <a:endParaRPr lang="en-US" sz="900" dirty="0"/>
          </a:p>
        </p:txBody>
      </p:sp>
      <p:sp>
        <p:nvSpPr>
          <p:cNvPr id="27" name="Text 25"/>
          <p:cNvSpPr/>
          <p:nvPr/>
        </p:nvSpPr>
        <p:spPr>
          <a:xfrm>
            <a:off x="4818888" y="4334256"/>
            <a:ext cx="3931920" cy="438912"/>
          </a:xfrm>
          <a:prstGeom prst="rect">
            <a:avLst/>
          </a:prstGeom>
          <a:noFill/>
          <a:ln/>
        </p:spPr>
        <p:txBody>
          <a:bodyPr wrap="square" rtlCol="0" anchor="ctr"/>
          <a:lstStyle/>
          <a:p>
            <a:pPr marL="0" indent="0">
              <a:lnSpc>
                <a:spcPct val="120000"/>
              </a:lnSpc>
              <a:buNone/>
            </a:pPr>
            <a:r>
              <a:rPr lang="en-US" sz="900" b="1" dirty="0">
                <a:solidFill>
                  <a:srgbClr val="334155"/>
                </a:solidFill>
                <a:latin typeface="Arial" pitchFamily="34" charset="0"/>
                <a:ea typeface="Arial" pitchFamily="34" charset="-122"/>
                <a:cs typeface="Arial" pitchFamily="34" charset="-120"/>
              </a:rPr>
              <a:t>✔  </a:t>
            </a:r>
            <a:r>
              <a:rPr lang="en-US" sz="900" dirty="0">
                <a:solidFill>
                  <a:srgbClr val="334155"/>
                </a:solidFill>
                <a:latin typeface="Arial" pitchFamily="34" charset="0"/>
                <a:ea typeface="Arial" pitchFamily="34" charset="-122"/>
                <a:cs typeface="Arial" pitchFamily="34" charset="-120"/>
              </a:rPr>
              <a:t>Vệ sinh, phát quang trong phạm vi 30m quanh cửa khẩu</a:t>
            </a:r>
            <a:endParaRPr lang="en-US" sz="900" dirty="0"/>
          </a:p>
        </p:txBody>
      </p:sp>
      <p:sp>
        <p:nvSpPr>
          <p:cNvPr id="28" name="Shape 26"/>
          <p:cNvSpPr/>
          <p:nvPr/>
        </p:nvSpPr>
        <p:spPr>
          <a:xfrm>
            <a:off x="274320" y="4754880"/>
            <a:ext cx="8595360" cy="274320"/>
          </a:xfrm>
          <a:prstGeom prst="rect">
            <a:avLst/>
          </a:prstGeom>
          <a:solidFill>
            <a:srgbClr val="F1F5F9"/>
          </a:solidFill>
          <a:ln w="6350">
            <a:solidFill>
              <a:srgbClr val="E2E8F0"/>
            </a:solidFill>
            <a:prstDash val="solid"/>
          </a:ln>
        </p:spPr>
        <p:txBody>
          <a:bodyPr/>
          <a:lstStyle/>
          <a:p>
            <a:endParaRPr lang="en-VN"/>
          </a:p>
        </p:txBody>
      </p:sp>
      <p:sp>
        <p:nvSpPr>
          <p:cNvPr id="29" name="Text 27"/>
          <p:cNvSpPr/>
          <p:nvPr/>
        </p:nvSpPr>
        <p:spPr>
          <a:xfrm>
            <a:off x="365760" y="4754880"/>
            <a:ext cx="8412480" cy="274320"/>
          </a:xfrm>
          <a:prstGeom prst="rect">
            <a:avLst/>
          </a:prstGeom>
          <a:noFill/>
          <a:ln/>
        </p:spPr>
        <p:txBody>
          <a:bodyPr wrap="square" rtlCol="0" anchor="ctr"/>
          <a:lstStyle/>
          <a:p>
            <a:pPr marL="0" indent="0">
              <a:buNone/>
            </a:pPr>
            <a:r>
              <a:rPr lang="en-US" sz="800" dirty="0">
                <a:solidFill>
                  <a:srgbClr val="334155"/>
                </a:solidFill>
                <a:latin typeface="Arial" pitchFamily="34" charset="0"/>
                <a:ea typeface="Arial" pitchFamily="34" charset="-122"/>
                <a:cs typeface="Arial" pitchFamily="34" charset="-120"/>
              </a:rPr>
              <a:t>📌  Căn cứ pháp lý: NĐ 89/2018/NĐ-CP · QĐ 5787/QĐ-BYT (khử khuẩn cảng, tàu) · QĐ 3689/QĐ-BYT (giám sát vector &amp; chuột) · IHR 2005</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1">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B1F3A"/>
          </a:solidFill>
          <a:ln/>
        </p:spPr>
        <p:txBody>
          <a:bodyPr/>
          <a:lstStyle/>
          <a:p>
            <a:endParaRPr lang="en-VN"/>
          </a:p>
        </p:txBody>
      </p:sp>
      <p:sp>
        <p:nvSpPr>
          <p:cNvPr id="3" name="Shape 1"/>
          <p:cNvSpPr/>
          <p:nvPr/>
        </p:nvSpPr>
        <p:spPr>
          <a:xfrm>
            <a:off x="5943600" y="-914400"/>
            <a:ext cx="4572000" cy="4572000"/>
          </a:xfrm>
          <a:prstGeom prst="ellipse">
            <a:avLst/>
          </a:prstGeom>
          <a:solidFill>
            <a:srgbClr val="122952"/>
          </a:solidFill>
          <a:ln/>
        </p:spPr>
        <p:txBody>
          <a:bodyPr/>
          <a:lstStyle/>
          <a:p>
            <a:endParaRPr lang="en-VN"/>
          </a:p>
        </p:txBody>
      </p:sp>
      <p:sp>
        <p:nvSpPr>
          <p:cNvPr id="4" name="Shape 2"/>
          <p:cNvSpPr/>
          <p:nvPr/>
        </p:nvSpPr>
        <p:spPr>
          <a:xfrm>
            <a:off x="0" y="0"/>
            <a:ext cx="54864" cy="5143500"/>
          </a:xfrm>
          <a:prstGeom prst="rect">
            <a:avLst/>
          </a:prstGeom>
          <a:solidFill>
            <a:srgbClr val="10B981"/>
          </a:solidFill>
          <a:ln/>
        </p:spPr>
        <p:txBody>
          <a:bodyPr/>
          <a:lstStyle/>
          <a:p>
            <a:endParaRPr lang="en-VN"/>
          </a:p>
        </p:txBody>
      </p:sp>
      <p:sp>
        <p:nvSpPr>
          <p:cNvPr id="5" name="Text 3"/>
          <p:cNvSpPr/>
          <p:nvPr/>
        </p:nvSpPr>
        <p:spPr>
          <a:xfrm>
            <a:off x="365760" y="347472"/>
            <a:ext cx="3657600" cy="320040"/>
          </a:xfrm>
          <a:prstGeom prst="rect">
            <a:avLst/>
          </a:prstGeom>
          <a:noFill/>
          <a:ln/>
        </p:spPr>
        <p:txBody>
          <a:bodyPr wrap="square" rtlCol="0" anchor="ctr"/>
          <a:lstStyle/>
          <a:p>
            <a:pPr marL="0" indent="0">
              <a:buNone/>
            </a:pPr>
            <a:r>
              <a:rPr lang="en-US" sz="1000" b="1" kern="0" spc="400" dirty="0">
                <a:solidFill>
                  <a:srgbClr val="10B981"/>
                </a:solidFill>
                <a:latin typeface="Arial" pitchFamily="34" charset="0"/>
                <a:ea typeface="Arial" pitchFamily="34" charset="-122"/>
                <a:cs typeface="Arial" pitchFamily="34" charset="-120"/>
              </a:rPr>
              <a:t>KẾT LUẬN</a:t>
            </a:r>
            <a:endParaRPr lang="en-US" sz="1000" dirty="0"/>
          </a:p>
        </p:txBody>
      </p:sp>
      <p:sp>
        <p:nvSpPr>
          <p:cNvPr id="6" name="Shape 4"/>
          <p:cNvSpPr/>
          <p:nvPr/>
        </p:nvSpPr>
        <p:spPr>
          <a:xfrm>
            <a:off x="365760" y="804672"/>
            <a:ext cx="8412480" cy="713232"/>
          </a:xfrm>
          <a:prstGeom prst="rect">
            <a:avLst/>
          </a:prstGeom>
          <a:solidFill>
            <a:srgbClr val="122952"/>
          </a:solidFill>
          <a:ln w="6350">
            <a:solidFill>
              <a:srgbClr val="FFFFFF">
                <a:alpha val="10000"/>
              </a:srgbClr>
            </a:solidFill>
            <a:prstDash val="solid"/>
          </a:ln>
        </p:spPr>
        <p:txBody>
          <a:bodyPr/>
          <a:lstStyle/>
          <a:p>
            <a:endParaRPr lang="en-VN"/>
          </a:p>
        </p:txBody>
      </p:sp>
      <p:sp>
        <p:nvSpPr>
          <p:cNvPr id="7" name="Shape 5"/>
          <p:cNvSpPr/>
          <p:nvPr/>
        </p:nvSpPr>
        <p:spPr>
          <a:xfrm>
            <a:off x="365760" y="804672"/>
            <a:ext cx="54864" cy="713232"/>
          </a:xfrm>
          <a:prstGeom prst="rect">
            <a:avLst/>
          </a:prstGeom>
          <a:solidFill>
            <a:srgbClr val="10B981"/>
          </a:solidFill>
          <a:ln/>
        </p:spPr>
        <p:txBody>
          <a:bodyPr/>
          <a:lstStyle/>
          <a:p>
            <a:endParaRPr lang="en-VN"/>
          </a:p>
        </p:txBody>
      </p:sp>
      <p:sp>
        <p:nvSpPr>
          <p:cNvPr id="8" name="Shape 6"/>
          <p:cNvSpPr/>
          <p:nvPr/>
        </p:nvSpPr>
        <p:spPr>
          <a:xfrm>
            <a:off x="502920" y="896112"/>
            <a:ext cx="347472" cy="347472"/>
          </a:xfrm>
          <a:prstGeom prst="ellipse">
            <a:avLst/>
          </a:prstGeom>
          <a:solidFill>
            <a:srgbClr val="10B981">
              <a:alpha val="80000"/>
            </a:srgbClr>
          </a:solidFill>
          <a:ln/>
        </p:spPr>
        <p:txBody>
          <a:bodyPr/>
          <a:lstStyle/>
          <a:p>
            <a:endParaRPr lang="en-VN"/>
          </a:p>
        </p:txBody>
      </p:sp>
      <p:sp>
        <p:nvSpPr>
          <p:cNvPr id="9" name="Text 7"/>
          <p:cNvSpPr/>
          <p:nvPr/>
        </p:nvSpPr>
        <p:spPr>
          <a:xfrm>
            <a:off x="502920" y="896112"/>
            <a:ext cx="347472" cy="347472"/>
          </a:xfrm>
          <a:prstGeom prst="rect">
            <a:avLst/>
          </a:prstGeom>
          <a:noFill/>
          <a:ln/>
        </p:spPr>
        <p:txBody>
          <a:bodyPr wrap="square" lIns="0" tIns="0" rIns="0" bIns="0" rtlCol="0" anchor="ctr"/>
          <a:lstStyle/>
          <a:p>
            <a:pPr marL="0" indent="0" algn="ctr">
              <a:buNone/>
            </a:pPr>
            <a:r>
              <a:rPr lang="en-US" sz="1000" b="1" dirty="0">
                <a:solidFill>
                  <a:srgbClr val="FFFFFF"/>
                </a:solidFill>
              </a:rPr>
              <a:t>01</a:t>
            </a:r>
            <a:endParaRPr lang="en-US" sz="1000" dirty="0"/>
          </a:p>
        </p:txBody>
      </p:sp>
      <p:sp>
        <p:nvSpPr>
          <p:cNvPr id="10" name="Text 8"/>
          <p:cNvSpPr/>
          <p:nvPr/>
        </p:nvSpPr>
        <p:spPr>
          <a:xfrm>
            <a:off x="987552" y="877824"/>
            <a:ext cx="7589520" cy="548640"/>
          </a:xfrm>
          <a:prstGeom prst="rect">
            <a:avLst/>
          </a:prstGeom>
          <a:noFill/>
          <a:ln/>
        </p:spPr>
        <p:txBody>
          <a:bodyPr wrap="square" rtlCol="0" anchor="ctr"/>
          <a:lstStyle/>
          <a:p>
            <a:pPr marL="0" indent="0">
              <a:lnSpc>
                <a:spcPct val="130000"/>
              </a:lnSpc>
              <a:buNone/>
            </a:pPr>
            <a:r>
              <a:rPr lang="en-US" sz="1000" dirty="0">
                <a:solidFill>
                  <a:srgbClr val="E2E8F0"/>
                </a:solidFill>
                <a:latin typeface="Arial" pitchFamily="34" charset="0"/>
                <a:ea typeface="Arial" pitchFamily="34" charset="-122"/>
                <a:cs typeface="Arial" pitchFamily="34" charset="-120"/>
              </a:rPr>
              <a:t>Nguy </a:t>
            </a:r>
            <a:r>
              <a:rPr lang="en-US" sz="1000" dirty="0" err="1">
                <a:solidFill>
                  <a:srgbClr val="E2E8F0"/>
                </a:solidFill>
                <a:latin typeface="Arial" pitchFamily="34" charset="0"/>
                <a:ea typeface="Arial" pitchFamily="34" charset="-122"/>
                <a:cs typeface="Arial" pitchFamily="34" charset="-120"/>
              </a:rPr>
              <a:t>cơ</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xâm</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nhập</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dịch</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bệnh</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từ</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tàu</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Hondius</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thấp</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Có</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đường</a:t>
            </a:r>
            <a:r>
              <a:rPr lang="en-US" sz="1000" dirty="0">
                <a:solidFill>
                  <a:srgbClr val="E2E8F0"/>
                </a:solidFill>
                <a:latin typeface="Arial" pitchFamily="34" charset="0"/>
                <a:ea typeface="Arial" pitchFamily="34" charset="-122"/>
                <a:cs typeface="Arial" pitchFamily="34" charset="-120"/>
              </a:rPr>
              <a:t> bay, </a:t>
            </a:r>
            <a:r>
              <a:rPr lang="en-US" sz="1000" dirty="0" err="1">
                <a:solidFill>
                  <a:srgbClr val="E2E8F0"/>
                </a:solidFill>
                <a:latin typeface="Arial" pitchFamily="34" charset="0"/>
                <a:ea typeface="Arial" pitchFamily="34" charset="-122"/>
                <a:cs typeface="Arial" pitchFamily="34" charset="-120"/>
              </a:rPr>
              <a:t>tuyến</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vận</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chuyển</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đường</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biển</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từ</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các</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quốc</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gia</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đã</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và</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đang</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có</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ghi</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nhận</a:t>
            </a:r>
            <a:r>
              <a:rPr lang="en-US" sz="1000" dirty="0">
                <a:solidFill>
                  <a:srgbClr val="E2E8F0"/>
                </a:solidFill>
                <a:latin typeface="Arial" pitchFamily="34" charset="0"/>
                <a:ea typeface="Arial" pitchFamily="34" charset="-122"/>
                <a:cs typeface="Arial" pitchFamily="34" charset="-120"/>
              </a:rPr>
              <a:t> ca </a:t>
            </a:r>
            <a:r>
              <a:rPr lang="en-US" sz="1000" dirty="0" err="1">
                <a:solidFill>
                  <a:srgbClr val="E2E8F0"/>
                </a:solidFill>
                <a:latin typeface="Arial" pitchFamily="34" charset="0"/>
                <a:ea typeface="Arial" pitchFamily="34" charset="-122"/>
                <a:cs typeface="Arial" pitchFamily="34" charset="-120"/>
              </a:rPr>
              <a:t>bệnh</a:t>
            </a:r>
            <a:r>
              <a:rPr lang="en-US" sz="1000" dirty="0">
                <a:solidFill>
                  <a:srgbClr val="E2E8F0"/>
                </a:solidFill>
                <a:latin typeface="Arial" pitchFamily="34" charset="0"/>
                <a:ea typeface="Arial" pitchFamily="34" charset="-122"/>
                <a:cs typeface="Arial" pitchFamily="34" charset="-120"/>
              </a:rPr>
              <a:t> do vi </a:t>
            </a:r>
            <a:r>
              <a:rPr lang="en-US" sz="1000" dirty="0" err="1">
                <a:solidFill>
                  <a:srgbClr val="E2E8F0"/>
                </a:solidFill>
                <a:latin typeface="Arial" pitchFamily="34" charset="0"/>
                <a:ea typeface="Arial" pitchFamily="34" charset="-122"/>
                <a:cs typeface="Arial" pitchFamily="34" charset="-120"/>
              </a:rPr>
              <a:t>rút</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Hanta</a:t>
            </a:r>
            <a:endParaRPr lang="en-US" sz="1000" dirty="0"/>
          </a:p>
        </p:txBody>
      </p:sp>
      <p:sp>
        <p:nvSpPr>
          <p:cNvPr id="11" name="Shape 9"/>
          <p:cNvSpPr/>
          <p:nvPr/>
        </p:nvSpPr>
        <p:spPr>
          <a:xfrm>
            <a:off x="365760" y="1609344"/>
            <a:ext cx="8412480" cy="713232"/>
          </a:xfrm>
          <a:prstGeom prst="rect">
            <a:avLst/>
          </a:prstGeom>
          <a:solidFill>
            <a:srgbClr val="122952"/>
          </a:solidFill>
          <a:ln w="6350">
            <a:solidFill>
              <a:srgbClr val="FFFFFF">
                <a:alpha val="10000"/>
              </a:srgbClr>
            </a:solidFill>
            <a:prstDash val="solid"/>
          </a:ln>
        </p:spPr>
        <p:txBody>
          <a:bodyPr/>
          <a:lstStyle/>
          <a:p>
            <a:endParaRPr lang="en-VN"/>
          </a:p>
        </p:txBody>
      </p:sp>
      <p:sp>
        <p:nvSpPr>
          <p:cNvPr id="12" name="Shape 10"/>
          <p:cNvSpPr/>
          <p:nvPr/>
        </p:nvSpPr>
        <p:spPr>
          <a:xfrm>
            <a:off x="365760" y="1609344"/>
            <a:ext cx="54864" cy="713232"/>
          </a:xfrm>
          <a:prstGeom prst="rect">
            <a:avLst/>
          </a:prstGeom>
          <a:solidFill>
            <a:srgbClr val="10B981"/>
          </a:solidFill>
          <a:ln/>
        </p:spPr>
        <p:txBody>
          <a:bodyPr/>
          <a:lstStyle/>
          <a:p>
            <a:endParaRPr lang="en-VN"/>
          </a:p>
        </p:txBody>
      </p:sp>
      <p:sp>
        <p:nvSpPr>
          <p:cNvPr id="13" name="Shape 11"/>
          <p:cNvSpPr/>
          <p:nvPr/>
        </p:nvSpPr>
        <p:spPr>
          <a:xfrm>
            <a:off x="502920" y="1700784"/>
            <a:ext cx="347472" cy="347472"/>
          </a:xfrm>
          <a:prstGeom prst="ellipse">
            <a:avLst/>
          </a:prstGeom>
          <a:solidFill>
            <a:srgbClr val="10B981">
              <a:alpha val="80000"/>
            </a:srgbClr>
          </a:solidFill>
          <a:ln/>
        </p:spPr>
        <p:txBody>
          <a:bodyPr/>
          <a:lstStyle/>
          <a:p>
            <a:endParaRPr lang="en-VN"/>
          </a:p>
        </p:txBody>
      </p:sp>
      <p:sp>
        <p:nvSpPr>
          <p:cNvPr id="14" name="Text 12"/>
          <p:cNvSpPr/>
          <p:nvPr/>
        </p:nvSpPr>
        <p:spPr>
          <a:xfrm>
            <a:off x="502920" y="1700784"/>
            <a:ext cx="347472" cy="347472"/>
          </a:xfrm>
          <a:prstGeom prst="rect">
            <a:avLst/>
          </a:prstGeom>
          <a:noFill/>
          <a:ln/>
        </p:spPr>
        <p:txBody>
          <a:bodyPr wrap="square" lIns="0" tIns="0" rIns="0" bIns="0" rtlCol="0" anchor="ctr"/>
          <a:lstStyle/>
          <a:p>
            <a:pPr marL="0" indent="0" algn="ctr">
              <a:buNone/>
            </a:pPr>
            <a:r>
              <a:rPr lang="en-US" sz="1000" b="1" dirty="0">
                <a:solidFill>
                  <a:srgbClr val="FFFFFF"/>
                </a:solidFill>
              </a:rPr>
              <a:t>02</a:t>
            </a:r>
            <a:endParaRPr lang="en-US" sz="1000" dirty="0"/>
          </a:p>
        </p:txBody>
      </p:sp>
      <p:sp>
        <p:nvSpPr>
          <p:cNvPr id="15" name="Text 13"/>
          <p:cNvSpPr/>
          <p:nvPr/>
        </p:nvSpPr>
        <p:spPr>
          <a:xfrm>
            <a:off x="987552" y="1682496"/>
            <a:ext cx="7589520" cy="548640"/>
          </a:xfrm>
          <a:prstGeom prst="rect">
            <a:avLst/>
          </a:prstGeom>
          <a:noFill/>
          <a:ln/>
        </p:spPr>
        <p:txBody>
          <a:bodyPr wrap="square" rtlCol="0" anchor="ctr"/>
          <a:lstStyle/>
          <a:p>
            <a:pPr marL="0" indent="0">
              <a:lnSpc>
                <a:spcPct val="130000"/>
              </a:lnSpc>
              <a:buNone/>
            </a:pPr>
            <a:r>
              <a:rPr lang="en-US" sz="1000" dirty="0">
                <a:solidFill>
                  <a:srgbClr val="E2E8F0"/>
                </a:solidFill>
                <a:latin typeface="Arial" pitchFamily="34" charset="0"/>
                <a:ea typeface="Arial" pitchFamily="34" charset="-122"/>
                <a:cs typeface="Arial" pitchFamily="34" charset="-120"/>
              </a:rPr>
              <a:t>Trọng tâm không phải chẩn đoán — mà là PHÁT HIỆN SỚM tín hiệu, đánh giá nguy cơ nhanh và kích hoạt đáp ứng đúng lúc</a:t>
            </a:r>
            <a:endParaRPr lang="en-US" sz="1000" dirty="0"/>
          </a:p>
        </p:txBody>
      </p:sp>
      <p:sp>
        <p:nvSpPr>
          <p:cNvPr id="16" name="Shape 14"/>
          <p:cNvSpPr/>
          <p:nvPr/>
        </p:nvSpPr>
        <p:spPr>
          <a:xfrm>
            <a:off x="365760" y="2414016"/>
            <a:ext cx="8412480" cy="713232"/>
          </a:xfrm>
          <a:prstGeom prst="rect">
            <a:avLst/>
          </a:prstGeom>
          <a:solidFill>
            <a:srgbClr val="122952"/>
          </a:solidFill>
          <a:ln w="6350">
            <a:solidFill>
              <a:srgbClr val="FFFFFF">
                <a:alpha val="10000"/>
              </a:srgbClr>
            </a:solidFill>
            <a:prstDash val="solid"/>
          </a:ln>
        </p:spPr>
        <p:txBody>
          <a:bodyPr/>
          <a:lstStyle/>
          <a:p>
            <a:endParaRPr lang="en-VN"/>
          </a:p>
        </p:txBody>
      </p:sp>
      <p:sp>
        <p:nvSpPr>
          <p:cNvPr id="17" name="Shape 15"/>
          <p:cNvSpPr/>
          <p:nvPr/>
        </p:nvSpPr>
        <p:spPr>
          <a:xfrm>
            <a:off x="365760" y="2414016"/>
            <a:ext cx="54864" cy="713232"/>
          </a:xfrm>
          <a:prstGeom prst="rect">
            <a:avLst/>
          </a:prstGeom>
          <a:solidFill>
            <a:srgbClr val="10B981"/>
          </a:solidFill>
          <a:ln/>
        </p:spPr>
        <p:txBody>
          <a:bodyPr/>
          <a:lstStyle/>
          <a:p>
            <a:endParaRPr lang="en-VN"/>
          </a:p>
        </p:txBody>
      </p:sp>
      <p:sp>
        <p:nvSpPr>
          <p:cNvPr id="18" name="Shape 16"/>
          <p:cNvSpPr/>
          <p:nvPr/>
        </p:nvSpPr>
        <p:spPr>
          <a:xfrm>
            <a:off x="502920" y="2505456"/>
            <a:ext cx="347472" cy="347472"/>
          </a:xfrm>
          <a:prstGeom prst="ellipse">
            <a:avLst/>
          </a:prstGeom>
          <a:solidFill>
            <a:srgbClr val="10B981">
              <a:alpha val="80000"/>
            </a:srgbClr>
          </a:solidFill>
          <a:ln/>
        </p:spPr>
        <p:txBody>
          <a:bodyPr/>
          <a:lstStyle/>
          <a:p>
            <a:endParaRPr lang="en-VN"/>
          </a:p>
        </p:txBody>
      </p:sp>
      <p:sp>
        <p:nvSpPr>
          <p:cNvPr id="19" name="Text 17"/>
          <p:cNvSpPr/>
          <p:nvPr/>
        </p:nvSpPr>
        <p:spPr>
          <a:xfrm>
            <a:off x="502920" y="2505456"/>
            <a:ext cx="347472" cy="347472"/>
          </a:xfrm>
          <a:prstGeom prst="rect">
            <a:avLst/>
          </a:prstGeom>
          <a:noFill/>
          <a:ln/>
        </p:spPr>
        <p:txBody>
          <a:bodyPr wrap="square" lIns="0" tIns="0" rIns="0" bIns="0" rtlCol="0" anchor="ctr"/>
          <a:lstStyle/>
          <a:p>
            <a:pPr marL="0" indent="0" algn="ctr">
              <a:buNone/>
            </a:pPr>
            <a:r>
              <a:rPr lang="en-US" sz="1000" b="1" dirty="0">
                <a:solidFill>
                  <a:srgbClr val="FFFFFF"/>
                </a:solidFill>
              </a:rPr>
              <a:t>03</a:t>
            </a:r>
            <a:endParaRPr lang="en-US" sz="1000" dirty="0"/>
          </a:p>
        </p:txBody>
      </p:sp>
      <p:sp>
        <p:nvSpPr>
          <p:cNvPr id="20" name="Text 18"/>
          <p:cNvSpPr/>
          <p:nvPr/>
        </p:nvSpPr>
        <p:spPr>
          <a:xfrm>
            <a:off x="987552" y="2487168"/>
            <a:ext cx="7589520" cy="548640"/>
          </a:xfrm>
          <a:prstGeom prst="rect">
            <a:avLst/>
          </a:prstGeom>
          <a:noFill/>
          <a:ln/>
        </p:spPr>
        <p:txBody>
          <a:bodyPr wrap="square" rtlCol="0" anchor="ctr"/>
          <a:lstStyle/>
          <a:p>
            <a:pPr marL="0" indent="0">
              <a:lnSpc>
                <a:spcPct val="130000"/>
              </a:lnSpc>
              <a:buNone/>
            </a:pPr>
            <a:r>
              <a:rPr lang="en-US" sz="1000" dirty="0">
                <a:solidFill>
                  <a:srgbClr val="E2E8F0"/>
                </a:solidFill>
                <a:latin typeface="Arial" pitchFamily="34" charset="0"/>
                <a:ea typeface="Arial" pitchFamily="34" charset="-122"/>
                <a:cs typeface="Arial" pitchFamily="34" charset="-120"/>
              </a:rPr>
              <a:t>Giám sát toàn diện: hành khách + </a:t>
            </a:r>
            <a:r>
              <a:rPr lang="en-US" sz="1000" dirty="0" err="1">
                <a:solidFill>
                  <a:srgbClr val="E2E8F0"/>
                </a:solidFill>
                <a:latin typeface="Arial" pitchFamily="34" charset="0"/>
                <a:ea typeface="Arial" pitchFamily="34" charset="-122"/>
                <a:cs typeface="Arial" pitchFamily="34" charset="-120"/>
              </a:rPr>
              <a:t>phương</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tiện</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vận</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tải</a:t>
            </a:r>
            <a:r>
              <a:rPr lang="en-US" sz="1000" dirty="0">
                <a:solidFill>
                  <a:srgbClr val="E2E8F0"/>
                </a:solidFill>
                <a:latin typeface="Arial" pitchFamily="34" charset="0"/>
                <a:ea typeface="Arial" pitchFamily="34" charset="-122"/>
                <a:cs typeface="Arial" pitchFamily="34" charset="-120"/>
              </a:rPr>
              <a:t>  + </a:t>
            </a:r>
            <a:r>
              <a:rPr lang="en-US" sz="1000" dirty="0" err="1">
                <a:solidFill>
                  <a:srgbClr val="E2E8F0"/>
                </a:solidFill>
                <a:latin typeface="Arial" pitchFamily="34" charset="0"/>
                <a:ea typeface="Arial" pitchFamily="34" charset="-122"/>
                <a:cs typeface="Arial" pitchFamily="34" charset="-120"/>
              </a:rPr>
              <a:t>hàng</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hóa</a:t>
            </a:r>
            <a:r>
              <a:rPr lang="en-US" sz="1000" dirty="0">
                <a:solidFill>
                  <a:srgbClr val="E2E8F0"/>
                </a:solidFill>
                <a:latin typeface="Arial" pitchFamily="34" charset="0"/>
                <a:ea typeface="Arial" pitchFamily="34" charset="-122"/>
                <a:cs typeface="Arial" pitchFamily="34" charset="-120"/>
              </a:rPr>
              <a:t> + </a:t>
            </a:r>
            <a:r>
              <a:rPr lang="en-US" sz="1000" dirty="0" err="1">
                <a:solidFill>
                  <a:srgbClr val="E2E8F0"/>
                </a:solidFill>
                <a:latin typeface="Arial" pitchFamily="34" charset="0"/>
                <a:ea typeface="Arial" pitchFamily="34" charset="-122"/>
                <a:cs typeface="Arial" pitchFamily="34" charset="-120"/>
              </a:rPr>
              <a:t>môi</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trường</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cửa</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khẩu</a:t>
            </a:r>
            <a:endParaRPr lang="en-US" sz="1000" dirty="0"/>
          </a:p>
        </p:txBody>
      </p:sp>
      <p:sp>
        <p:nvSpPr>
          <p:cNvPr id="21" name="Shape 19"/>
          <p:cNvSpPr/>
          <p:nvPr/>
        </p:nvSpPr>
        <p:spPr>
          <a:xfrm>
            <a:off x="365760" y="3218688"/>
            <a:ext cx="8412480" cy="713232"/>
          </a:xfrm>
          <a:prstGeom prst="rect">
            <a:avLst/>
          </a:prstGeom>
          <a:solidFill>
            <a:srgbClr val="122952"/>
          </a:solidFill>
          <a:ln w="6350">
            <a:solidFill>
              <a:srgbClr val="FFFFFF">
                <a:alpha val="10000"/>
              </a:srgbClr>
            </a:solidFill>
            <a:prstDash val="solid"/>
          </a:ln>
        </p:spPr>
        <p:txBody>
          <a:bodyPr/>
          <a:lstStyle/>
          <a:p>
            <a:endParaRPr lang="en-VN"/>
          </a:p>
        </p:txBody>
      </p:sp>
      <p:sp>
        <p:nvSpPr>
          <p:cNvPr id="22" name="Shape 20"/>
          <p:cNvSpPr/>
          <p:nvPr/>
        </p:nvSpPr>
        <p:spPr>
          <a:xfrm>
            <a:off x="365760" y="3218688"/>
            <a:ext cx="54864" cy="713232"/>
          </a:xfrm>
          <a:prstGeom prst="rect">
            <a:avLst/>
          </a:prstGeom>
          <a:solidFill>
            <a:srgbClr val="10B981"/>
          </a:solidFill>
          <a:ln/>
        </p:spPr>
        <p:txBody>
          <a:bodyPr/>
          <a:lstStyle/>
          <a:p>
            <a:endParaRPr lang="en-VN"/>
          </a:p>
        </p:txBody>
      </p:sp>
      <p:sp>
        <p:nvSpPr>
          <p:cNvPr id="23" name="Shape 21"/>
          <p:cNvSpPr/>
          <p:nvPr/>
        </p:nvSpPr>
        <p:spPr>
          <a:xfrm>
            <a:off x="502920" y="3310128"/>
            <a:ext cx="347472" cy="347472"/>
          </a:xfrm>
          <a:prstGeom prst="ellipse">
            <a:avLst/>
          </a:prstGeom>
          <a:solidFill>
            <a:srgbClr val="10B981">
              <a:alpha val="80000"/>
            </a:srgbClr>
          </a:solidFill>
          <a:ln/>
        </p:spPr>
        <p:txBody>
          <a:bodyPr/>
          <a:lstStyle/>
          <a:p>
            <a:endParaRPr lang="en-VN"/>
          </a:p>
        </p:txBody>
      </p:sp>
      <p:sp>
        <p:nvSpPr>
          <p:cNvPr id="24" name="Text 22"/>
          <p:cNvSpPr/>
          <p:nvPr/>
        </p:nvSpPr>
        <p:spPr>
          <a:xfrm>
            <a:off x="502920" y="3310128"/>
            <a:ext cx="347472" cy="347472"/>
          </a:xfrm>
          <a:prstGeom prst="rect">
            <a:avLst/>
          </a:prstGeom>
          <a:noFill/>
          <a:ln/>
        </p:spPr>
        <p:txBody>
          <a:bodyPr wrap="square" lIns="0" tIns="0" rIns="0" bIns="0" rtlCol="0" anchor="ctr"/>
          <a:lstStyle/>
          <a:p>
            <a:pPr marL="0" indent="0" algn="ctr">
              <a:buNone/>
            </a:pPr>
            <a:r>
              <a:rPr lang="en-US" sz="1000" b="1" dirty="0">
                <a:solidFill>
                  <a:srgbClr val="FFFFFF"/>
                </a:solidFill>
              </a:rPr>
              <a:t>04</a:t>
            </a:r>
            <a:endParaRPr lang="en-US" sz="1000" dirty="0"/>
          </a:p>
        </p:txBody>
      </p:sp>
      <p:sp>
        <p:nvSpPr>
          <p:cNvPr id="25" name="Text 23"/>
          <p:cNvSpPr/>
          <p:nvPr/>
        </p:nvSpPr>
        <p:spPr>
          <a:xfrm>
            <a:off x="987552" y="3291840"/>
            <a:ext cx="7589520" cy="548640"/>
          </a:xfrm>
          <a:prstGeom prst="rect">
            <a:avLst/>
          </a:prstGeom>
          <a:noFill/>
          <a:ln/>
        </p:spPr>
        <p:txBody>
          <a:bodyPr wrap="square" rtlCol="0" anchor="ctr"/>
          <a:lstStyle/>
          <a:p>
            <a:pPr marL="0" indent="0">
              <a:lnSpc>
                <a:spcPct val="130000"/>
              </a:lnSpc>
              <a:buNone/>
            </a:pPr>
            <a:r>
              <a:rPr lang="en-US" sz="1000" dirty="0">
                <a:solidFill>
                  <a:srgbClr val="E2E8F0"/>
                </a:solidFill>
                <a:latin typeface="Arial" pitchFamily="34" charset="0"/>
                <a:ea typeface="Arial" pitchFamily="34" charset="-122"/>
                <a:cs typeface="Arial" pitchFamily="34" charset="-120"/>
              </a:rPr>
              <a:t>Phối hợp liên ngành chặt chẽ: Kiểm dịch Y </a:t>
            </a:r>
            <a:r>
              <a:rPr lang="en-US" sz="1000" dirty="0" err="1">
                <a:solidFill>
                  <a:srgbClr val="E2E8F0"/>
                </a:solidFill>
                <a:latin typeface="Arial" pitchFamily="34" charset="0"/>
                <a:ea typeface="Arial" pitchFamily="34" charset="-122"/>
                <a:cs typeface="Arial" pitchFamily="34" charset="-120"/>
              </a:rPr>
              <a:t>tế</a:t>
            </a:r>
            <a:r>
              <a:rPr lang="en-US" sz="1000" dirty="0">
                <a:solidFill>
                  <a:srgbClr val="E2E8F0"/>
                </a:solidFill>
                <a:latin typeface="Arial" pitchFamily="34" charset="0"/>
                <a:ea typeface="Arial" pitchFamily="34" charset="-122"/>
                <a:cs typeface="Arial" pitchFamily="34" charset="-120"/>
              </a:rPr>
              <a:t> —PCBTN/ XN/ TT— Cảng vụ — </a:t>
            </a:r>
            <a:r>
              <a:rPr lang="en-US" sz="1000" dirty="0" err="1">
                <a:solidFill>
                  <a:srgbClr val="E2E8F0"/>
                </a:solidFill>
                <a:latin typeface="Arial" pitchFamily="34" charset="0"/>
                <a:ea typeface="Arial" pitchFamily="34" charset="-122"/>
                <a:cs typeface="Arial" pitchFamily="34" charset="-120"/>
              </a:rPr>
              <a:t>Biên</a:t>
            </a:r>
            <a:r>
              <a:rPr lang="en-US" sz="1000" dirty="0">
                <a:solidFill>
                  <a:srgbClr val="E2E8F0"/>
                </a:solidFill>
                <a:latin typeface="Arial" pitchFamily="34" charset="0"/>
                <a:ea typeface="Arial" pitchFamily="34" charset="-122"/>
                <a:cs typeface="Arial" pitchFamily="34" charset="-120"/>
              </a:rPr>
              <a:t> </a:t>
            </a:r>
            <a:r>
              <a:rPr lang="en-US" sz="1000" dirty="0" err="1">
                <a:solidFill>
                  <a:srgbClr val="E2E8F0"/>
                </a:solidFill>
                <a:latin typeface="Arial" pitchFamily="34" charset="0"/>
                <a:ea typeface="Arial" pitchFamily="34" charset="-122"/>
                <a:cs typeface="Arial" pitchFamily="34" charset="-120"/>
              </a:rPr>
              <a:t>Phòng</a:t>
            </a:r>
            <a:r>
              <a:rPr lang="en-US" sz="1000" dirty="0">
                <a:solidFill>
                  <a:srgbClr val="E2E8F0"/>
                </a:solidFill>
                <a:latin typeface="Arial" pitchFamily="34" charset="0"/>
                <a:ea typeface="Arial" pitchFamily="34" charset="-122"/>
                <a:cs typeface="Arial" pitchFamily="34" charset="-120"/>
              </a:rPr>
              <a:t>/ CACK — Hải quan — Kiểm soát vector</a:t>
            </a:r>
            <a:endParaRPr lang="en-US" sz="1000" dirty="0"/>
          </a:p>
        </p:txBody>
      </p:sp>
      <p:sp>
        <p:nvSpPr>
          <p:cNvPr id="26" name="Shape 24"/>
          <p:cNvSpPr/>
          <p:nvPr/>
        </p:nvSpPr>
        <p:spPr>
          <a:xfrm>
            <a:off x="365760" y="4023360"/>
            <a:ext cx="8412480" cy="713232"/>
          </a:xfrm>
          <a:prstGeom prst="rect">
            <a:avLst/>
          </a:prstGeom>
          <a:solidFill>
            <a:srgbClr val="122952"/>
          </a:solidFill>
          <a:ln w="6350">
            <a:solidFill>
              <a:srgbClr val="FFFFFF">
                <a:alpha val="10000"/>
              </a:srgbClr>
            </a:solidFill>
            <a:prstDash val="solid"/>
          </a:ln>
        </p:spPr>
        <p:txBody>
          <a:bodyPr/>
          <a:lstStyle/>
          <a:p>
            <a:endParaRPr lang="en-VN"/>
          </a:p>
        </p:txBody>
      </p:sp>
      <p:sp>
        <p:nvSpPr>
          <p:cNvPr id="27" name="Shape 25"/>
          <p:cNvSpPr/>
          <p:nvPr/>
        </p:nvSpPr>
        <p:spPr>
          <a:xfrm>
            <a:off x="365760" y="4023360"/>
            <a:ext cx="54864" cy="713232"/>
          </a:xfrm>
          <a:prstGeom prst="rect">
            <a:avLst/>
          </a:prstGeom>
          <a:solidFill>
            <a:srgbClr val="10B981"/>
          </a:solidFill>
          <a:ln/>
        </p:spPr>
        <p:txBody>
          <a:bodyPr/>
          <a:lstStyle/>
          <a:p>
            <a:endParaRPr lang="en-VN"/>
          </a:p>
        </p:txBody>
      </p:sp>
      <p:sp>
        <p:nvSpPr>
          <p:cNvPr id="28" name="Shape 26"/>
          <p:cNvSpPr/>
          <p:nvPr/>
        </p:nvSpPr>
        <p:spPr>
          <a:xfrm>
            <a:off x="502920" y="4114800"/>
            <a:ext cx="347472" cy="347472"/>
          </a:xfrm>
          <a:prstGeom prst="ellipse">
            <a:avLst/>
          </a:prstGeom>
          <a:solidFill>
            <a:srgbClr val="10B981">
              <a:alpha val="80000"/>
            </a:srgbClr>
          </a:solidFill>
          <a:ln/>
        </p:spPr>
        <p:txBody>
          <a:bodyPr/>
          <a:lstStyle/>
          <a:p>
            <a:endParaRPr lang="en-VN"/>
          </a:p>
        </p:txBody>
      </p:sp>
      <p:sp>
        <p:nvSpPr>
          <p:cNvPr id="29" name="Text 27"/>
          <p:cNvSpPr/>
          <p:nvPr/>
        </p:nvSpPr>
        <p:spPr>
          <a:xfrm>
            <a:off x="502920" y="4114800"/>
            <a:ext cx="347472" cy="347472"/>
          </a:xfrm>
          <a:prstGeom prst="rect">
            <a:avLst/>
          </a:prstGeom>
          <a:noFill/>
          <a:ln/>
        </p:spPr>
        <p:txBody>
          <a:bodyPr wrap="square" lIns="0" tIns="0" rIns="0" bIns="0" rtlCol="0" anchor="ctr"/>
          <a:lstStyle/>
          <a:p>
            <a:pPr marL="0" indent="0" algn="ctr">
              <a:buNone/>
            </a:pPr>
            <a:r>
              <a:rPr lang="en-US" sz="1000" b="1" dirty="0">
                <a:solidFill>
                  <a:srgbClr val="FFFFFF"/>
                </a:solidFill>
              </a:rPr>
              <a:t>05</a:t>
            </a:r>
            <a:endParaRPr lang="en-US" sz="1000" dirty="0"/>
          </a:p>
        </p:txBody>
      </p:sp>
      <p:sp>
        <p:nvSpPr>
          <p:cNvPr id="30" name="Text 28"/>
          <p:cNvSpPr/>
          <p:nvPr/>
        </p:nvSpPr>
        <p:spPr>
          <a:xfrm>
            <a:off x="987552" y="4096512"/>
            <a:ext cx="7589520" cy="548640"/>
          </a:xfrm>
          <a:prstGeom prst="rect">
            <a:avLst/>
          </a:prstGeom>
          <a:noFill/>
          <a:ln/>
        </p:spPr>
        <p:txBody>
          <a:bodyPr wrap="square" rtlCol="0" anchor="ctr"/>
          <a:lstStyle/>
          <a:p>
            <a:pPr marL="0" indent="0">
              <a:lnSpc>
                <a:spcPct val="130000"/>
              </a:lnSpc>
              <a:buNone/>
            </a:pPr>
            <a:r>
              <a:rPr lang="en-US" sz="1000" dirty="0" err="1">
                <a:solidFill>
                  <a:srgbClr val="E2E8F0"/>
                </a:solidFill>
                <a:latin typeface="Arial" pitchFamily="34" charset="0"/>
                <a:ea typeface="Arial" pitchFamily="34" charset="-122"/>
                <a:cs typeface="Arial" pitchFamily="34" charset="-120"/>
              </a:rPr>
              <a:t>Cập</a:t>
            </a:r>
            <a:r>
              <a:rPr lang="en-US" sz="1000" dirty="0">
                <a:solidFill>
                  <a:srgbClr val="E2E8F0"/>
                </a:solidFill>
                <a:latin typeface="Arial" pitchFamily="34" charset="0"/>
                <a:ea typeface="Arial" pitchFamily="34" charset="-122"/>
                <a:cs typeface="Arial" pitchFamily="34" charset="-120"/>
              </a:rPr>
              <a:t> nhật SOP, tập huấn định kỳ và duy trì hệ thống cảnh báo thông tin từ WHO/CDC thường xuyên</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bg>
      <p:bgPr>
        <a:solidFill>
          <a:srgbClr val="0B1F3A"/>
        </a:solidFill>
        <a:effectLst/>
      </p:bgPr>
    </p:bg>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0B1F3A"/>
          </a:solidFill>
          <a:ln/>
        </p:spPr>
        <p:txBody>
          <a:bodyPr/>
          <a:lstStyle/>
          <a:p>
            <a:endParaRPr lang="en-VN" dirty="0"/>
          </a:p>
        </p:txBody>
      </p:sp>
      <p:sp>
        <p:nvSpPr>
          <p:cNvPr id="3" name="Shape 1"/>
          <p:cNvSpPr/>
          <p:nvPr/>
        </p:nvSpPr>
        <p:spPr>
          <a:xfrm>
            <a:off x="-1371600" y="2286000"/>
            <a:ext cx="4572000" cy="4572000"/>
          </a:xfrm>
          <a:prstGeom prst="ellipse">
            <a:avLst/>
          </a:prstGeom>
          <a:solidFill>
            <a:srgbClr val="122952"/>
          </a:solidFill>
          <a:ln/>
        </p:spPr>
        <p:txBody>
          <a:bodyPr/>
          <a:lstStyle/>
          <a:p>
            <a:endParaRPr lang="en-VN"/>
          </a:p>
        </p:txBody>
      </p:sp>
      <p:sp>
        <p:nvSpPr>
          <p:cNvPr id="4" name="Shape 2"/>
          <p:cNvSpPr/>
          <p:nvPr/>
        </p:nvSpPr>
        <p:spPr>
          <a:xfrm>
            <a:off x="6858000" y="-914400"/>
            <a:ext cx="4114800" cy="4114800"/>
          </a:xfrm>
          <a:prstGeom prst="ellipse">
            <a:avLst/>
          </a:prstGeom>
          <a:solidFill>
            <a:srgbClr val="122952"/>
          </a:solidFill>
          <a:ln/>
        </p:spPr>
        <p:txBody>
          <a:bodyPr/>
          <a:lstStyle/>
          <a:p>
            <a:endParaRPr lang="en-VN"/>
          </a:p>
        </p:txBody>
      </p:sp>
      <p:sp>
        <p:nvSpPr>
          <p:cNvPr id="5" name="Shape 3"/>
          <p:cNvSpPr/>
          <p:nvPr/>
        </p:nvSpPr>
        <p:spPr>
          <a:xfrm>
            <a:off x="0" y="2286000"/>
            <a:ext cx="9144000" cy="27432"/>
          </a:xfrm>
          <a:prstGeom prst="rect">
            <a:avLst/>
          </a:prstGeom>
          <a:solidFill>
            <a:srgbClr val="10B981">
              <a:alpha val="40000"/>
            </a:srgbClr>
          </a:solidFill>
          <a:ln/>
        </p:spPr>
        <p:txBody>
          <a:bodyPr/>
          <a:lstStyle/>
          <a:p>
            <a:endParaRPr lang="en-VN"/>
          </a:p>
        </p:txBody>
      </p:sp>
      <p:sp>
        <p:nvSpPr>
          <p:cNvPr id="6" name="Text 4"/>
          <p:cNvSpPr/>
          <p:nvPr/>
        </p:nvSpPr>
        <p:spPr>
          <a:xfrm>
            <a:off x="914400" y="1005840"/>
            <a:ext cx="7315200" cy="777240"/>
          </a:xfrm>
          <a:prstGeom prst="rect">
            <a:avLst/>
          </a:prstGeom>
          <a:noFill/>
          <a:ln/>
        </p:spPr>
        <p:txBody>
          <a:bodyPr wrap="square" rtlCol="0" anchor="ctr"/>
          <a:lstStyle/>
          <a:p>
            <a:pPr marL="0" indent="0" algn="ctr">
              <a:buNone/>
            </a:pPr>
            <a:r>
              <a:rPr lang="en-US" sz="3400" b="1" dirty="0">
                <a:solidFill>
                  <a:srgbClr val="FFFFFF"/>
                </a:solidFill>
                <a:latin typeface="Arial" pitchFamily="34" charset="0"/>
                <a:ea typeface="Arial" pitchFamily="34" charset="-122"/>
                <a:cs typeface="Arial" pitchFamily="34" charset="-120"/>
              </a:rPr>
              <a:t>XIN TRÂN TRỌNG CẢM ƠN</a:t>
            </a:r>
            <a:endParaRPr lang="en-US" sz="3400" dirty="0"/>
          </a:p>
        </p:txBody>
      </p:sp>
      <p:sp>
        <p:nvSpPr>
          <p:cNvPr id="8" name="Shape 6"/>
          <p:cNvSpPr/>
          <p:nvPr/>
        </p:nvSpPr>
        <p:spPr>
          <a:xfrm>
            <a:off x="914400" y="2542032"/>
            <a:ext cx="2331720" cy="1170432"/>
          </a:xfrm>
          <a:prstGeom prst="rect">
            <a:avLst/>
          </a:prstGeom>
          <a:solidFill>
            <a:srgbClr val="122952"/>
          </a:solidFill>
          <a:ln w="6350">
            <a:solidFill>
              <a:srgbClr val="FFFFFF">
                <a:alpha val="15000"/>
              </a:srgbClr>
            </a:solidFill>
            <a:prstDash val="solid"/>
          </a:ln>
        </p:spPr>
        <p:txBody>
          <a:bodyPr/>
          <a:lstStyle/>
          <a:p>
            <a:endParaRPr lang="en-VN"/>
          </a:p>
        </p:txBody>
      </p:sp>
      <p:sp>
        <p:nvSpPr>
          <p:cNvPr id="9" name="Text 7"/>
          <p:cNvSpPr/>
          <p:nvPr/>
        </p:nvSpPr>
        <p:spPr>
          <a:xfrm>
            <a:off x="914400" y="2606040"/>
            <a:ext cx="2331720" cy="41148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10" name="Text 8"/>
          <p:cNvSpPr/>
          <p:nvPr/>
        </p:nvSpPr>
        <p:spPr>
          <a:xfrm>
            <a:off x="914400" y="3035808"/>
            <a:ext cx="2331720" cy="594360"/>
          </a:xfrm>
          <a:prstGeom prst="rect">
            <a:avLst/>
          </a:prstGeom>
          <a:noFill/>
          <a:ln/>
        </p:spPr>
        <p:txBody>
          <a:bodyPr wrap="square" rtlCol="0" anchor="ctr"/>
          <a:lstStyle/>
          <a:p>
            <a:pPr marL="0" indent="0" algn="ctr">
              <a:lnSpc>
                <a:spcPct val="130000"/>
              </a:lnSpc>
              <a:buNone/>
            </a:pPr>
            <a:r>
              <a:rPr lang="en-US" sz="900" dirty="0">
                <a:solidFill>
                  <a:srgbClr val="E2E8F0"/>
                </a:solidFill>
                <a:latin typeface="Arial" pitchFamily="34" charset="0"/>
                <a:ea typeface="Arial" pitchFamily="34" charset="-122"/>
                <a:cs typeface="Arial" pitchFamily="34" charset="-120"/>
              </a:rPr>
              <a:t>Khoa Kiểm dịch Y tế</a:t>
            </a:r>
            <a:endParaRPr lang="en-US" sz="900" dirty="0"/>
          </a:p>
          <a:p>
            <a:pPr marL="0" indent="0" algn="ctr">
              <a:lnSpc>
                <a:spcPct val="130000"/>
              </a:lnSpc>
              <a:buNone/>
            </a:pPr>
            <a:r>
              <a:rPr lang="en-US" sz="900" dirty="0">
                <a:solidFill>
                  <a:srgbClr val="E2E8F0"/>
                </a:solidFill>
                <a:latin typeface="Arial" pitchFamily="34" charset="0"/>
                <a:ea typeface="Arial" pitchFamily="34" charset="-122"/>
                <a:cs typeface="Arial" pitchFamily="34" charset="-120"/>
              </a:rPr>
              <a:t>CDC Đà Nẵng</a:t>
            </a:r>
            <a:endParaRPr lang="en-US" sz="900" dirty="0"/>
          </a:p>
        </p:txBody>
      </p:sp>
      <p:sp>
        <p:nvSpPr>
          <p:cNvPr id="11" name="Shape 9"/>
          <p:cNvSpPr/>
          <p:nvPr/>
        </p:nvSpPr>
        <p:spPr>
          <a:xfrm>
            <a:off x="3547872" y="2542032"/>
            <a:ext cx="2331720" cy="1170432"/>
          </a:xfrm>
          <a:prstGeom prst="rect">
            <a:avLst/>
          </a:prstGeom>
          <a:solidFill>
            <a:srgbClr val="122952"/>
          </a:solidFill>
          <a:ln w="6350">
            <a:solidFill>
              <a:srgbClr val="FFFFFF">
                <a:alpha val="15000"/>
              </a:srgbClr>
            </a:solidFill>
            <a:prstDash val="solid"/>
          </a:ln>
        </p:spPr>
        <p:txBody>
          <a:bodyPr/>
          <a:lstStyle/>
          <a:p>
            <a:endParaRPr lang="en-VN"/>
          </a:p>
        </p:txBody>
      </p:sp>
      <p:sp>
        <p:nvSpPr>
          <p:cNvPr id="12" name="Text 10"/>
          <p:cNvSpPr/>
          <p:nvPr/>
        </p:nvSpPr>
        <p:spPr>
          <a:xfrm>
            <a:off x="3547872" y="2606040"/>
            <a:ext cx="2331720" cy="411480"/>
          </a:xfrm>
          <a:prstGeom prst="rect">
            <a:avLst/>
          </a:prstGeom>
          <a:noFill/>
          <a:ln/>
        </p:spPr>
        <p:txBody>
          <a:bodyPr wrap="square" rtlCol="0" anchor="ctr"/>
          <a:lstStyle/>
          <a:p>
            <a:pPr marL="0" indent="0" algn="ctr">
              <a:buNone/>
            </a:pPr>
            <a:r>
              <a:rPr lang="en-US" sz="2200" dirty="0">
                <a:solidFill>
                  <a:srgbClr val="000000"/>
                </a:solidFill>
              </a:rPr>
              <a:t>🌐</a:t>
            </a:r>
            <a:endParaRPr lang="en-US" sz="2200" dirty="0"/>
          </a:p>
        </p:txBody>
      </p:sp>
      <p:sp>
        <p:nvSpPr>
          <p:cNvPr id="13" name="Text 11"/>
          <p:cNvSpPr/>
          <p:nvPr/>
        </p:nvSpPr>
        <p:spPr>
          <a:xfrm>
            <a:off x="3547872" y="3035808"/>
            <a:ext cx="2331720" cy="594360"/>
          </a:xfrm>
          <a:prstGeom prst="rect">
            <a:avLst/>
          </a:prstGeom>
          <a:noFill/>
          <a:ln/>
        </p:spPr>
        <p:txBody>
          <a:bodyPr wrap="square" rtlCol="0" anchor="ctr"/>
          <a:lstStyle/>
          <a:p>
            <a:pPr marL="0" indent="0" algn="ctr">
              <a:lnSpc>
                <a:spcPct val="130000"/>
              </a:lnSpc>
              <a:buNone/>
            </a:pPr>
            <a:r>
              <a:rPr lang="en-US" sz="900" dirty="0">
                <a:solidFill>
                  <a:srgbClr val="E2E8F0"/>
                </a:solidFill>
                <a:latin typeface="Arial" pitchFamily="34" charset="0"/>
                <a:ea typeface="Arial" pitchFamily="34" charset="-122"/>
                <a:cs typeface="Arial" pitchFamily="34" charset="-120"/>
              </a:rPr>
              <a:t>hantavirusmap.com</a:t>
            </a:r>
            <a:endParaRPr lang="en-US" sz="900" dirty="0"/>
          </a:p>
          <a:p>
            <a:pPr marL="0" indent="0" algn="ctr">
              <a:lnSpc>
                <a:spcPct val="130000"/>
              </a:lnSpc>
              <a:buNone/>
            </a:pPr>
            <a:r>
              <a:rPr lang="en-US" sz="900" dirty="0">
                <a:solidFill>
                  <a:srgbClr val="E2E8F0"/>
                </a:solidFill>
                <a:latin typeface="Arial" pitchFamily="34" charset="0"/>
                <a:ea typeface="Arial" pitchFamily="34" charset="-122"/>
                <a:cs typeface="Arial" pitchFamily="34" charset="-120"/>
              </a:rPr>
              <a:t>WHO DON (who.int)</a:t>
            </a:r>
            <a:endParaRPr lang="en-US" sz="900" dirty="0"/>
          </a:p>
        </p:txBody>
      </p:sp>
      <p:sp>
        <p:nvSpPr>
          <p:cNvPr id="15" name="Text 13"/>
          <p:cNvSpPr/>
          <p:nvPr/>
        </p:nvSpPr>
        <p:spPr>
          <a:xfrm>
            <a:off x="6181344" y="2606040"/>
            <a:ext cx="2331720" cy="411480"/>
          </a:xfrm>
          <a:prstGeom prst="rect">
            <a:avLst/>
          </a:prstGeom>
          <a:noFill/>
          <a:ln/>
        </p:spPr>
        <p:txBody>
          <a:bodyPr wrap="square" rtlCol="0" anchor="ctr"/>
          <a:lstStyle/>
          <a:p>
            <a:pPr marL="0" indent="0" algn="ctr">
              <a:buNone/>
            </a:pPr>
            <a:endParaRPr lang="en-US" sz="2200" dirty="0"/>
          </a:p>
        </p:txBody>
      </p:sp>
      <p:sp>
        <p:nvSpPr>
          <p:cNvPr id="18" name="Text 16"/>
          <p:cNvSpPr/>
          <p:nvPr/>
        </p:nvSpPr>
        <p:spPr>
          <a:xfrm>
            <a:off x="914400" y="4160520"/>
            <a:ext cx="7315200" cy="256032"/>
          </a:xfrm>
          <a:prstGeom prst="rect">
            <a:avLst/>
          </a:prstGeom>
          <a:noFill/>
          <a:ln/>
        </p:spPr>
        <p:txBody>
          <a:bodyPr wrap="square" rtlCol="0" anchor="ctr"/>
          <a:lstStyle/>
          <a:p>
            <a:pPr marL="0" indent="0" algn="ctr">
              <a:buNone/>
            </a:pPr>
            <a:r>
              <a:rPr lang="en-US" sz="850" dirty="0">
                <a:solidFill>
                  <a:srgbClr val="64748B"/>
                </a:solidFill>
                <a:latin typeface="Arial" pitchFamily="34" charset="0"/>
                <a:ea typeface="Arial" pitchFamily="34" charset="-122"/>
                <a:cs typeface="Arial" pitchFamily="34" charset="-120"/>
              </a:rPr>
              <a:t>Tháng 5/2026  ·  CDC Đà </a:t>
            </a:r>
            <a:r>
              <a:rPr lang="en-US" sz="850" dirty="0" err="1">
                <a:solidFill>
                  <a:srgbClr val="64748B"/>
                </a:solidFill>
                <a:latin typeface="Arial" pitchFamily="34" charset="0"/>
                <a:ea typeface="Arial" pitchFamily="34" charset="-122"/>
                <a:cs typeface="Arial" pitchFamily="34" charset="-120"/>
              </a:rPr>
              <a:t>Nẵng</a:t>
            </a:r>
            <a:r>
              <a:rPr lang="en-US" sz="850" dirty="0">
                <a:solidFill>
                  <a:srgbClr val="64748B"/>
                </a:solidFill>
                <a:latin typeface="Arial" pitchFamily="34" charset="0"/>
                <a:ea typeface="Arial" pitchFamily="34" charset="-122"/>
                <a:cs typeface="Arial" pitchFamily="34" charset="-120"/>
              </a:rPr>
              <a:t>  </a:t>
            </a:r>
            <a:endParaRPr lang="en-US" sz="850" dirty="0"/>
          </a:p>
        </p:txBody>
      </p:sp>
      <p:sp>
        <p:nvSpPr>
          <p:cNvPr id="19" name="Text 17"/>
          <p:cNvSpPr/>
          <p:nvPr/>
        </p:nvSpPr>
        <p:spPr>
          <a:xfrm>
            <a:off x="8046720" y="4754880"/>
            <a:ext cx="914400" cy="274320"/>
          </a:xfrm>
          <a:prstGeom prst="rect">
            <a:avLst/>
          </a:prstGeom>
          <a:noFill/>
          <a:ln/>
        </p:spPr>
        <p:txBody>
          <a:bodyPr wrap="square" rtlCol="0" anchor="ctr"/>
          <a:lstStyle/>
          <a:p>
            <a:pPr marL="0" indent="0" algn="r">
              <a:buNone/>
            </a:pPr>
            <a:r>
              <a:rPr lang="en-US" sz="900" dirty="0">
                <a:solidFill>
                  <a:srgbClr val="FFFFFF">
                    <a:alpha val="60000"/>
                  </a:srgbClr>
                </a:solidFill>
              </a:rPr>
              <a:t>12 / 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FAFC"/>
        </a:solidFill>
        <a:effectLst/>
      </p:bgPr>
    </p:bg>
    <p:spTree>
      <p:nvGrpSpPr>
        <p:cNvPr id="1" name="">
          <a:extLst>
            <a:ext uri="{FF2B5EF4-FFF2-40B4-BE49-F238E27FC236}">
              <a16:creationId xmlns:a16="http://schemas.microsoft.com/office/drawing/2014/main" id="{BB364452-8842-D508-3345-3C7AB3EA2635}"/>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94233F46-F281-C739-0B0F-67C230F8150E}"/>
              </a:ext>
            </a:extLst>
          </p:cNvPr>
          <p:cNvSpPr/>
          <p:nvPr/>
        </p:nvSpPr>
        <p:spPr>
          <a:xfrm>
            <a:off x="0" y="0"/>
            <a:ext cx="9144000" cy="685800"/>
          </a:xfrm>
          <a:prstGeom prst="rect">
            <a:avLst/>
          </a:prstGeom>
          <a:solidFill>
            <a:srgbClr val="0B1F3A"/>
          </a:solidFill>
          <a:ln/>
        </p:spPr>
        <p:txBody>
          <a:bodyPr/>
          <a:lstStyle/>
          <a:p>
            <a:endParaRPr lang="en-VN"/>
          </a:p>
        </p:txBody>
      </p:sp>
      <p:sp>
        <p:nvSpPr>
          <p:cNvPr id="3" name="Text 1">
            <a:extLst>
              <a:ext uri="{FF2B5EF4-FFF2-40B4-BE49-F238E27FC236}">
                <a16:creationId xmlns:a16="http://schemas.microsoft.com/office/drawing/2014/main" id="{5B9E3795-8E4D-175F-CAEA-69605B2A0931}"/>
              </a:ext>
            </a:extLst>
          </p:cNvPr>
          <p:cNvSpPr/>
          <p:nvPr/>
        </p:nvSpPr>
        <p:spPr>
          <a:xfrm>
            <a:off x="274320" y="0"/>
            <a:ext cx="73152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01. DIỄN BIẾN CHÙM CA BỆNH — TÀU DU LỊCH MV HONDIUS</a:t>
            </a:r>
            <a:endParaRPr lang="en-US" sz="1300" dirty="0"/>
          </a:p>
        </p:txBody>
      </p:sp>
      <p:sp>
        <p:nvSpPr>
          <p:cNvPr id="4" name="Text 2">
            <a:extLst>
              <a:ext uri="{FF2B5EF4-FFF2-40B4-BE49-F238E27FC236}">
                <a16:creationId xmlns:a16="http://schemas.microsoft.com/office/drawing/2014/main" id="{B97D73E3-A5CA-5C21-8371-2238BCE321D4}"/>
              </a:ext>
            </a:extLst>
          </p:cNvPr>
          <p:cNvSpPr/>
          <p:nvPr/>
        </p:nvSpPr>
        <p:spPr>
          <a:xfrm>
            <a:off x="6583680" y="0"/>
            <a:ext cx="2377440" cy="685800"/>
          </a:xfrm>
          <a:prstGeom prst="rect">
            <a:avLst/>
          </a:prstGeom>
          <a:noFill/>
          <a:ln/>
        </p:spPr>
        <p:txBody>
          <a:bodyPr wrap="square" rtlCol="0" anchor="ctr"/>
          <a:lstStyle/>
          <a:p>
            <a:pPr marL="0" indent="0" algn="r">
              <a:buNone/>
            </a:pPr>
            <a:r>
              <a:rPr lang="en-US" sz="800" dirty="0">
                <a:solidFill>
                  <a:srgbClr val="E2E8F0"/>
                </a:solidFill>
                <a:latin typeface="Arial" pitchFamily="34" charset="0"/>
                <a:ea typeface="Arial" pitchFamily="34" charset="-122"/>
                <a:cs typeface="Arial" pitchFamily="34" charset="-120"/>
              </a:rPr>
              <a:t>Tuyến Đại Tây Dương | Tháng 4–5/2026</a:t>
            </a:r>
            <a:endParaRPr lang="en-US" sz="800" dirty="0"/>
          </a:p>
        </p:txBody>
      </p:sp>
      <p:sp>
        <p:nvSpPr>
          <p:cNvPr id="49" name="Text 47">
            <a:extLst>
              <a:ext uri="{FF2B5EF4-FFF2-40B4-BE49-F238E27FC236}">
                <a16:creationId xmlns:a16="http://schemas.microsoft.com/office/drawing/2014/main" id="{1DEA3A7E-B50D-EF78-1EC4-1DC467F766F5}"/>
              </a:ext>
            </a:extLst>
          </p:cNvPr>
          <p:cNvSpPr/>
          <p:nvPr/>
        </p:nvSpPr>
        <p:spPr>
          <a:xfrm>
            <a:off x="8046720" y="4754880"/>
            <a:ext cx="914400" cy="274320"/>
          </a:xfrm>
          <a:prstGeom prst="rect">
            <a:avLst/>
          </a:prstGeom>
          <a:noFill/>
          <a:ln/>
        </p:spPr>
        <p:txBody>
          <a:bodyPr wrap="square" rtlCol="0" anchor="ctr"/>
          <a:lstStyle/>
          <a:p>
            <a:pPr marL="0" indent="0" algn="r">
              <a:buNone/>
            </a:pPr>
            <a:r>
              <a:rPr lang="en-US" sz="900" dirty="0">
                <a:solidFill>
                  <a:srgbClr val="64748B"/>
                </a:solidFill>
              </a:rPr>
              <a:t>2 / 14</a:t>
            </a:r>
            <a:endParaRPr lang="en-US" sz="900" dirty="0"/>
          </a:p>
        </p:txBody>
      </p:sp>
      <p:pic>
        <p:nvPicPr>
          <p:cNvPr id="51" name="Picture 50">
            <a:extLst>
              <a:ext uri="{FF2B5EF4-FFF2-40B4-BE49-F238E27FC236}">
                <a16:creationId xmlns:a16="http://schemas.microsoft.com/office/drawing/2014/main" id="{B3AC9947-5E24-449B-90F9-77E5412433D2}"/>
              </a:ext>
            </a:extLst>
          </p:cNvPr>
          <p:cNvPicPr>
            <a:picLocks noChangeAspect="1"/>
          </p:cNvPicPr>
          <p:nvPr/>
        </p:nvPicPr>
        <p:blipFill>
          <a:blip r:embed="rId3"/>
          <a:stretch>
            <a:fillRect/>
          </a:stretch>
        </p:blipFill>
        <p:spPr>
          <a:xfrm>
            <a:off x="182880" y="685800"/>
            <a:ext cx="8778240" cy="4343400"/>
          </a:xfrm>
          <a:prstGeom prst="rect">
            <a:avLst/>
          </a:prstGeom>
        </p:spPr>
      </p:pic>
    </p:spTree>
    <p:extLst>
      <p:ext uri="{BB962C8B-B14F-4D97-AF65-F5344CB8AC3E}">
        <p14:creationId xmlns:p14="http://schemas.microsoft.com/office/powerpoint/2010/main" val="281120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73152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01. DIỄN BIẾN CHÙM CA BỆNH — TÀU DU LỊCH MV HONDIUS</a:t>
            </a:r>
            <a:endParaRPr lang="en-US" sz="1300" dirty="0"/>
          </a:p>
        </p:txBody>
      </p:sp>
      <p:sp>
        <p:nvSpPr>
          <p:cNvPr id="4" name="Text 2"/>
          <p:cNvSpPr/>
          <p:nvPr/>
        </p:nvSpPr>
        <p:spPr>
          <a:xfrm>
            <a:off x="6583680" y="0"/>
            <a:ext cx="2377440" cy="685800"/>
          </a:xfrm>
          <a:prstGeom prst="rect">
            <a:avLst/>
          </a:prstGeom>
          <a:noFill/>
          <a:ln/>
        </p:spPr>
        <p:txBody>
          <a:bodyPr wrap="square" rtlCol="0" anchor="ctr"/>
          <a:lstStyle/>
          <a:p>
            <a:pPr marL="0" indent="0" algn="r">
              <a:buNone/>
            </a:pPr>
            <a:r>
              <a:rPr lang="en-US" sz="800" dirty="0">
                <a:solidFill>
                  <a:srgbClr val="E2E8F0"/>
                </a:solidFill>
                <a:latin typeface="Arial" pitchFamily="34" charset="0"/>
                <a:ea typeface="Arial" pitchFamily="34" charset="-122"/>
                <a:cs typeface="Arial" pitchFamily="34" charset="-120"/>
              </a:rPr>
              <a:t>Tuyến Đại Tây Dương | Tháng 4–5/2026</a:t>
            </a:r>
            <a:endParaRPr lang="en-US" sz="800" dirty="0"/>
          </a:p>
        </p:txBody>
      </p:sp>
      <p:sp>
        <p:nvSpPr>
          <p:cNvPr id="5" name="Shape 3"/>
          <p:cNvSpPr/>
          <p:nvPr/>
        </p:nvSpPr>
        <p:spPr>
          <a:xfrm>
            <a:off x="1508760" y="960120"/>
            <a:ext cx="22860" cy="3895344"/>
          </a:xfrm>
          <a:prstGeom prst="rect">
            <a:avLst/>
          </a:prstGeom>
          <a:solidFill>
            <a:srgbClr val="E2E8F0"/>
          </a:solidFill>
          <a:ln/>
        </p:spPr>
        <p:txBody>
          <a:bodyPr/>
          <a:lstStyle/>
          <a:p>
            <a:endParaRPr lang="en-VN"/>
          </a:p>
        </p:txBody>
      </p:sp>
      <p:sp>
        <p:nvSpPr>
          <p:cNvPr id="6" name="Text 4"/>
          <p:cNvSpPr/>
          <p:nvPr/>
        </p:nvSpPr>
        <p:spPr>
          <a:xfrm>
            <a:off x="274320" y="914400"/>
            <a:ext cx="1143000" cy="228600"/>
          </a:xfrm>
          <a:prstGeom prst="rect">
            <a:avLst/>
          </a:prstGeom>
          <a:noFill/>
          <a:ln/>
        </p:spPr>
        <p:txBody>
          <a:bodyPr wrap="square" lIns="0" tIns="0" rIns="0" bIns="0" rtlCol="0" anchor="ctr"/>
          <a:lstStyle/>
          <a:p>
            <a:pPr marL="0" indent="0" algn="r">
              <a:buNone/>
            </a:pPr>
            <a:r>
              <a:rPr lang="en-US" sz="850" b="1" dirty="0">
                <a:solidFill>
                  <a:srgbClr val="64748B"/>
                </a:solidFill>
                <a:latin typeface="Arial" pitchFamily="34" charset="0"/>
                <a:ea typeface="Arial" pitchFamily="34" charset="-122"/>
                <a:cs typeface="Arial" pitchFamily="34" charset="-120"/>
              </a:rPr>
              <a:t>24/04</a:t>
            </a:r>
            <a:endParaRPr lang="en-US" sz="850" dirty="0"/>
          </a:p>
        </p:txBody>
      </p:sp>
      <p:sp>
        <p:nvSpPr>
          <p:cNvPr id="7" name="Shape 5"/>
          <p:cNvSpPr/>
          <p:nvPr/>
        </p:nvSpPr>
        <p:spPr>
          <a:xfrm>
            <a:off x="1444752" y="932688"/>
            <a:ext cx="128016" cy="128016"/>
          </a:xfrm>
          <a:prstGeom prst="ellipse">
            <a:avLst/>
          </a:prstGeom>
          <a:solidFill>
            <a:srgbClr val="059669"/>
          </a:solidFill>
          <a:ln/>
        </p:spPr>
        <p:txBody>
          <a:bodyPr/>
          <a:lstStyle/>
          <a:p>
            <a:endParaRPr lang="en-VN"/>
          </a:p>
        </p:txBody>
      </p:sp>
      <p:sp>
        <p:nvSpPr>
          <p:cNvPr id="8" name="Shape 6"/>
          <p:cNvSpPr/>
          <p:nvPr/>
        </p:nvSpPr>
        <p:spPr>
          <a:xfrm>
            <a:off x="1691640" y="886968"/>
            <a:ext cx="7178040" cy="484632"/>
          </a:xfrm>
          <a:prstGeom prst="rect">
            <a:avLst/>
          </a:prstGeom>
          <a:solidFill>
            <a:srgbClr val="FFFFFF"/>
          </a:solidFill>
          <a:ln w="6350">
            <a:solidFill>
              <a:srgbClr val="E2E8F0"/>
            </a:solidFill>
            <a:prstDash val="solid"/>
          </a:ln>
        </p:spPr>
        <p:txBody>
          <a:bodyPr/>
          <a:lstStyle/>
          <a:p>
            <a:endParaRPr lang="en-VN"/>
          </a:p>
        </p:txBody>
      </p:sp>
      <p:sp>
        <p:nvSpPr>
          <p:cNvPr id="9" name="Shape 7"/>
          <p:cNvSpPr/>
          <p:nvPr/>
        </p:nvSpPr>
        <p:spPr>
          <a:xfrm>
            <a:off x="1691640" y="886968"/>
            <a:ext cx="54864" cy="484632"/>
          </a:xfrm>
          <a:prstGeom prst="rect">
            <a:avLst/>
          </a:prstGeom>
          <a:solidFill>
            <a:srgbClr val="059669"/>
          </a:solidFill>
          <a:ln/>
        </p:spPr>
        <p:txBody>
          <a:bodyPr/>
          <a:lstStyle/>
          <a:p>
            <a:endParaRPr lang="en-VN"/>
          </a:p>
        </p:txBody>
      </p:sp>
      <p:sp>
        <p:nvSpPr>
          <p:cNvPr id="10" name="Text 8"/>
          <p:cNvSpPr/>
          <p:nvPr/>
        </p:nvSpPr>
        <p:spPr>
          <a:xfrm>
            <a:off x="1801368" y="905256"/>
            <a:ext cx="6858000" cy="210312"/>
          </a:xfrm>
          <a:prstGeom prst="rect">
            <a:avLst/>
          </a:prstGeom>
          <a:noFill/>
          <a:ln/>
        </p:spPr>
        <p:txBody>
          <a:bodyPr wrap="square" lIns="0" tIns="0" rIns="0" bIns="0" rtlCol="0" anchor="ctr"/>
          <a:lstStyle/>
          <a:p>
            <a:pPr marL="0" indent="0">
              <a:buNone/>
            </a:pPr>
            <a:r>
              <a:rPr lang="en-US" sz="1000" b="1" dirty="0">
                <a:solidFill>
                  <a:srgbClr val="059669"/>
                </a:solidFill>
                <a:latin typeface="Arial" pitchFamily="34" charset="0"/>
                <a:ea typeface="Arial" pitchFamily="34" charset="-122"/>
                <a:cs typeface="Arial" pitchFamily="34" charset="-120"/>
              </a:rPr>
              <a:t>Saint Helena, Anh</a:t>
            </a:r>
            <a:endParaRPr lang="en-US" sz="1000" dirty="0"/>
          </a:p>
        </p:txBody>
      </p:sp>
      <p:sp>
        <p:nvSpPr>
          <p:cNvPr id="11" name="Text 9"/>
          <p:cNvSpPr/>
          <p:nvPr/>
        </p:nvSpPr>
        <p:spPr>
          <a:xfrm>
            <a:off x="1801368" y="1115568"/>
            <a:ext cx="6858000" cy="210312"/>
          </a:xfrm>
          <a:prstGeom prst="rect">
            <a:avLst/>
          </a:prstGeom>
          <a:noFill/>
          <a:ln/>
        </p:spPr>
        <p:txBody>
          <a:bodyPr wrap="square" lIns="0" tIns="0" rIns="0" bIns="0" rtlCol="0" anchor="ctr"/>
          <a:lstStyle/>
          <a:p>
            <a:pPr marL="0" indent="0">
              <a:buNone/>
            </a:pPr>
            <a:r>
              <a:rPr lang="en-US" sz="850" dirty="0">
                <a:solidFill>
                  <a:srgbClr val="334155"/>
                </a:solidFill>
                <a:latin typeface="Arial" pitchFamily="34" charset="0"/>
                <a:ea typeface="Arial" pitchFamily="34" charset="-122"/>
                <a:cs typeface="Arial" pitchFamily="34" charset="-120"/>
              </a:rPr>
              <a:t>Nhóm hành khách xuống tàu, được theo dõi là người tiếp xúc</a:t>
            </a:r>
            <a:endParaRPr lang="en-US" sz="850" dirty="0"/>
          </a:p>
        </p:txBody>
      </p:sp>
      <p:sp>
        <p:nvSpPr>
          <p:cNvPr id="12" name="Text 10"/>
          <p:cNvSpPr/>
          <p:nvPr/>
        </p:nvSpPr>
        <p:spPr>
          <a:xfrm>
            <a:off x="274320" y="1490472"/>
            <a:ext cx="1143000" cy="228600"/>
          </a:xfrm>
          <a:prstGeom prst="rect">
            <a:avLst/>
          </a:prstGeom>
          <a:noFill/>
          <a:ln/>
        </p:spPr>
        <p:txBody>
          <a:bodyPr wrap="square" lIns="0" tIns="0" rIns="0" bIns="0" rtlCol="0" anchor="ctr"/>
          <a:lstStyle/>
          <a:p>
            <a:pPr marL="0" indent="0" algn="r">
              <a:buNone/>
            </a:pPr>
            <a:r>
              <a:rPr lang="en-US" sz="850" b="1" dirty="0">
                <a:solidFill>
                  <a:srgbClr val="64748B"/>
                </a:solidFill>
                <a:latin typeface="Arial" pitchFamily="34" charset="0"/>
                <a:ea typeface="Arial" pitchFamily="34" charset="-122"/>
                <a:cs typeface="Arial" pitchFamily="34" charset="-120"/>
              </a:rPr>
              <a:t>02/05</a:t>
            </a:r>
            <a:endParaRPr lang="en-US" sz="850" dirty="0"/>
          </a:p>
        </p:txBody>
      </p:sp>
      <p:sp>
        <p:nvSpPr>
          <p:cNvPr id="13" name="Shape 11"/>
          <p:cNvSpPr/>
          <p:nvPr/>
        </p:nvSpPr>
        <p:spPr>
          <a:xfrm>
            <a:off x="1444752" y="1508760"/>
            <a:ext cx="128016" cy="128016"/>
          </a:xfrm>
          <a:prstGeom prst="ellipse">
            <a:avLst/>
          </a:prstGeom>
          <a:solidFill>
            <a:srgbClr val="EF4444"/>
          </a:solidFill>
          <a:ln/>
        </p:spPr>
        <p:txBody>
          <a:bodyPr/>
          <a:lstStyle/>
          <a:p>
            <a:endParaRPr lang="en-VN"/>
          </a:p>
        </p:txBody>
      </p:sp>
      <p:sp>
        <p:nvSpPr>
          <p:cNvPr id="14" name="Shape 12"/>
          <p:cNvSpPr/>
          <p:nvPr/>
        </p:nvSpPr>
        <p:spPr>
          <a:xfrm>
            <a:off x="1691640" y="1463040"/>
            <a:ext cx="7178040" cy="484632"/>
          </a:xfrm>
          <a:prstGeom prst="rect">
            <a:avLst/>
          </a:prstGeom>
          <a:solidFill>
            <a:srgbClr val="FEF2F2"/>
          </a:solidFill>
          <a:ln w="6350">
            <a:solidFill>
              <a:srgbClr val="EF4444"/>
            </a:solidFill>
            <a:prstDash val="solid"/>
          </a:ln>
        </p:spPr>
        <p:txBody>
          <a:bodyPr/>
          <a:lstStyle/>
          <a:p>
            <a:endParaRPr lang="en-VN"/>
          </a:p>
        </p:txBody>
      </p:sp>
      <p:sp>
        <p:nvSpPr>
          <p:cNvPr id="15" name="Shape 13"/>
          <p:cNvSpPr/>
          <p:nvPr/>
        </p:nvSpPr>
        <p:spPr>
          <a:xfrm>
            <a:off x="1691640" y="1463040"/>
            <a:ext cx="54864" cy="484632"/>
          </a:xfrm>
          <a:prstGeom prst="rect">
            <a:avLst/>
          </a:prstGeom>
          <a:solidFill>
            <a:srgbClr val="EF4444"/>
          </a:solidFill>
          <a:ln/>
        </p:spPr>
        <p:txBody>
          <a:bodyPr/>
          <a:lstStyle/>
          <a:p>
            <a:endParaRPr lang="en-VN"/>
          </a:p>
        </p:txBody>
      </p:sp>
      <p:sp>
        <p:nvSpPr>
          <p:cNvPr id="16" name="Text 14"/>
          <p:cNvSpPr/>
          <p:nvPr/>
        </p:nvSpPr>
        <p:spPr>
          <a:xfrm>
            <a:off x="1801368" y="1481328"/>
            <a:ext cx="6858000" cy="210312"/>
          </a:xfrm>
          <a:prstGeom prst="rect">
            <a:avLst/>
          </a:prstGeom>
          <a:noFill/>
          <a:ln/>
        </p:spPr>
        <p:txBody>
          <a:bodyPr wrap="square" lIns="0" tIns="0" rIns="0" bIns="0" rtlCol="0" anchor="ctr"/>
          <a:lstStyle/>
          <a:p>
            <a:pPr marL="0" indent="0">
              <a:buNone/>
            </a:pPr>
            <a:r>
              <a:rPr lang="en-US" sz="1000" b="1" dirty="0">
                <a:solidFill>
                  <a:srgbClr val="EF4444"/>
                </a:solidFill>
                <a:latin typeface="Arial" pitchFamily="34" charset="0"/>
                <a:ea typeface="Arial" pitchFamily="34" charset="-122"/>
                <a:cs typeface="Arial" pitchFamily="34" charset="-120"/>
              </a:rPr>
              <a:t>WHO nhận thông báo – 2 TỬ VONG</a:t>
            </a:r>
            <a:endParaRPr lang="en-US" sz="1000" dirty="0"/>
          </a:p>
        </p:txBody>
      </p:sp>
      <p:sp>
        <p:nvSpPr>
          <p:cNvPr id="17" name="Text 15"/>
          <p:cNvSpPr/>
          <p:nvPr/>
        </p:nvSpPr>
        <p:spPr>
          <a:xfrm>
            <a:off x="1801368" y="1691640"/>
            <a:ext cx="6858000" cy="210312"/>
          </a:xfrm>
          <a:prstGeom prst="rect">
            <a:avLst/>
          </a:prstGeom>
          <a:noFill/>
          <a:ln/>
        </p:spPr>
        <p:txBody>
          <a:bodyPr wrap="square" lIns="0" tIns="0" rIns="0" bIns="0" rtlCol="0" anchor="ctr"/>
          <a:lstStyle/>
          <a:p>
            <a:pPr marL="0" indent="0">
              <a:buNone/>
            </a:pPr>
            <a:r>
              <a:rPr lang="en-US" sz="850" dirty="0">
                <a:solidFill>
                  <a:srgbClr val="334155"/>
                </a:solidFill>
                <a:latin typeface="Arial" pitchFamily="34" charset="0"/>
                <a:ea typeface="Arial" pitchFamily="34" charset="-122"/>
                <a:cs typeface="Arial" pitchFamily="34" charset="-120"/>
              </a:rPr>
              <a:t>Vương Quốc Anh báo cáo chùm ca hô hấp cấp nặng, 1 ca nguy kịch</a:t>
            </a:r>
            <a:endParaRPr lang="en-US" sz="850" dirty="0"/>
          </a:p>
        </p:txBody>
      </p:sp>
      <p:sp>
        <p:nvSpPr>
          <p:cNvPr id="18" name="Text 16"/>
          <p:cNvSpPr/>
          <p:nvPr/>
        </p:nvSpPr>
        <p:spPr>
          <a:xfrm>
            <a:off x="274320" y="2066544"/>
            <a:ext cx="1143000" cy="228600"/>
          </a:xfrm>
          <a:prstGeom prst="rect">
            <a:avLst/>
          </a:prstGeom>
          <a:noFill/>
          <a:ln/>
        </p:spPr>
        <p:txBody>
          <a:bodyPr wrap="square" lIns="0" tIns="0" rIns="0" bIns="0" rtlCol="0" anchor="ctr"/>
          <a:lstStyle/>
          <a:p>
            <a:pPr marL="0" indent="0" algn="r">
              <a:buNone/>
            </a:pPr>
            <a:r>
              <a:rPr lang="en-US" sz="850" b="1" dirty="0">
                <a:solidFill>
                  <a:srgbClr val="64748B"/>
                </a:solidFill>
                <a:latin typeface="Arial" pitchFamily="34" charset="0"/>
                <a:ea typeface="Arial" pitchFamily="34" charset="-122"/>
                <a:cs typeface="Arial" pitchFamily="34" charset="-120"/>
              </a:rPr>
              <a:t>06/05</a:t>
            </a:r>
            <a:endParaRPr lang="en-US" sz="850" dirty="0"/>
          </a:p>
        </p:txBody>
      </p:sp>
      <p:sp>
        <p:nvSpPr>
          <p:cNvPr id="19" name="Shape 17"/>
          <p:cNvSpPr/>
          <p:nvPr/>
        </p:nvSpPr>
        <p:spPr>
          <a:xfrm>
            <a:off x="1444752" y="2084832"/>
            <a:ext cx="128016" cy="128016"/>
          </a:xfrm>
          <a:prstGeom prst="ellipse">
            <a:avLst/>
          </a:prstGeom>
          <a:solidFill>
            <a:srgbClr val="059669"/>
          </a:solidFill>
          <a:ln/>
        </p:spPr>
        <p:txBody>
          <a:bodyPr/>
          <a:lstStyle/>
          <a:p>
            <a:endParaRPr lang="en-VN"/>
          </a:p>
        </p:txBody>
      </p:sp>
      <p:sp>
        <p:nvSpPr>
          <p:cNvPr id="20" name="Shape 18"/>
          <p:cNvSpPr/>
          <p:nvPr/>
        </p:nvSpPr>
        <p:spPr>
          <a:xfrm>
            <a:off x="1691640" y="2039112"/>
            <a:ext cx="7178040" cy="484632"/>
          </a:xfrm>
          <a:prstGeom prst="rect">
            <a:avLst/>
          </a:prstGeom>
          <a:solidFill>
            <a:srgbClr val="FFFFFF"/>
          </a:solidFill>
          <a:ln w="6350">
            <a:solidFill>
              <a:srgbClr val="E2E8F0"/>
            </a:solidFill>
            <a:prstDash val="solid"/>
          </a:ln>
        </p:spPr>
        <p:txBody>
          <a:bodyPr/>
          <a:lstStyle/>
          <a:p>
            <a:endParaRPr lang="en-VN"/>
          </a:p>
        </p:txBody>
      </p:sp>
      <p:sp>
        <p:nvSpPr>
          <p:cNvPr id="21" name="Shape 19"/>
          <p:cNvSpPr/>
          <p:nvPr/>
        </p:nvSpPr>
        <p:spPr>
          <a:xfrm>
            <a:off x="1691640" y="2039112"/>
            <a:ext cx="54864" cy="484632"/>
          </a:xfrm>
          <a:prstGeom prst="rect">
            <a:avLst/>
          </a:prstGeom>
          <a:solidFill>
            <a:srgbClr val="059669"/>
          </a:solidFill>
          <a:ln/>
        </p:spPr>
        <p:txBody>
          <a:bodyPr/>
          <a:lstStyle/>
          <a:p>
            <a:endParaRPr lang="en-VN"/>
          </a:p>
        </p:txBody>
      </p:sp>
      <p:sp>
        <p:nvSpPr>
          <p:cNvPr id="22" name="Text 20"/>
          <p:cNvSpPr/>
          <p:nvPr/>
        </p:nvSpPr>
        <p:spPr>
          <a:xfrm>
            <a:off x="1801368" y="2057400"/>
            <a:ext cx="6858000" cy="210312"/>
          </a:xfrm>
          <a:prstGeom prst="rect">
            <a:avLst/>
          </a:prstGeom>
          <a:noFill/>
          <a:ln/>
        </p:spPr>
        <p:txBody>
          <a:bodyPr wrap="square" lIns="0" tIns="0" rIns="0" bIns="0" rtlCol="0" anchor="ctr"/>
          <a:lstStyle/>
          <a:p>
            <a:pPr marL="0" indent="0">
              <a:buNone/>
            </a:pPr>
            <a:r>
              <a:rPr lang="en-US" sz="1000" b="1" dirty="0">
                <a:solidFill>
                  <a:srgbClr val="059669"/>
                </a:solidFill>
                <a:latin typeface="Arial" pitchFamily="34" charset="0"/>
                <a:ea typeface="Arial" pitchFamily="34" charset="-122"/>
                <a:cs typeface="Arial" pitchFamily="34" charset="-120"/>
              </a:rPr>
              <a:t>Praia, Cabo Verde</a:t>
            </a:r>
            <a:endParaRPr lang="en-US" sz="1000" dirty="0"/>
          </a:p>
        </p:txBody>
      </p:sp>
      <p:sp>
        <p:nvSpPr>
          <p:cNvPr id="23" name="Text 21"/>
          <p:cNvSpPr/>
          <p:nvPr/>
        </p:nvSpPr>
        <p:spPr>
          <a:xfrm>
            <a:off x="1801368" y="2267712"/>
            <a:ext cx="6858000" cy="210312"/>
          </a:xfrm>
          <a:prstGeom prst="rect">
            <a:avLst/>
          </a:prstGeom>
          <a:noFill/>
          <a:ln/>
        </p:spPr>
        <p:txBody>
          <a:bodyPr wrap="square" lIns="0" tIns="0" rIns="0" bIns="0" rtlCol="0" anchor="ctr"/>
          <a:lstStyle/>
          <a:p>
            <a:pPr marL="0" indent="0">
              <a:buNone/>
            </a:pPr>
            <a:r>
              <a:rPr lang="en-US" sz="850" dirty="0">
                <a:solidFill>
                  <a:srgbClr val="334155"/>
                </a:solidFill>
                <a:latin typeface="Arial" pitchFamily="34" charset="0"/>
                <a:ea typeface="Arial" pitchFamily="34" charset="-122"/>
                <a:cs typeface="Arial" pitchFamily="34" charset="-120"/>
              </a:rPr>
              <a:t>Hành khách xuống tàu. 2 bác sĩ Hà Lan lên tàu giám sát</a:t>
            </a:r>
            <a:endParaRPr lang="en-US" sz="850" dirty="0"/>
          </a:p>
        </p:txBody>
      </p:sp>
      <p:sp>
        <p:nvSpPr>
          <p:cNvPr id="24" name="Text 22"/>
          <p:cNvSpPr/>
          <p:nvPr/>
        </p:nvSpPr>
        <p:spPr>
          <a:xfrm>
            <a:off x="274320" y="2642616"/>
            <a:ext cx="1143000" cy="228600"/>
          </a:xfrm>
          <a:prstGeom prst="rect">
            <a:avLst/>
          </a:prstGeom>
          <a:noFill/>
          <a:ln/>
        </p:spPr>
        <p:txBody>
          <a:bodyPr wrap="square" lIns="0" tIns="0" rIns="0" bIns="0" rtlCol="0" anchor="ctr"/>
          <a:lstStyle/>
          <a:p>
            <a:pPr marL="0" indent="0" algn="r">
              <a:buNone/>
            </a:pPr>
            <a:r>
              <a:rPr lang="en-US" sz="850" b="1" dirty="0">
                <a:solidFill>
                  <a:srgbClr val="64748B"/>
                </a:solidFill>
                <a:latin typeface="Arial" pitchFamily="34" charset="0"/>
                <a:ea typeface="Arial" pitchFamily="34" charset="-122"/>
                <a:cs typeface="Arial" pitchFamily="34" charset="-120"/>
              </a:rPr>
              <a:t>07–08/05</a:t>
            </a:r>
            <a:endParaRPr lang="en-US" sz="850" dirty="0"/>
          </a:p>
        </p:txBody>
      </p:sp>
      <p:sp>
        <p:nvSpPr>
          <p:cNvPr id="25" name="Shape 23"/>
          <p:cNvSpPr/>
          <p:nvPr/>
        </p:nvSpPr>
        <p:spPr>
          <a:xfrm>
            <a:off x="1444752" y="2660904"/>
            <a:ext cx="128016" cy="128016"/>
          </a:xfrm>
          <a:prstGeom prst="ellipse">
            <a:avLst/>
          </a:prstGeom>
          <a:solidFill>
            <a:srgbClr val="3B82F6"/>
          </a:solidFill>
          <a:ln/>
        </p:spPr>
        <p:txBody>
          <a:bodyPr/>
          <a:lstStyle/>
          <a:p>
            <a:endParaRPr lang="en-VN"/>
          </a:p>
        </p:txBody>
      </p:sp>
      <p:sp>
        <p:nvSpPr>
          <p:cNvPr id="26" name="Shape 24"/>
          <p:cNvSpPr/>
          <p:nvPr/>
        </p:nvSpPr>
        <p:spPr>
          <a:xfrm>
            <a:off x="1691640" y="2615184"/>
            <a:ext cx="7178040" cy="484632"/>
          </a:xfrm>
          <a:prstGeom prst="rect">
            <a:avLst/>
          </a:prstGeom>
          <a:solidFill>
            <a:srgbClr val="EFF6FF"/>
          </a:solidFill>
          <a:ln w="6350">
            <a:solidFill>
              <a:srgbClr val="3B82F6"/>
            </a:solidFill>
            <a:prstDash val="solid"/>
          </a:ln>
        </p:spPr>
        <p:txBody>
          <a:bodyPr/>
          <a:lstStyle/>
          <a:p>
            <a:endParaRPr lang="en-VN"/>
          </a:p>
        </p:txBody>
      </p:sp>
      <p:sp>
        <p:nvSpPr>
          <p:cNvPr id="27" name="Shape 25"/>
          <p:cNvSpPr/>
          <p:nvPr/>
        </p:nvSpPr>
        <p:spPr>
          <a:xfrm>
            <a:off x="1691640" y="2615184"/>
            <a:ext cx="54864" cy="484632"/>
          </a:xfrm>
          <a:prstGeom prst="rect">
            <a:avLst/>
          </a:prstGeom>
          <a:solidFill>
            <a:srgbClr val="3B82F6"/>
          </a:solidFill>
          <a:ln/>
        </p:spPr>
        <p:txBody>
          <a:bodyPr/>
          <a:lstStyle/>
          <a:p>
            <a:endParaRPr lang="en-VN"/>
          </a:p>
        </p:txBody>
      </p:sp>
      <p:sp>
        <p:nvSpPr>
          <p:cNvPr id="28" name="Text 26"/>
          <p:cNvSpPr/>
          <p:nvPr/>
        </p:nvSpPr>
        <p:spPr>
          <a:xfrm>
            <a:off x="1801368" y="2633472"/>
            <a:ext cx="6858000" cy="210312"/>
          </a:xfrm>
          <a:prstGeom prst="rect">
            <a:avLst/>
          </a:prstGeom>
          <a:noFill/>
          <a:ln/>
        </p:spPr>
        <p:txBody>
          <a:bodyPr wrap="square" lIns="0" tIns="0" rIns="0" bIns="0" rtlCol="0" anchor="ctr"/>
          <a:lstStyle/>
          <a:p>
            <a:pPr marL="0" indent="0">
              <a:buNone/>
            </a:pPr>
            <a:r>
              <a:rPr lang="en-US" sz="1000" b="1" dirty="0">
                <a:solidFill>
                  <a:srgbClr val="3B82F6"/>
                </a:solidFill>
                <a:latin typeface="Arial" pitchFamily="34" charset="0"/>
                <a:ea typeface="Arial" pitchFamily="34" charset="-122"/>
                <a:cs typeface="Arial" pitchFamily="34" charset="-120"/>
              </a:rPr>
              <a:t>WHO phát hành DON lần 2</a:t>
            </a:r>
            <a:endParaRPr lang="en-US" sz="1000" dirty="0"/>
          </a:p>
        </p:txBody>
      </p:sp>
      <p:sp>
        <p:nvSpPr>
          <p:cNvPr id="29" name="Text 27"/>
          <p:cNvSpPr/>
          <p:nvPr/>
        </p:nvSpPr>
        <p:spPr>
          <a:xfrm>
            <a:off x="1801368" y="2843784"/>
            <a:ext cx="6858000" cy="210312"/>
          </a:xfrm>
          <a:prstGeom prst="rect">
            <a:avLst/>
          </a:prstGeom>
          <a:noFill/>
          <a:ln/>
        </p:spPr>
        <p:txBody>
          <a:bodyPr wrap="square" lIns="0" tIns="0" rIns="0" bIns="0" rtlCol="0" anchor="ctr"/>
          <a:lstStyle/>
          <a:p>
            <a:pPr marL="0" indent="0">
              <a:buNone/>
            </a:pPr>
            <a:r>
              <a:rPr lang="en-US" sz="850" dirty="0">
                <a:solidFill>
                  <a:srgbClr val="334155"/>
                </a:solidFill>
                <a:latin typeface="Arial" pitchFamily="34" charset="0"/>
                <a:ea typeface="Arial" pitchFamily="34" charset="-122"/>
                <a:cs typeface="Arial" pitchFamily="34" charset="-120"/>
              </a:rPr>
              <a:t>Ghi chú truyền thông + hướng dẫn quản lý người tiếp xúc</a:t>
            </a:r>
            <a:endParaRPr lang="en-US" sz="850" dirty="0"/>
          </a:p>
        </p:txBody>
      </p:sp>
      <p:sp>
        <p:nvSpPr>
          <p:cNvPr id="30" name="Text 28"/>
          <p:cNvSpPr/>
          <p:nvPr/>
        </p:nvSpPr>
        <p:spPr>
          <a:xfrm>
            <a:off x="274320" y="3218688"/>
            <a:ext cx="1143000" cy="228600"/>
          </a:xfrm>
          <a:prstGeom prst="rect">
            <a:avLst/>
          </a:prstGeom>
          <a:noFill/>
          <a:ln/>
        </p:spPr>
        <p:txBody>
          <a:bodyPr wrap="square" lIns="0" tIns="0" rIns="0" bIns="0" rtlCol="0" anchor="ctr"/>
          <a:lstStyle/>
          <a:p>
            <a:pPr marL="0" indent="0" algn="r">
              <a:buNone/>
            </a:pPr>
            <a:r>
              <a:rPr lang="en-US" sz="850" b="1" dirty="0">
                <a:solidFill>
                  <a:srgbClr val="64748B"/>
                </a:solidFill>
                <a:latin typeface="Arial" pitchFamily="34" charset="0"/>
                <a:ea typeface="Arial" pitchFamily="34" charset="-122"/>
                <a:cs typeface="Arial" pitchFamily="34" charset="-120"/>
              </a:rPr>
              <a:t>09/05</a:t>
            </a:r>
            <a:endParaRPr lang="en-US" sz="850" dirty="0"/>
          </a:p>
        </p:txBody>
      </p:sp>
      <p:sp>
        <p:nvSpPr>
          <p:cNvPr id="31" name="Shape 29"/>
          <p:cNvSpPr/>
          <p:nvPr/>
        </p:nvSpPr>
        <p:spPr>
          <a:xfrm>
            <a:off x="1444752" y="3236976"/>
            <a:ext cx="128016" cy="128016"/>
          </a:xfrm>
          <a:prstGeom prst="ellipse">
            <a:avLst/>
          </a:prstGeom>
          <a:solidFill>
            <a:srgbClr val="3B82F6"/>
          </a:solidFill>
          <a:ln/>
        </p:spPr>
        <p:txBody>
          <a:bodyPr/>
          <a:lstStyle/>
          <a:p>
            <a:endParaRPr lang="en-VN"/>
          </a:p>
        </p:txBody>
      </p:sp>
      <p:sp>
        <p:nvSpPr>
          <p:cNvPr id="32" name="Shape 30"/>
          <p:cNvSpPr/>
          <p:nvPr/>
        </p:nvSpPr>
        <p:spPr>
          <a:xfrm>
            <a:off x="1691640" y="3191256"/>
            <a:ext cx="7178040" cy="484632"/>
          </a:xfrm>
          <a:prstGeom prst="rect">
            <a:avLst/>
          </a:prstGeom>
          <a:solidFill>
            <a:srgbClr val="EFF6FF"/>
          </a:solidFill>
          <a:ln w="6350">
            <a:solidFill>
              <a:srgbClr val="3B82F6"/>
            </a:solidFill>
            <a:prstDash val="solid"/>
          </a:ln>
        </p:spPr>
        <p:txBody>
          <a:bodyPr/>
          <a:lstStyle/>
          <a:p>
            <a:endParaRPr lang="en-VN"/>
          </a:p>
        </p:txBody>
      </p:sp>
      <p:sp>
        <p:nvSpPr>
          <p:cNvPr id="33" name="Shape 31"/>
          <p:cNvSpPr/>
          <p:nvPr/>
        </p:nvSpPr>
        <p:spPr>
          <a:xfrm>
            <a:off x="1691640" y="3191256"/>
            <a:ext cx="54864" cy="484632"/>
          </a:xfrm>
          <a:prstGeom prst="rect">
            <a:avLst/>
          </a:prstGeom>
          <a:solidFill>
            <a:srgbClr val="3B82F6"/>
          </a:solidFill>
          <a:ln/>
        </p:spPr>
        <p:txBody>
          <a:bodyPr/>
          <a:lstStyle/>
          <a:p>
            <a:endParaRPr lang="en-VN"/>
          </a:p>
        </p:txBody>
      </p:sp>
      <p:sp>
        <p:nvSpPr>
          <p:cNvPr id="34" name="Text 32"/>
          <p:cNvSpPr/>
          <p:nvPr/>
        </p:nvSpPr>
        <p:spPr>
          <a:xfrm>
            <a:off x="1801368" y="3209544"/>
            <a:ext cx="6858000" cy="210312"/>
          </a:xfrm>
          <a:prstGeom prst="rect">
            <a:avLst/>
          </a:prstGeom>
          <a:noFill/>
          <a:ln/>
        </p:spPr>
        <p:txBody>
          <a:bodyPr wrap="square" lIns="0" tIns="0" rIns="0" bIns="0" rtlCol="0" anchor="ctr"/>
          <a:lstStyle/>
          <a:p>
            <a:pPr marL="0" indent="0">
              <a:buNone/>
            </a:pPr>
            <a:r>
              <a:rPr lang="en-US" sz="1000" b="1" dirty="0">
                <a:solidFill>
                  <a:srgbClr val="3B82F6"/>
                </a:solidFill>
                <a:latin typeface="Arial" pitchFamily="34" charset="0"/>
                <a:ea typeface="Arial" pitchFamily="34" charset="-122"/>
                <a:cs typeface="Arial" pitchFamily="34" charset="-120"/>
              </a:rPr>
              <a:t>Tổng GĐ WHO đến Canary</a:t>
            </a:r>
            <a:endParaRPr lang="en-US" sz="1000" dirty="0"/>
          </a:p>
        </p:txBody>
      </p:sp>
      <p:sp>
        <p:nvSpPr>
          <p:cNvPr id="35" name="Text 33"/>
          <p:cNvSpPr/>
          <p:nvPr/>
        </p:nvSpPr>
        <p:spPr>
          <a:xfrm>
            <a:off x="1801368" y="3419856"/>
            <a:ext cx="6858000" cy="210312"/>
          </a:xfrm>
          <a:prstGeom prst="rect">
            <a:avLst/>
          </a:prstGeom>
          <a:noFill/>
          <a:ln/>
        </p:spPr>
        <p:txBody>
          <a:bodyPr wrap="square" lIns="0" tIns="0" rIns="0" bIns="0" rtlCol="0" anchor="ctr"/>
          <a:lstStyle/>
          <a:p>
            <a:pPr marL="0" indent="0">
              <a:buNone/>
            </a:pPr>
            <a:r>
              <a:rPr lang="en-US" sz="850" dirty="0">
                <a:solidFill>
                  <a:srgbClr val="334155"/>
                </a:solidFill>
                <a:latin typeface="Arial" pitchFamily="34" charset="0"/>
                <a:ea typeface="Arial" pitchFamily="34" charset="-122"/>
                <a:cs typeface="Arial" pitchFamily="34" charset="-120"/>
              </a:rPr>
              <a:t>TS. Tedros gặp chính quyền TBN để điều phối đáp ứng</a:t>
            </a:r>
            <a:endParaRPr lang="en-US" sz="850" dirty="0"/>
          </a:p>
        </p:txBody>
      </p:sp>
      <p:sp>
        <p:nvSpPr>
          <p:cNvPr id="36" name="Text 34"/>
          <p:cNvSpPr/>
          <p:nvPr/>
        </p:nvSpPr>
        <p:spPr>
          <a:xfrm>
            <a:off x="274320" y="3794760"/>
            <a:ext cx="1143000" cy="228600"/>
          </a:xfrm>
          <a:prstGeom prst="rect">
            <a:avLst/>
          </a:prstGeom>
          <a:noFill/>
          <a:ln/>
        </p:spPr>
        <p:txBody>
          <a:bodyPr wrap="square" lIns="0" tIns="0" rIns="0" bIns="0" rtlCol="0" anchor="ctr"/>
          <a:lstStyle/>
          <a:p>
            <a:pPr marL="0" indent="0" algn="r">
              <a:buNone/>
            </a:pPr>
            <a:r>
              <a:rPr lang="en-US" sz="850" b="1" dirty="0">
                <a:solidFill>
                  <a:srgbClr val="64748B"/>
                </a:solidFill>
                <a:latin typeface="Arial" pitchFamily="34" charset="0"/>
                <a:ea typeface="Arial" pitchFamily="34" charset="-122"/>
                <a:cs typeface="Arial" pitchFamily="34" charset="-120"/>
              </a:rPr>
              <a:t>10–11/05</a:t>
            </a:r>
            <a:endParaRPr lang="en-US" sz="850" dirty="0"/>
          </a:p>
        </p:txBody>
      </p:sp>
      <p:sp>
        <p:nvSpPr>
          <p:cNvPr id="37" name="Shape 35"/>
          <p:cNvSpPr/>
          <p:nvPr/>
        </p:nvSpPr>
        <p:spPr>
          <a:xfrm>
            <a:off x="1444752" y="3813048"/>
            <a:ext cx="128016" cy="128016"/>
          </a:xfrm>
          <a:prstGeom prst="ellipse">
            <a:avLst/>
          </a:prstGeom>
          <a:solidFill>
            <a:srgbClr val="F59E0B"/>
          </a:solidFill>
          <a:ln/>
        </p:spPr>
        <p:txBody>
          <a:bodyPr/>
          <a:lstStyle/>
          <a:p>
            <a:endParaRPr lang="en-VN"/>
          </a:p>
        </p:txBody>
      </p:sp>
      <p:sp>
        <p:nvSpPr>
          <p:cNvPr id="38" name="Shape 36"/>
          <p:cNvSpPr/>
          <p:nvPr/>
        </p:nvSpPr>
        <p:spPr>
          <a:xfrm>
            <a:off x="1691640" y="3767328"/>
            <a:ext cx="7178040" cy="484632"/>
          </a:xfrm>
          <a:prstGeom prst="rect">
            <a:avLst/>
          </a:prstGeom>
          <a:solidFill>
            <a:srgbClr val="FFFBEB"/>
          </a:solidFill>
          <a:ln w="6350">
            <a:solidFill>
              <a:srgbClr val="F59E0B"/>
            </a:solidFill>
            <a:prstDash val="solid"/>
          </a:ln>
        </p:spPr>
        <p:txBody>
          <a:bodyPr/>
          <a:lstStyle/>
          <a:p>
            <a:endParaRPr lang="en-VN"/>
          </a:p>
        </p:txBody>
      </p:sp>
      <p:sp>
        <p:nvSpPr>
          <p:cNvPr id="39" name="Shape 37"/>
          <p:cNvSpPr/>
          <p:nvPr/>
        </p:nvSpPr>
        <p:spPr>
          <a:xfrm>
            <a:off x="1691640" y="3767328"/>
            <a:ext cx="54864" cy="484632"/>
          </a:xfrm>
          <a:prstGeom prst="rect">
            <a:avLst/>
          </a:prstGeom>
          <a:solidFill>
            <a:srgbClr val="F59E0B"/>
          </a:solidFill>
          <a:ln/>
        </p:spPr>
        <p:txBody>
          <a:bodyPr/>
          <a:lstStyle/>
          <a:p>
            <a:endParaRPr lang="en-VN"/>
          </a:p>
        </p:txBody>
      </p:sp>
      <p:sp>
        <p:nvSpPr>
          <p:cNvPr id="40" name="Text 38"/>
          <p:cNvSpPr/>
          <p:nvPr/>
        </p:nvSpPr>
        <p:spPr>
          <a:xfrm>
            <a:off x="1801368" y="3785616"/>
            <a:ext cx="6858000" cy="210312"/>
          </a:xfrm>
          <a:prstGeom prst="rect">
            <a:avLst/>
          </a:prstGeom>
          <a:noFill/>
          <a:ln/>
        </p:spPr>
        <p:txBody>
          <a:bodyPr wrap="square" lIns="0" tIns="0" rIns="0" bIns="0" rtlCol="0" anchor="ctr"/>
          <a:lstStyle/>
          <a:p>
            <a:pPr marL="0" indent="0">
              <a:buNone/>
            </a:pPr>
            <a:r>
              <a:rPr lang="en-US" sz="1000" b="1" dirty="0">
                <a:solidFill>
                  <a:srgbClr val="F59E0B"/>
                </a:solidFill>
                <a:latin typeface="Arial" pitchFamily="34" charset="0"/>
                <a:ea typeface="Arial" pitchFamily="34" charset="-122"/>
                <a:cs typeface="Arial" pitchFamily="34" charset="-120"/>
              </a:rPr>
              <a:t>Tenerife – </a:t>
            </a:r>
            <a:r>
              <a:rPr lang="en-US" sz="1000" b="1" dirty="0" err="1">
                <a:solidFill>
                  <a:srgbClr val="F59E0B"/>
                </a:solidFill>
                <a:latin typeface="Arial" pitchFamily="34" charset="0"/>
                <a:ea typeface="Arial" pitchFamily="34" charset="-122"/>
                <a:cs typeface="Arial" pitchFamily="34" charset="-120"/>
              </a:rPr>
              <a:t>Toàn</a:t>
            </a:r>
            <a:r>
              <a:rPr lang="en-US" sz="1000" b="1" dirty="0">
                <a:solidFill>
                  <a:srgbClr val="F59E0B"/>
                </a:solidFill>
                <a:latin typeface="Arial" pitchFamily="34" charset="0"/>
                <a:ea typeface="Arial" pitchFamily="34" charset="-122"/>
                <a:cs typeface="Arial" pitchFamily="34" charset="-120"/>
              </a:rPr>
              <a:t> </a:t>
            </a:r>
            <a:r>
              <a:rPr lang="en-US" sz="1000" b="1" dirty="0" err="1">
                <a:solidFill>
                  <a:srgbClr val="F59E0B"/>
                </a:solidFill>
                <a:latin typeface="Arial" pitchFamily="34" charset="0"/>
                <a:ea typeface="Arial" pitchFamily="34" charset="-122"/>
                <a:cs typeface="Arial" pitchFamily="34" charset="-120"/>
              </a:rPr>
              <a:t>bộ</a:t>
            </a:r>
            <a:r>
              <a:rPr lang="en-US" sz="1000" b="1" dirty="0">
                <a:solidFill>
                  <a:srgbClr val="F59E0B"/>
                </a:solidFill>
                <a:latin typeface="Arial" pitchFamily="34" charset="0"/>
                <a:ea typeface="Arial" pitchFamily="34" charset="-122"/>
                <a:cs typeface="Arial" pitchFamily="34" charset="-120"/>
              </a:rPr>
              <a:t> </a:t>
            </a:r>
            <a:r>
              <a:rPr lang="en-US" sz="1000" b="1" dirty="0" err="1">
                <a:solidFill>
                  <a:srgbClr val="F59E0B"/>
                </a:solidFill>
                <a:latin typeface="Arial" pitchFamily="34" charset="0"/>
                <a:ea typeface="Arial" pitchFamily="34" charset="-122"/>
                <a:cs typeface="Arial" pitchFamily="34" charset="-120"/>
              </a:rPr>
              <a:t>hành</a:t>
            </a:r>
            <a:r>
              <a:rPr lang="en-US" sz="1000" b="1" dirty="0">
                <a:solidFill>
                  <a:srgbClr val="F59E0B"/>
                </a:solidFill>
                <a:latin typeface="Arial" pitchFamily="34" charset="0"/>
                <a:ea typeface="Arial" pitchFamily="34" charset="-122"/>
                <a:cs typeface="Arial" pitchFamily="34" charset="-120"/>
              </a:rPr>
              <a:t> </a:t>
            </a:r>
            <a:r>
              <a:rPr lang="en-US" sz="1000" b="1" dirty="0" err="1">
                <a:solidFill>
                  <a:srgbClr val="F59E0B"/>
                </a:solidFill>
                <a:latin typeface="Arial" pitchFamily="34" charset="0"/>
                <a:ea typeface="Arial" pitchFamily="34" charset="-122"/>
                <a:cs typeface="Arial" pitchFamily="34" charset="-120"/>
              </a:rPr>
              <a:t>khách</a:t>
            </a:r>
            <a:r>
              <a:rPr lang="en-US" sz="1000" b="1" dirty="0">
                <a:solidFill>
                  <a:srgbClr val="F59E0B"/>
                </a:solidFill>
                <a:latin typeface="Arial" pitchFamily="34" charset="0"/>
                <a:ea typeface="Arial" pitchFamily="34" charset="-122"/>
                <a:cs typeface="Arial" pitchFamily="34" charset="-120"/>
              </a:rPr>
              <a:t> xuống tàu</a:t>
            </a:r>
            <a:endParaRPr lang="en-US" sz="1000" dirty="0"/>
          </a:p>
        </p:txBody>
      </p:sp>
      <p:sp>
        <p:nvSpPr>
          <p:cNvPr id="41" name="Text 39"/>
          <p:cNvSpPr/>
          <p:nvPr/>
        </p:nvSpPr>
        <p:spPr>
          <a:xfrm>
            <a:off x="1801368" y="3995928"/>
            <a:ext cx="6858000" cy="210312"/>
          </a:xfrm>
          <a:prstGeom prst="rect">
            <a:avLst/>
          </a:prstGeom>
          <a:noFill/>
          <a:ln/>
        </p:spPr>
        <p:txBody>
          <a:bodyPr wrap="square" lIns="0" tIns="0" rIns="0" bIns="0" rtlCol="0" anchor="ctr"/>
          <a:lstStyle/>
          <a:p>
            <a:pPr marL="0" indent="0">
              <a:buNone/>
            </a:pPr>
            <a:r>
              <a:rPr lang="en-US" sz="850" dirty="0">
                <a:solidFill>
                  <a:srgbClr val="334155"/>
                </a:solidFill>
                <a:latin typeface="Arial" pitchFamily="34" charset="0"/>
                <a:ea typeface="Arial" pitchFamily="34" charset="-122"/>
                <a:cs typeface="Arial" pitchFamily="34" charset="-120"/>
              </a:rPr>
              <a:t>Vận chuyển bằng máy bay không thương mại. 25 thuyền viên ở lại</a:t>
            </a:r>
            <a:endParaRPr lang="en-US" sz="850" dirty="0"/>
          </a:p>
        </p:txBody>
      </p:sp>
      <p:sp>
        <p:nvSpPr>
          <p:cNvPr id="42" name="Text 40"/>
          <p:cNvSpPr/>
          <p:nvPr/>
        </p:nvSpPr>
        <p:spPr>
          <a:xfrm>
            <a:off x="274320" y="4370832"/>
            <a:ext cx="1143000" cy="228600"/>
          </a:xfrm>
          <a:prstGeom prst="rect">
            <a:avLst/>
          </a:prstGeom>
          <a:noFill/>
          <a:ln/>
        </p:spPr>
        <p:txBody>
          <a:bodyPr wrap="square" lIns="0" tIns="0" rIns="0" bIns="0" rtlCol="0" anchor="ctr"/>
          <a:lstStyle/>
          <a:p>
            <a:pPr marL="0" indent="0" algn="r">
              <a:buNone/>
            </a:pPr>
            <a:r>
              <a:rPr lang="en-US" sz="850" b="1" dirty="0">
                <a:solidFill>
                  <a:srgbClr val="64748B"/>
                </a:solidFill>
                <a:latin typeface="Arial" pitchFamily="34" charset="0"/>
                <a:ea typeface="Arial" pitchFamily="34" charset="-122"/>
                <a:cs typeface="Arial" pitchFamily="34" charset="-120"/>
              </a:rPr>
              <a:t>13/05</a:t>
            </a:r>
            <a:endParaRPr lang="en-US" sz="850" dirty="0"/>
          </a:p>
        </p:txBody>
      </p:sp>
      <p:sp>
        <p:nvSpPr>
          <p:cNvPr id="43" name="Shape 41"/>
          <p:cNvSpPr/>
          <p:nvPr/>
        </p:nvSpPr>
        <p:spPr>
          <a:xfrm>
            <a:off x="1444752" y="4389120"/>
            <a:ext cx="128016" cy="128016"/>
          </a:xfrm>
          <a:prstGeom prst="ellipse">
            <a:avLst/>
          </a:prstGeom>
          <a:solidFill>
            <a:srgbClr val="3B82F6"/>
          </a:solidFill>
          <a:ln/>
        </p:spPr>
        <p:txBody>
          <a:bodyPr/>
          <a:lstStyle/>
          <a:p>
            <a:endParaRPr lang="en-VN"/>
          </a:p>
        </p:txBody>
      </p:sp>
      <p:sp>
        <p:nvSpPr>
          <p:cNvPr id="44" name="Shape 42"/>
          <p:cNvSpPr/>
          <p:nvPr/>
        </p:nvSpPr>
        <p:spPr>
          <a:xfrm>
            <a:off x="1691640" y="4343400"/>
            <a:ext cx="7178040" cy="484632"/>
          </a:xfrm>
          <a:prstGeom prst="rect">
            <a:avLst/>
          </a:prstGeom>
          <a:solidFill>
            <a:srgbClr val="EFF6FF"/>
          </a:solidFill>
          <a:ln w="6350">
            <a:solidFill>
              <a:srgbClr val="3B82F6"/>
            </a:solidFill>
            <a:prstDash val="solid"/>
          </a:ln>
        </p:spPr>
        <p:txBody>
          <a:bodyPr/>
          <a:lstStyle/>
          <a:p>
            <a:endParaRPr lang="en-VN"/>
          </a:p>
        </p:txBody>
      </p:sp>
      <p:sp>
        <p:nvSpPr>
          <p:cNvPr id="45" name="Shape 43"/>
          <p:cNvSpPr/>
          <p:nvPr/>
        </p:nvSpPr>
        <p:spPr>
          <a:xfrm>
            <a:off x="1691640" y="4343400"/>
            <a:ext cx="54864" cy="484632"/>
          </a:xfrm>
          <a:prstGeom prst="rect">
            <a:avLst/>
          </a:prstGeom>
          <a:solidFill>
            <a:srgbClr val="3B82F6"/>
          </a:solidFill>
          <a:ln/>
        </p:spPr>
        <p:txBody>
          <a:bodyPr/>
          <a:lstStyle/>
          <a:p>
            <a:endParaRPr lang="en-VN"/>
          </a:p>
        </p:txBody>
      </p:sp>
      <p:sp>
        <p:nvSpPr>
          <p:cNvPr id="46" name="Text 44"/>
          <p:cNvSpPr/>
          <p:nvPr/>
        </p:nvSpPr>
        <p:spPr>
          <a:xfrm>
            <a:off x="1801368" y="4361688"/>
            <a:ext cx="6858000" cy="210312"/>
          </a:xfrm>
          <a:prstGeom prst="rect">
            <a:avLst/>
          </a:prstGeom>
          <a:noFill/>
          <a:ln/>
        </p:spPr>
        <p:txBody>
          <a:bodyPr wrap="square" lIns="0" tIns="0" rIns="0" bIns="0" rtlCol="0" anchor="ctr"/>
          <a:lstStyle/>
          <a:p>
            <a:pPr marL="0" indent="0">
              <a:buNone/>
            </a:pPr>
            <a:r>
              <a:rPr lang="en-US" sz="1000" b="1" dirty="0">
                <a:solidFill>
                  <a:srgbClr val="3B82F6"/>
                </a:solidFill>
                <a:latin typeface="Arial" pitchFamily="34" charset="0"/>
                <a:ea typeface="Arial" pitchFamily="34" charset="-122"/>
                <a:cs typeface="Arial" pitchFamily="34" charset="-120"/>
              </a:rPr>
              <a:t>WHO DON lần 3 – 11 ca, 3 tử vong</a:t>
            </a:r>
            <a:endParaRPr lang="en-US" sz="1000" dirty="0"/>
          </a:p>
        </p:txBody>
      </p:sp>
      <p:sp>
        <p:nvSpPr>
          <p:cNvPr id="47" name="Text 45"/>
          <p:cNvSpPr/>
          <p:nvPr/>
        </p:nvSpPr>
        <p:spPr>
          <a:xfrm>
            <a:off x="1801368" y="4572000"/>
            <a:ext cx="6858000" cy="210312"/>
          </a:xfrm>
          <a:prstGeom prst="rect">
            <a:avLst/>
          </a:prstGeom>
          <a:noFill/>
          <a:ln/>
        </p:spPr>
        <p:txBody>
          <a:bodyPr wrap="square" lIns="0" tIns="0" rIns="0" bIns="0" rtlCol="0" anchor="ctr"/>
          <a:lstStyle/>
          <a:p>
            <a:pPr marL="0" indent="0">
              <a:buNone/>
            </a:pPr>
            <a:r>
              <a:rPr lang="en-US" sz="850" dirty="0">
                <a:solidFill>
                  <a:srgbClr val="334155"/>
                </a:solidFill>
                <a:latin typeface="Arial" pitchFamily="34" charset="0"/>
                <a:ea typeface="Arial" pitchFamily="34" charset="-122"/>
                <a:cs typeface="Arial" pitchFamily="34" charset="-120"/>
              </a:rPr>
              <a:t>Nguy cơ: TRUNG BÌNH với người trên tàu | THẤP ở cấp toàn cầu</a:t>
            </a:r>
            <a:endParaRPr lang="en-US" sz="850" dirty="0"/>
          </a:p>
        </p:txBody>
      </p:sp>
      <p:sp>
        <p:nvSpPr>
          <p:cNvPr id="48" name="Text 46"/>
          <p:cNvSpPr/>
          <p:nvPr/>
        </p:nvSpPr>
        <p:spPr>
          <a:xfrm>
            <a:off x="274320" y="4892040"/>
            <a:ext cx="8229600" cy="182880"/>
          </a:xfrm>
          <a:prstGeom prst="rect">
            <a:avLst/>
          </a:prstGeom>
          <a:noFill/>
          <a:ln/>
        </p:spPr>
        <p:txBody>
          <a:bodyPr wrap="square" rtlCol="0" anchor="ctr"/>
          <a:lstStyle/>
          <a:p>
            <a:pPr marL="0" indent="0">
              <a:buNone/>
            </a:pPr>
            <a:r>
              <a:rPr lang="en-US" sz="750" i="1" dirty="0">
                <a:solidFill>
                  <a:srgbClr val="64748B"/>
                </a:solidFill>
                <a:latin typeface="Arial" pitchFamily="34" charset="0"/>
                <a:ea typeface="Arial" pitchFamily="34" charset="-122"/>
                <a:cs typeface="Arial" pitchFamily="34" charset="-120"/>
              </a:rPr>
              <a:t>Nguồn: WHO Disease Outbreak News (DON) · hantavirusmap.com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2296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02. TÌNH HÌNH LÂM SÀNG &amp; THỐNG KÊ</a:t>
            </a:r>
            <a:endParaRPr lang="en-US" sz="1300" dirty="0"/>
          </a:p>
        </p:txBody>
      </p:sp>
      <p:sp>
        <p:nvSpPr>
          <p:cNvPr id="4" name="Shape 2"/>
          <p:cNvSpPr/>
          <p:nvPr/>
        </p:nvSpPr>
        <p:spPr>
          <a:xfrm>
            <a:off x="274320" y="777240"/>
            <a:ext cx="2011680" cy="1371600"/>
          </a:xfrm>
          <a:prstGeom prst="rect">
            <a:avLst/>
          </a:prstGeom>
          <a:solidFill>
            <a:srgbClr val="0B1F3A"/>
          </a:solidFill>
          <a:ln/>
        </p:spPr>
        <p:txBody>
          <a:bodyPr/>
          <a:lstStyle/>
          <a:p>
            <a:endParaRPr lang="en-VN"/>
          </a:p>
        </p:txBody>
      </p:sp>
      <p:sp>
        <p:nvSpPr>
          <p:cNvPr id="5" name="Text 3"/>
          <p:cNvSpPr/>
          <p:nvPr/>
        </p:nvSpPr>
        <p:spPr>
          <a:xfrm>
            <a:off x="274320" y="822960"/>
            <a:ext cx="2011680" cy="777240"/>
          </a:xfrm>
          <a:prstGeom prst="rect">
            <a:avLst/>
          </a:prstGeom>
          <a:noFill/>
          <a:ln/>
        </p:spPr>
        <p:txBody>
          <a:bodyPr wrap="square" rtlCol="0" anchor="ctr"/>
          <a:lstStyle/>
          <a:p>
            <a:pPr marL="0" indent="0" algn="ctr">
              <a:buNone/>
            </a:pPr>
            <a:r>
              <a:rPr lang="en-US" sz="4200" b="1" dirty="0">
                <a:solidFill>
                  <a:srgbClr val="FFFFFF"/>
                </a:solidFill>
                <a:latin typeface="Arial" pitchFamily="34" charset="0"/>
                <a:ea typeface="Arial" pitchFamily="34" charset="-122"/>
                <a:cs typeface="Arial" pitchFamily="34" charset="-120"/>
              </a:rPr>
              <a:t>10</a:t>
            </a:r>
            <a:endParaRPr lang="en-US" sz="4200" dirty="0"/>
          </a:p>
        </p:txBody>
      </p:sp>
      <p:sp>
        <p:nvSpPr>
          <p:cNvPr id="6" name="Text 4"/>
          <p:cNvSpPr/>
          <p:nvPr/>
        </p:nvSpPr>
        <p:spPr>
          <a:xfrm>
            <a:off x="274320" y="1572768"/>
            <a:ext cx="2011680" cy="530352"/>
          </a:xfrm>
          <a:prstGeom prst="rect">
            <a:avLst/>
          </a:prstGeom>
          <a:noFill/>
          <a:ln/>
        </p:spPr>
        <p:txBody>
          <a:bodyPr wrap="square" rtlCol="0" anchor="ctr"/>
          <a:lstStyle/>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Tổng ca bệnh</a:t>
            </a:r>
            <a:endParaRPr lang="en-US" sz="850" dirty="0"/>
          </a:p>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(8 xác định, 2 có thể)</a:t>
            </a:r>
            <a:endParaRPr lang="en-US" sz="850" dirty="0"/>
          </a:p>
        </p:txBody>
      </p:sp>
      <p:sp>
        <p:nvSpPr>
          <p:cNvPr id="7" name="Shape 5"/>
          <p:cNvSpPr/>
          <p:nvPr/>
        </p:nvSpPr>
        <p:spPr>
          <a:xfrm>
            <a:off x="2450592" y="777240"/>
            <a:ext cx="2011680" cy="1371600"/>
          </a:xfrm>
          <a:prstGeom prst="rect">
            <a:avLst/>
          </a:prstGeom>
          <a:solidFill>
            <a:srgbClr val="EF4444"/>
          </a:solidFill>
          <a:ln/>
        </p:spPr>
        <p:txBody>
          <a:bodyPr/>
          <a:lstStyle/>
          <a:p>
            <a:endParaRPr lang="en-VN"/>
          </a:p>
        </p:txBody>
      </p:sp>
      <p:sp>
        <p:nvSpPr>
          <p:cNvPr id="8" name="Text 6"/>
          <p:cNvSpPr/>
          <p:nvPr/>
        </p:nvSpPr>
        <p:spPr>
          <a:xfrm>
            <a:off x="2450592" y="822960"/>
            <a:ext cx="2011680" cy="777240"/>
          </a:xfrm>
          <a:prstGeom prst="rect">
            <a:avLst/>
          </a:prstGeom>
          <a:noFill/>
          <a:ln/>
        </p:spPr>
        <p:txBody>
          <a:bodyPr wrap="square" rtlCol="0" anchor="ctr"/>
          <a:lstStyle/>
          <a:p>
            <a:pPr marL="0" indent="0" algn="ctr">
              <a:buNone/>
            </a:pPr>
            <a:r>
              <a:rPr lang="en-US" sz="4200" b="1" dirty="0">
                <a:solidFill>
                  <a:srgbClr val="FFFFFF"/>
                </a:solidFill>
                <a:latin typeface="Arial" pitchFamily="34" charset="0"/>
                <a:ea typeface="Arial" pitchFamily="34" charset="-122"/>
                <a:cs typeface="Arial" pitchFamily="34" charset="-120"/>
              </a:rPr>
              <a:t>3</a:t>
            </a:r>
            <a:endParaRPr lang="en-US" sz="4200" dirty="0"/>
          </a:p>
        </p:txBody>
      </p:sp>
      <p:sp>
        <p:nvSpPr>
          <p:cNvPr id="9" name="Text 7"/>
          <p:cNvSpPr/>
          <p:nvPr/>
        </p:nvSpPr>
        <p:spPr>
          <a:xfrm>
            <a:off x="2450592" y="1572768"/>
            <a:ext cx="2011680" cy="530352"/>
          </a:xfrm>
          <a:prstGeom prst="rect">
            <a:avLst/>
          </a:prstGeom>
          <a:noFill/>
          <a:ln/>
        </p:spPr>
        <p:txBody>
          <a:bodyPr wrap="square" rtlCol="0" anchor="ctr"/>
          <a:lstStyle/>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Ca tử vong</a:t>
            </a:r>
            <a:endParaRPr lang="en-US" sz="850" dirty="0"/>
          </a:p>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CFR = 30%</a:t>
            </a:r>
            <a:endParaRPr lang="en-US" sz="850" dirty="0"/>
          </a:p>
        </p:txBody>
      </p:sp>
      <p:sp>
        <p:nvSpPr>
          <p:cNvPr id="10" name="Shape 8"/>
          <p:cNvSpPr/>
          <p:nvPr/>
        </p:nvSpPr>
        <p:spPr>
          <a:xfrm>
            <a:off x="4626864" y="777240"/>
            <a:ext cx="2011680" cy="1371600"/>
          </a:xfrm>
          <a:prstGeom prst="rect">
            <a:avLst/>
          </a:prstGeom>
          <a:solidFill>
            <a:srgbClr val="F59E0B"/>
          </a:solidFill>
          <a:ln/>
        </p:spPr>
        <p:txBody>
          <a:bodyPr/>
          <a:lstStyle/>
          <a:p>
            <a:endParaRPr lang="en-VN"/>
          </a:p>
        </p:txBody>
      </p:sp>
      <p:sp>
        <p:nvSpPr>
          <p:cNvPr id="11" name="Text 9"/>
          <p:cNvSpPr/>
          <p:nvPr/>
        </p:nvSpPr>
        <p:spPr>
          <a:xfrm>
            <a:off x="4626864" y="822960"/>
            <a:ext cx="2011680" cy="777240"/>
          </a:xfrm>
          <a:prstGeom prst="rect">
            <a:avLst/>
          </a:prstGeom>
          <a:noFill/>
          <a:ln/>
        </p:spPr>
        <p:txBody>
          <a:bodyPr wrap="square" rtlCol="0" anchor="ctr"/>
          <a:lstStyle/>
          <a:p>
            <a:pPr marL="0" indent="0" algn="ctr">
              <a:buNone/>
            </a:pPr>
            <a:r>
              <a:rPr lang="en-US" sz="4200" b="1" dirty="0">
                <a:solidFill>
                  <a:srgbClr val="FFFFFF"/>
                </a:solidFill>
                <a:latin typeface="Arial" pitchFamily="34" charset="0"/>
                <a:ea typeface="Arial" pitchFamily="34" charset="-122"/>
                <a:cs typeface="Arial" pitchFamily="34" charset="-120"/>
              </a:rPr>
              <a:t>65</a:t>
            </a:r>
            <a:endParaRPr lang="en-US" sz="4200" dirty="0"/>
          </a:p>
        </p:txBody>
      </p:sp>
      <p:sp>
        <p:nvSpPr>
          <p:cNvPr id="12" name="Text 10"/>
          <p:cNvSpPr/>
          <p:nvPr/>
        </p:nvSpPr>
        <p:spPr>
          <a:xfrm>
            <a:off x="4626864" y="1572768"/>
            <a:ext cx="2011680" cy="530352"/>
          </a:xfrm>
          <a:prstGeom prst="rect">
            <a:avLst/>
          </a:prstGeom>
          <a:noFill/>
          <a:ln/>
        </p:spPr>
        <p:txBody>
          <a:bodyPr wrap="square" rtlCol="0" anchor="ctr"/>
          <a:lstStyle/>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Tuổi trung bình</a:t>
            </a:r>
            <a:endParaRPr lang="en-US" sz="850" dirty="0"/>
          </a:p>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hành khách</a:t>
            </a:r>
            <a:endParaRPr lang="en-US" sz="850" dirty="0"/>
          </a:p>
        </p:txBody>
      </p:sp>
      <p:sp>
        <p:nvSpPr>
          <p:cNvPr id="13" name="Shape 11"/>
          <p:cNvSpPr/>
          <p:nvPr/>
        </p:nvSpPr>
        <p:spPr>
          <a:xfrm>
            <a:off x="6803136" y="777240"/>
            <a:ext cx="2011680" cy="1371600"/>
          </a:xfrm>
          <a:prstGeom prst="rect">
            <a:avLst/>
          </a:prstGeom>
          <a:solidFill>
            <a:srgbClr val="059669"/>
          </a:solidFill>
          <a:ln/>
        </p:spPr>
        <p:txBody>
          <a:bodyPr/>
          <a:lstStyle/>
          <a:p>
            <a:endParaRPr lang="en-VN"/>
          </a:p>
        </p:txBody>
      </p:sp>
      <p:sp>
        <p:nvSpPr>
          <p:cNvPr id="14" name="Text 12"/>
          <p:cNvSpPr/>
          <p:nvPr/>
        </p:nvSpPr>
        <p:spPr>
          <a:xfrm>
            <a:off x="6803136" y="822960"/>
            <a:ext cx="2011680" cy="777240"/>
          </a:xfrm>
          <a:prstGeom prst="rect">
            <a:avLst/>
          </a:prstGeom>
          <a:noFill/>
          <a:ln/>
        </p:spPr>
        <p:txBody>
          <a:bodyPr wrap="square" rtlCol="0" anchor="ctr"/>
          <a:lstStyle/>
          <a:p>
            <a:pPr marL="0" indent="0" algn="ctr">
              <a:buNone/>
            </a:pPr>
            <a:r>
              <a:rPr lang="en-US" sz="4200" b="1" dirty="0">
                <a:solidFill>
                  <a:srgbClr val="FFFFFF"/>
                </a:solidFill>
                <a:latin typeface="Arial" pitchFamily="34" charset="0"/>
                <a:ea typeface="Arial" pitchFamily="34" charset="-122"/>
                <a:cs typeface="Arial" pitchFamily="34" charset="-120"/>
              </a:rPr>
              <a:t>1–6T</a:t>
            </a:r>
            <a:endParaRPr lang="en-US" sz="4200" dirty="0"/>
          </a:p>
        </p:txBody>
      </p:sp>
      <p:sp>
        <p:nvSpPr>
          <p:cNvPr id="15" name="Text 13"/>
          <p:cNvSpPr/>
          <p:nvPr/>
        </p:nvSpPr>
        <p:spPr>
          <a:xfrm>
            <a:off x="6803136" y="1572768"/>
            <a:ext cx="2011680" cy="530352"/>
          </a:xfrm>
          <a:prstGeom prst="rect">
            <a:avLst/>
          </a:prstGeom>
          <a:noFill/>
          <a:ln/>
        </p:spPr>
        <p:txBody>
          <a:bodyPr wrap="square" rtlCol="0" anchor="ctr"/>
          <a:lstStyle/>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Thời gian ủ bệnh</a:t>
            </a:r>
            <a:endParaRPr lang="en-US" sz="850" dirty="0"/>
          </a:p>
          <a:p>
            <a:pPr marL="0" indent="0" algn="ctr">
              <a:lnSpc>
                <a:spcPct val="120000"/>
              </a:lnSpc>
              <a:buNone/>
            </a:pPr>
            <a:r>
              <a:rPr lang="en-US" sz="850" dirty="0">
                <a:solidFill>
                  <a:srgbClr val="FFFFFF">
                    <a:alpha val="90000"/>
                  </a:srgbClr>
                </a:solidFill>
                <a:latin typeface="Arial" pitchFamily="34" charset="0"/>
                <a:ea typeface="Arial" pitchFamily="34" charset="-122"/>
                <a:cs typeface="Arial" pitchFamily="34" charset="-120"/>
              </a:rPr>
              <a:t>(tuần)</a:t>
            </a:r>
            <a:endParaRPr lang="en-US" sz="850" dirty="0"/>
          </a:p>
        </p:txBody>
      </p:sp>
      <p:sp>
        <p:nvSpPr>
          <p:cNvPr id="16" name="Shape 14"/>
          <p:cNvSpPr/>
          <p:nvPr/>
        </p:nvSpPr>
        <p:spPr>
          <a:xfrm>
            <a:off x="274320" y="2331720"/>
            <a:ext cx="4114800" cy="2514600"/>
          </a:xfrm>
          <a:prstGeom prst="rect">
            <a:avLst/>
          </a:prstGeom>
          <a:solidFill>
            <a:srgbClr val="FFFFFF"/>
          </a:solidFill>
          <a:ln w="6350">
            <a:solidFill>
              <a:srgbClr val="E2E8F0"/>
            </a:solidFill>
            <a:prstDash val="solid"/>
          </a:ln>
        </p:spPr>
        <p:txBody>
          <a:bodyPr/>
          <a:lstStyle/>
          <a:p>
            <a:endParaRPr lang="en-VN"/>
          </a:p>
        </p:txBody>
      </p:sp>
      <p:sp>
        <p:nvSpPr>
          <p:cNvPr id="17" name="Shape 15"/>
          <p:cNvSpPr/>
          <p:nvPr/>
        </p:nvSpPr>
        <p:spPr>
          <a:xfrm>
            <a:off x="274320" y="2331720"/>
            <a:ext cx="54864" cy="2514600"/>
          </a:xfrm>
          <a:prstGeom prst="rect">
            <a:avLst/>
          </a:prstGeom>
          <a:solidFill>
            <a:srgbClr val="059669"/>
          </a:solidFill>
          <a:ln/>
        </p:spPr>
        <p:txBody>
          <a:bodyPr/>
          <a:lstStyle/>
          <a:p>
            <a:endParaRPr lang="en-VN"/>
          </a:p>
        </p:txBody>
      </p:sp>
      <p:sp>
        <p:nvSpPr>
          <p:cNvPr id="18" name="Text 16"/>
          <p:cNvSpPr/>
          <p:nvPr/>
        </p:nvSpPr>
        <p:spPr>
          <a:xfrm>
            <a:off x="457200" y="2395728"/>
            <a:ext cx="3749040" cy="256032"/>
          </a:xfrm>
          <a:prstGeom prst="rect">
            <a:avLst/>
          </a:prstGeom>
          <a:noFill/>
          <a:ln/>
        </p:spPr>
        <p:txBody>
          <a:bodyPr wrap="square" rtlCol="0" anchor="ctr"/>
          <a:lstStyle/>
          <a:p>
            <a:pPr marL="0" indent="0">
              <a:buNone/>
            </a:pPr>
            <a:r>
              <a:rPr lang="en-US" sz="900" b="1" kern="0" spc="100" dirty="0">
                <a:solidFill>
                  <a:srgbClr val="059669"/>
                </a:solidFill>
                <a:latin typeface="Arial" pitchFamily="34" charset="0"/>
                <a:ea typeface="Arial" pitchFamily="34" charset="-122"/>
                <a:cs typeface="Arial" pitchFamily="34" charset="-120"/>
              </a:rPr>
              <a:t>TRIỆU CHỨNG LÂM SÀNG</a:t>
            </a:r>
            <a:endParaRPr lang="en-US" sz="900" dirty="0"/>
          </a:p>
        </p:txBody>
      </p:sp>
      <p:sp>
        <p:nvSpPr>
          <p:cNvPr id="19" name="Text 17"/>
          <p:cNvSpPr/>
          <p:nvPr/>
        </p:nvSpPr>
        <p:spPr>
          <a:xfrm>
            <a:off x="457200" y="2761488"/>
            <a:ext cx="3749040" cy="320040"/>
          </a:xfrm>
          <a:prstGeom prst="rect">
            <a:avLst/>
          </a:prstGeom>
          <a:noFill/>
          <a:ln/>
        </p:spPr>
        <p:txBody>
          <a:bodyPr wrap="square" rtlCol="0" anchor="ctr"/>
          <a:lstStyle/>
          <a:p>
            <a:pPr marL="0" indent="0">
              <a:lnSpc>
                <a:spcPct val="120000"/>
              </a:lnSpc>
              <a:buNone/>
            </a:pPr>
            <a:r>
              <a:rPr lang="en-US" sz="900" b="1" dirty="0">
                <a:solidFill>
                  <a:srgbClr val="059669"/>
                </a:solidFill>
                <a:latin typeface="Arial" pitchFamily="34" charset="0"/>
                <a:ea typeface="Arial" pitchFamily="34" charset="-122"/>
                <a:cs typeface="Arial" pitchFamily="34" charset="-120"/>
              </a:rPr>
              <a:t>Giai đoạn sớm: </a:t>
            </a:r>
            <a:r>
              <a:rPr lang="en-US" sz="900" dirty="0">
                <a:solidFill>
                  <a:srgbClr val="334155"/>
                </a:solidFill>
                <a:latin typeface="Arial" pitchFamily="34" charset="0"/>
                <a:ea typeface="Arial" pitchFamily="34" charset="-122"/>
                <a:cs typeface="Arial" pitchFamily="34" charset="-120"/>
              </a:rPr>
              <a:t>Sốt, đau đầu, chóng mặt, đau cơ, buồn nôn, tiêu chảy</a:t>
            </a:r>
            <a:endParaRPr lang="en-US" sz="900" dirty="0"/>
          </a:p>
        </p:txBody>
      </p:sp>
      <p:sp>
        <p:nvSpPr>
          <p:cNvPr id="20" name="Text 18"/>
          <p:cNvSpPr/>
          <p:nvPr/>
        </p:nvSpPr>
        <p:spPr>
          <a:xfrm>
            <a:off x="457200" y="3127248"/>
            <a:ext cx="3749040" cy="320040"/>
          </a:xfrm>
          <a:prstGeom prst="rect">
            <a:avLst/>
          </a:prstGeom>
          <a:noFill/>
          <a:ln/>
        </p:spPr>
        <p:txBody>
          <a:bodyPr wrap="square" rtlCol="0" anchor="ctr"/>
          <a:lstStyle/>
          <a:p>
            <a:pPr marL="0" indent="0">
              <a:lnSpc>
                <a:spcPct val="120000"/>
              </a:lnSpc>
              <a:buNone/>
            </a:pPr>
            <a:r>
              <a:rPr lang="en-US" sz="900" b="1" dirty="0">
                <a:solidFill>
                  <a:srgbClr val="EF4444"/>
                </a:solidFill>
                <a:latin typeface="Arial" pitchFamily="34" charset="0"/>
                <a:ea typeface="Arial" pitchFamily="34" charset="-122"/>
                <a:cs typeface="Arial" pitchFamily="34" charset="-120"/>
              </a:rPr>
              <a:t>Giai đoạn nặng: </a:t>
            </a:r>
            <a:r>
              <a:rPr lang="en-US" sz="900" dirty="0">
                <a:solidFill>
                  <a:srgbClr val="334155"/>
                </a:solidFill>
                <a:latin typeface="Arial" pitchFamily="34" charset="0"/>
                <a:ea typeface="Arial" pitchFamily="34" charset="-122"/>
                <a:cs typeface="Arial" pitchFamily="34" charset="-120"/>
              </a:rPr>
              <a:t>Ho, tức ngực, khó thở đột ngột, mệt lả, tụt huyết áp</a:t>
            </a:r>
            <a:endParaRPr lang="en-US" sz="900" dirty="0"/>
          </a:p>
        </p:txBody>
      </p:sp>
      <p:sp>
        <p:nvSpPr>
          <p:cNvPr id="21" name="Shape 19"/>
          <p:cNvSpPr/>
          <p:nvPr/>
        </p:nvSpPr>
        <p:spPr>
          <a:xfrm>
            <a:off x="457200" y="3502152"/>
            <a:ext cx="3657600" cy="9144"/>
          </a:xfrm>
          <a:prstGeom prst="rect">
            <a:avLst/>
          </a:prstGeom>
          <a:solidFill>
            <a:srgbClr val="E2E8F0"/>
          </a:solidFill>
          <a:ln/>
        </p:spPr>
        <p:txBody>
          <a:bodyPr/>
          <a:lstStyle/>
          <a:p>
            <a:endParaRPr lang="en-VN"/>
          </a:p>
        </p:txBody>
      </p:sp>
      <p:sp>
        <p:nvSpPr>
          <p:cNvPr id="22" name="Text 20"/>
          <p:cNvSpPr/>
          <p:nvPr/>
        </p:nvSpPr>
        <p:spPr>
          <a:xfrm>
            <a:off x="457200" y="3547872"/>
            <a:ext cx="3749040" cy="237744"/>
          </a:xfrm>
          <a:prstGeom prst="rect">
            <a:avLst/>
          </a:prstGeom>
          <a:noFill/>
          <a:ln/>
        </p:spPr>
        <p:txBody>
          <a:bodyPr wrap="square" rtlCol="0" anchor="ctr"/>
          <a:lstStyle/>
          <a:p>
            <a:pPr marL="0" indent="0">
              <a:buNone/>
            </a:pPr>
            <a:r>
              <a:rPr lang="en-US" sz="850" i="1" dirty="0">
                <a:solidFill>
                  <a:srgbClr val="334155"/>
                </a:solidFill>
                <a:latin typeface="Arial" pitchFamily="34" charset="0"/>
                <a:ea typeface="Arial" pitchFamily="34" charset="-122"/>
                <a:cs typeface="Arial" pitchFamily="34" charset="-120"/>
              </a:rPr>
              <a:t>⏱  Ủ bệnh: 1–6 tuần sau tiếp xúc với gặm nhấm</a:t>
            </a:r>
            <a:endParaRPr lang="en-US" sz="850" dirty="0"/>
          </a:p>
        </p:txBody>
      </p:sp>
      <p:sp>
        <p:nvSpPr>
          <p:cNvPr id="23" name="Text 21"/>
          <p:cNvSpPr/>
          <p:nvPr/>
        </p:nvSpPr>
        <p:spPr>
          <a:xfrm>
            <a:off x="457200" y="3813048"/>
            <a:ext cx="3749040" cy="237744"/>
          </a:xfrm>
          <a:prstGeom prst="rect">
            <a:avLst/>
          </a:prstGeom>
          <a:noFill/>
          <a:ln/>
        </p:spPr>
        <p:txBody>
          <a:bodyPr wrap="square" rtlCol="0" anchor="ctr"/>
          <a:lstStyle/>
          <a:p>
            <a:pPr marL="0" indent="0">
              <a:buNone/>
            </a:pPr>
            <a:r>
              <a:rPr lang="en-US" sz="850" b="1" dirty="0">
                <a:solidFill>
                  <a:srgbClr val="EF4444"/>
                </a:solidFill>
                <a:latin typeface="Arial" pitchFamily="34" charset="0"/>
                <a:ea typeface="Arial" pitchFamily="34" charset="-122"/>
                <a:cs typeface="Arial" pitchFamily="34" charset="-120"/>
              </a:rPr>
              <a:t>⚠  Virus Hanta </a:t>
            </a:r>
            <a:r>
              <a:rPr lang="en-US" sz="850" b="1" dirty="0" err="1">
                <a:solidFill>
                  <a:srgbClr val="EF4444"/>
                </a:solidFill>
                <a:latin typeface="Arial" pitchFamily="34" charset="0"/>
                <a:ea typeface="Arial" pitchFamily="34" charset="-122"/>
                <a:cs typeface="Arial" pitchFamily="34" charset="-120"/>
              </a:rPr>
              <a:t>gây</a:t>
            </a:r>
            <a:r>
              <a:rPr lang="en-US" sz="850" b="1" dirty="0">
                <a:solidFill>
                  <a:srgbClr val="EF4444"/>
                </a:solidFill>
                <a:latin typeface="Arial" pitchFamily="34" charset="0"/>
                <a:ea typeface="Arial" pitchFamily="34" charset="-122"/>
                <a:cs typeface="Arial" pitchFamily="34" charset="-120"/>
              </a:rPr>
              <a:t> HCPS có tỉ lệ tử vong 40–50%</a:t>
            </a:r>
            <a:endParaRPr lang="en-US" sz="850" dirty="0"/>
          </a:p>
        </p:txBody>
      </p:sp>
      <p:sp>
        <p:nvSpPr>
          <p:cNvPr id="24" name="Shape 22"/>
          <p:cNvSpPr/>
          <p:nvPr/>
        </p:nvSpPr>
        <p:spPr>
          <a:xfrm>
            <a:off x="4663440" y="2331720"/>
            <a:ext cx="4206240" cy="1115568"/>
          </a:xfrm>
          <a:prstGeom prst="rect">
            <a:avLst/>
          </a:prstGeom>
          <a:solidFill>
            <a:srgbClr val="ECFDF5"/>
          </a:solidFill>
          <a:ln w="6350">
            <a:solidFill>
              <a:srgbClr val="059669"/>
            </a:solidFill>
            <a:prstDash val="solid"/>
          </a:ln>
        </p:spPr>
        <p:txBody>
          <a:bodyPr/>
          <a:lstStyle/>
          <a:p>
            <a:endParaRPr lang="en-VN"/>
          </a:p>
        </p:txBody>
      </p:sp>
      <p:sp>
        <p:nvSpPr>
          <p:cNvPr id="25" name="Shape 23"/>
          <p:cNvSpPr/>
          <p:nvPr/>
        </p:nvSpPr>
        <p:spPr>
          <a:xfrm>
            <a:off x="4663440" y="2331720"/>
            <a:ext cx="54864" cy="1115568"/>
          </a:xfrm>
          <a:prstGeom prst="rect">
            <a:avLst/>
          </a:prstGeom>
          <a:solidFill>
            <a:srgbClr val="059669"/>
          </a:solidFill>
          <a:ln/>
        </p:spPr>
        <p:txBody>
          <a:bodyPr/>
          <a:lstStyle/>
          <a:p>
            <a:endParaRPr lang="en-VN"/>
          </a:p>
        </p:txBody>
      </p:sp>
      <p:sp>
        <p:nvSpPr>
          <p:cNvPr id="26" name="Text 24"/>
          <p:cNvSpPr/>
          <p:nvPr/>
        </p:nvSpPr>
        <p:spPr>
          <a:xfrm>
            <a:off x="4800600" y="2395728"/>
            <a:ext cx="3931920" cy="228600"/>
          </a:xfrm>
          <a:prstGeom prst="rect">
            <a:avLst/>
          </a:prstGeom>
          <a:noFill/>
          <a:ln/>
        </p:spPr>
        <p:txBody>
          <a:bodyPr wrap="square" rtlCol="0" anchor="ctr"/>
          <a:lstStyle/>
          <a:p>
            <a:pPr marL="0" indent="0">
              <a:buNone/>
            </a:pPr>
            <a:r>
              <a:rPr lang="en-US" sz="900" b="1" kern="0" spc="100" dirty="0">
                <a:solidFill>
                  <a:srgbClr val="059669"/>
                </a:solidFill>
                <a:latin typeface="Arial" pitchFamily="34" charset="0"/>
                <a:ea typeface="Arial" pitchFamily="34" charset="-122"/>
                <a:cs typeface="Arial" pitchFamily="34" charset="-120"/>
              </a:rPr>
              <a:t>LIÊN QUAN ĐẾN VIỆT NAM</a:t>
            </a:r>
            <a:endParaRPr lang="en-US" sz="900" dirty="0"/>
          </a:p>
        </p:txBody>
      </p:sp>
      <p:sp>
        <p:nvSpPr>
          <p:cNvPr id="27" name="Text 25"/>
          <p:cNvSpPr/>
          <p:nvPr/>
        </p:nvSpPr>
        <p:spPr>
          <a:xfrm>
            <a:off x="4800600" y="2670048"/>
            <a:ext cx="3931920" cy="256032"/>
          </a:xfrm>
          <a:prstGeom prst="rect">
            <a:avLst/>
          </a:prstGeom>
          <a:noFill/>
          <a:ln/>
        </p:spPr>
        <p:txBody>
          <a:bodyPr wrap="square" rtlCol="0" anchor="ctr"/>
          <a:lstStyle/>
          <a:p>
            <a:pPr marL="0" indent="0">
              <a:buNone/>
            </a:pPr>
            <a:r>
              <a:rPr lang="en-US" sz="950" dirty="0">
                <a:solidFill>
                  <a:srgbClr val="1E293B"/>
                </a:solidFill>
                <a:latin typeface="Arial" pitchFamily="34" charset="0"/>
                <a:ea typeface="Arial" pitchFamily="34" charset="-122"/>
                <a:cs typeface="Arial" pitchFamily="34" charset="-120"/>
              </a:rPr>
              <a:t>✔  Không ghi nhận hành khách người Việt Nam trên tàu Hondius</a:t>
            </a:r>
            <a:endParaRPr lang="en-US" sz="950" dirty="0"/>
          </a:p>
        </p:txBody>
      </p:sp>
      <p:sp>
        <p:nvSpPr>
          <p:cNvPr id="28" name="Text 26"/>
          <p:cNvSpPr/>
          <p:nvPr/>
        </p:nvSpPr>
        <p:spPr>
          <a:xfrm>
            <a:off x="4800600" y="2953512"/>
            <a:ext cx="3931920" cy="256032"/>
          </a:xfrm>
          <a:prstGeom prst="rect">
            <a:avLst/>
          </a:prstGeom>
          <a:noFill/>
          <a:ln/>
        </p:spPr>
        <p:txBody>
          <a:bodyPr wrap="square" rtlCol="0" anchor="ctr"/>
          <a:lstStyle/>
          <a:p>
            <a:pPr marL="0" indent="0">
              <a:buNone/>
            </a:pPr>
            <a:r>
              <a:rPr lang="en-US" sz="950" dirty="0">
                <a:solidFill>
                  <a:srgbClr val="1E293B"/>
                </a:solidFill>
                <a:latin typeface="Arial" pitchFamily="34" charset="0"/>
                <a:ea typeface="Arial" pitchFamily="34" charset="-122"/>
                <a:cs typeface="Arial" pitchFamily="34" charset="-120"/>
              </a:rPr>
              <a:t>✔  Singapore đã cách ly 2 cư dân trở về </a:t>
            </a:r>
            <a:r>
              <a:rPr lang="en-US" sz="950" dirty="0" err="1">
                <a:solidFill>
                  <a:srgbClr val="1E293B"/>
                </a:solidFill>
                <a:latin typeface="Arial" pitchFamily="34" charset="0"/>
                <a:ea typeface="Arial" pitchFamily="34" charset="-122"/>
                <a:cs typeface="Arial" pitchFamily="34" charset="-120"/>
              </a:rPr>
              <a:t>từ</a:t>
            </a:r>
            <a:r>
              <a:rPr lang="en-US" sz="950" dirty="0">
                <a:solidFill>
                  <a:srgbClr val="1E293B"/>
                </a:solidFill>
                <a:latin typeface="Arial" pitchFamily="34" charset="0"/>
                <a:ea typeface="Arial" pitchFamily="34" charset="-122"/>
                <a:cs typeface="Arial" pitchFamily="34" charset="-120"/>
              </a:rPr>
              <a:t> </a:t>
            </a:r>
            <a:r>
              <a:rPr lang="en-US" sz="950" dirty="0" err="1">
                <a:solidFill>
                  <a:srgbClr val="1E293B"/>
                </a:solidFill>
                <a:latin typeface="Arial" pitchFamily="34" charset="0"/>
                <a:ea typeface="Arial" pitchFamily="34" charset="-122"/>
                <a:cs typeface="Arial" pitchFamily="34" charset="-120"/>
              </a:rPr>
              <a:t>tàu</a:t>
            </a:r>
            <a:r>
              <a:rPr lang="en-US" sz="950" dirty="0">
                <a:solidFill>
                  <a:srgbClr val="1E293B"/>
                </a:solidFill>
                <a:latin typeface="Arial" pitchFamily="34" charset="0"/>
                <a:ea typeface="Arial" pitchFamily="34" charset="-122"/>
                <a:cs typeface="Arial" pitchFamily="34" charset="-120"/>
              </a:rPr>
              <a:t>; </a:t>
            </a:r>
            <a:r>
              <a:rPr lang="en-US" sz="950" dirty="0" err="1">
                <a:solidFill>
                  <a:srgbClr val="1E293B"/>
                </a:solidFill>
                <a:latin typeface="Arial" pitchFamily="34" charset="0"/>
                <a:ea typeface="Arial" pitchFamily="34" charset="-122"/>
                <a:cs typeface="Arial" pitchFamily="34" charset="-120"/>
              </a:rPr>
              <a:t>Philiphines</a:t>
            </a:r>
            <a:r>
              <a:rPr lang="en-US" sz="950" dirty="0">
                <a:solidFill>
                  <a:srgbClr val="1E293B"/>
                </a:solidFill>
                <a:latin typeface="Arial" pitchFamily="34" charset="0"/>
                <a:ea typeface="Arial" pitchFamily="34" charset="-122"/>
                <a:cs typeface="Arial" pitchFamily="34" charset="-120"/>
              </a:rPr>
              <a:t> 38 </a:t>
            </a:r>
            <a:r>
              <a:rPr lang="en-US" sz="950" dirty="0" err="1">
                <a:solidFill>
                  <a:srgbClr val="1E293B"/>
                </a:solidFill>
                <a:latin typeface="Arial" pitchFamily="34" charset="0"/>
                <a:ea typeface="Arial" pitchFamily="34" charset="-122"/>
                <a:cs typeface="Arial" pitchFamily="34" charset="-120"/>
              </a:rPr>
              <a:t>thủy</a:t>
            </a:r>
            <a:r>
              <a:rPr lang="en-US" sz="950" dirty="0">
                <a:solidFill>
                  <a:srgbClr val="1E293B"/>
                </a:solidFill>
                <a:latin typeface="Arial" pitchFamily="34" charset="0"/>
                <a:ea typeface="Arial" pitchFamily="34" charset="-122"/>
                <a:cs typeface="Arial" pitchFamily="34" charset="-120"/>
              </a:rPr>
              <a:t> </a:t>
            </a:r>
            <a:r>
              <a:rPr lang="en-US" sz="950" dirty="0" err="1">
                <a:solidFill>
                  <a:srgbClr val="1E293B"/>
                </a:solidFill>
                <a:latin typeface="Arial" pitchFamily="34" charset="0"/>
                <a:ea typeface="Arial" pitchFamily="34" charset="-122"/>
                <a:cs typeface="Arial" pitchFamily="34" charset="-120"/>
              </a:rPr>
              <a:t>thủ</a:t>
            </a:r>
            <a:endParaRPr lang="en-US" sz="950" dirty="0"/>
          </a:p>
        </p:txBody>
      </p:sp>
      <p:sp>
        <p:nvSpPr>
          <p:cNvPr id="29" name="Text 27"/>
          <p:cNvSpPr/>
          <p:nvPr/>
        </p:nvSpPr>
        <p:spPr>
          <a:xfrm>
            <a:off x="4800600" y="3200400"/>
            <a:ext cx="3931920" cy="256032"/>
          </a:xfrm>
          <a:prstGeom prst="rect">
            <a:avLst/>
          </a:prstGeom>
          <a:noFill/>
          <a:ln/>
        </p:spPr>
        <p:txBody>
          <a:bodyPr wrap="square" rtlCol="0" anchor="ctr"/>
          <a:lstStyle/>
          <a:p>
            <a:pPr marL="0" indent="0">
              <a:buNone/>
            </a:pPr>
            <a:r>
              <a:rPr lang="en-US" sz="950" dirty="0">
                <a:solidFill>
                  <a:srgbClr val="1E293B"/>
                </a:solidFill>
                <a:latin typeface="Arial" pitchFamily="34" charset="0"/>
                <a:ea typeface="Arial" pitchFamily="34" charset="-122"/>
                <a:cs typeface="Arial" pitchFamily="34" charset="-120"/>
              </a:rPr>
              <a:t>✔  Dịch hiện giới hạn trên tàu, chưa có bằng chứng lây cộng đồng</a:t>
            </a:r>
            <a:endParaRPr lang="en-US" sz="950" dirty="0"/>
          </a:p>
        </p:txBody>
      </p:sp>
      <p:sp>
        <p:nvSpPr>
          <p:cNvPr id="30" name="Shape 28"/>
          <p:cNvSpPr/>
          <p:nvPr/>
        </p:nvSpPr>
        <p:spPr>
          <a:xfrm>
            <a:off x="4663440" y="3538728"/>
            <a:ext cx="4206240" cy="1307592"/>
          </a:xfrm>
          <a:prstGeom prst="rect">
            <a:avLst/>
          </a:prstGeom>
          <a:solidFill>
            <a:srgbClr val="FFFBEB"/>
          </a:solidFill>
          <a:ln w="6350">
            <a:solidFill>
              <a:srgbClr val="F59E0B"/>
            </a:solidFill>
            <a:prstDash val="solid"/>
          </a:ln>
        </p:spPr>
        <p:txBody>
          <a:bodyPr/>
          <a:lstStyle/>
          <a:p>
            <a:endParaRPr lang="en-VN"/>
          </a:p>
        </p:txBody>
      </p:sp>
      <p:sp>
        <p:nvSpPr>
          <p:cNvPr id="31" name="Shape 29"/>
          <p:cNvSpPr/>
          <p:nvPr/>
        </p:nvSpPr>
        <p:spPr>
          <a:xfrm>
            <a:off x="4663440" y="3538728"/>
            <a:ext cx="54864" cy="1307592"/>
          </a:xfrm>
          <a:prstGeom prst="rect">
            <a:avLst/>
          </a:prstGeom>
          <a:solidFill>
            <a:srgbClr val="F59E0B"/>
          </a:solidFill>
          <a:ln/>
        </p:spPr>
        <p:txBody>
          <a:bodyPr/>
          <a:lstStyle/>
          <a:p>
            <a:endParaRPr lang="en-VN"/>
          </a:p>
        </p:txBody>
      </p:sp>
      <p:sp>
        <p:nvSpPr>
          <p:cNvPr id="32" name="Text 30"/>
          <p:cNvSpPr/>
          <p:nvPr/>
        </p:nvSpPr>
        <p:spPr>
          <a:xfrm>
            <a:off x="4800600" y="3602736"/>
            <a:ext cx="3931920" cy="228600"/>
          </a:xfrm>
          <a:prstGeom prst="rect">
            <a:avLst/>
          </a:prstGeom>
          <a:noFill/>
          <a:ln/>
        </p:spPr>
        <p:txBody>
          <a:bodyPr wrap="square" rtlCol="0" anchor="ctr"/>
          <a:lstStyle/>
          <a:p>
            <a:pPr marL="0" indent="0">
              <a:buNone/>
            </a:pPr>
            <a:r>
              <a:rPr lang="en-US" sz="900" b="1" kern="0" spc="100" dirty="0">
                <a:solidFill>
                  <a:srgbClr val="F59E0B"/>
                </a:solidFill>
                <a:latin typeface="Arial" pitchFamily="34" charset="0"/>
                <a:ea typeface="Arial" pitchFamily="34" charset="-122"/>
                <a:cs typeface="Arial" pitchFamily="34" charset="-120"/>
              </a:rPr>
              <a:t>ĐÁNH GIÁ NGUY CƠ WHO (13/05/2026)</a:t>
            </a:r>
            <a:endParaRPr lang="en-US" sz="900" dirty="0"/>
          </a:p>
        </p:txBody>
      </p:sp>
      <p:sp>
        <p:nvSpPr>
          <p:cNvPr id="33" name="Text 31"/>
          <p:cNvSpPr/>
          <p:nvPr/>
        </p:nvSpPr>
        <p:spPr>
          <a:xfrm>
            <a:off x="4800600" y="3858768"/>
            <a:ext cx="3931920" cy="256032"/>
          </a:xfrm>
          <a:prstGeom prst="rect">
            <a:avLst/>
          </a:prstGeom>
          <a:noFill/>
          <a:ln/>
        </p:spPr>
        <p:txBody>
          <a:bodyPr wrap="square" rtlCol="0" anchor="ctr"/>
          <a:lstStyle/>
          <a:p>
            <a:pPr marL="0" indent="0">
              <a:buNone/>
            </a:pPr>
            <a:r>
              <a:rPr lang="en-US" sz="1000" b="1" dirty="0">
                <a:solidFill>
                  <a:srgbClr val="1E293B"/>
                </a:solidFill>
                <a:latin typeface="Arial" pitchFamily="34" charset="0"/>
                <a:ea typeface="Arial" pitchFamily="34" charset="-122"/>
                <a:cs typeface="Arial" pitchFamily="34" charset="-120"/>
              </a:rPr>
              <a:t>⚠  Với người từng trên tàu: TRUNG BÌNH</a:t>
            </a:r>
            <a:endParaRPr lang="en-US" sz="1000" dirty="0"/>
          </a:p>
        </p:txBody>
      </p:sp>
      <p:sp>
        <p:nvSpPr>
          <p:cNvPr id="34" name="Text 32"/>
          <p:cNvSpPr/>
          <p:nvPr/>
        </p:nvSpPr>
        <p:spPr>
          <a:xfrm>
            <a:off x="4800600" y="4133088"/>
            <a:ext cx="3931920" cy="256032"/>
          </a:xfrm>
          <a:prstGeom prst="rect">
            <a:avLst/>
          </a:prstGeom>
          <a:noFill/>
          <a:ln/>
        </p:spPr>
        <p:txBody>
          <a:bodyPr wrap="square" rtlCol="0" anchor="ctr"/>
          <a:lstStyle/>
          <a:p>
            <a:pPr marL="0" indent="0">
              <a:buNone/>
            </a:pPr>
            <a:r>
              <a:rPr lang="en-US" sz="1000" b="1" dirty="0">
                <a:solidFill>
                  <a:srgbClr val="059669"/>
                </a:solidFill>
                <a:latin typeface="Arial" pitchFamily="34" charset="0"/>
                <a:ea typeface="Arial" pitchFamily="34" charset="-122"/>
                <a:cs typeface="Arial" pitchFamily="34" charset="-120"/>
              </a:rPr>
              <a:t>✔  Ở cấp độ toàn cầu: THẤP</a:t>
            </a:r>
            <a:endParaRPr lang="en-US" sz="1000" dirty="0"/>
          </a:p>
        </p:txBody>
      </p:sp>
      <p:sp>
        <p:nvSpPr>
          <p:cNvPr id="35" name="Text 33"/>
          <p:cNvSpPr/>
          <p:nvPr/>
        </p:nvSpPr>
        <p:spPr>
          <a:xfrm>
            <a:off x="4800600" y="4407408"/>
            <a:ext cx="3931920" cy="256032"/>
          </a:xfrm>
          <a:prstGeom prst="rect">
            <a:avLst/>
          </a:prstGeom>
          <a:noFill/>
          <a:ln/>
        </p:spPr>
        <p:txBody>
          <a:bodyPr wrap="square" rtlCol="0" anchor="ctr"/>
          <a:lstStyle/>
          <a:p>
            <a:pPr marL="0" indent="0">
              <a:buNone/>
            </a:pPr>
            <a:r>
              <a:rPr lang="en-US" sz="850" i="1" dirty="0" err="1">
                <a:solidFill>
                  <a:srgbClr val="334155"/>
                </a:solidFill>
                <a:latin typeface="Arial" pitchFamily="34" charset="0"/>
                <a:ea typeface="Arial" pitchFamily="34" charset="-122"/>
                <a:cs typeface="Arial" pitchFamily="34" charset="-120"/>
              </a:rPr>
              <a:t>Dù</a:t>
            </a:r>
            <a:r>
              <a:rPr lang="en-US" sz="850" i="1" dirty="0">
                <a:solidFill>
                  <a:srgbClr val="334155"/>
                </a:solidFill>
                <a:latin typeface="Arial" pitchFamily="34" charset="0"/>
                <a:ea typeface="Arial" pitchFamily="34" charset="-122"/>
                <a:cs typeface="Arial" pitchFamily="34" charset="-120"/>
              </a:rPr>
              <a:t> vi </a:t>
            </a:r>
            <a:r>
              <a:rPr lang="en-US" sz="850" i="1" dirty="0" err="1">
                <a:solidFill>
                  <a:srgbClr val="334155"/>
                </a:solidFill>
                <a:latin typeface="Arial" pitchFamily="34" charset="0"/>
                <a:ea typeface="Arial" pitchFamily="34" charset="-122"/>
                <a:cs typeface="Arial" pitchFamily="34" charset="-120"/>
              </a:rPr>
              <a:t>rút</a:t>
            </a:r>
            <a:r>
              <a:rPr lang="en-US" sz="850" i="1" dirty="0">
                <a:solidFill>
                  <a:srgbClr val="334155"/>
                </a:solidFill>
                <a:latin typeface="Arial" pitchFamily="34" charset="0"/>
                <a:ea typeface="Arial" pitchFamily="34" charset="-122"/>
                <a:cs typeface="Arial" pitchFamily="34" charset="-120"/>
              </a:rPr>
              <a:t> </a:t>
            </a:r>
            <a:r>
              <a:rPr lang="en-US" sz="850" i="1" dirty="0" err="1">
                <a:solidFill>
                  <a:srgbClr val="334155"/>
                </a:solidFill>
                <a:latin typeface="Arial" pitchFamily="34" charset="0"/>
                <a:ea typeface="Arial" pitchFamily="34" charset="-122"/>
                <a:cs typeface="Arial" pitchFamily="34" charset="-120"/>
              </a:rPr>
              <a:t>có</a:t>
            </a:r>
            <a:r>
              <a:rPr lang="en-US" sz="850" i="1" dirty="0">
                <a:solidFill>
                  <a:srgbClr val="334155"/>
                </a:solidFill>
                <a:latin typeface="Arial" pitchFamily="34" charset="0"/>
                <a:ea typeface="Arial" pitchFamily="34" charset="-122"/>
                <a:cs typeface="Arial" pitchFamily="34" charset="-120"/>
              </a:rPr>
              <a:t> </a:t>
            </a:r>
            <a:r>
              <a:rPr lang="en-US" sz="850" i="1" dirty="0" err="1">
                <a:solidFill>
                  <a:srgbClr val="334155"/>
                </a:solidFill>
                <a:latin typeface="Arial" pitchFamily="34" charset="0"/>
                <a:ea typeface="Arial" pitchFamily="34" charset="-122"/>
                <a:cs typeface="Arial" pitchFamily="34" charset="-120"/>
              </a:rPr>
              <a:t>động</a:t>
            </a:r>
            <a:r>
              <a:rPr lang="en-US" sz="850" i="1" dirty="0">
                <a:solidFill>
                  <a:srgbClr val="334155"/>
                </a:solidFill>
                <a:latin typeface="Arial" pitchFamily="34" charset="0"/>
                <a:ea typeface="Arial" pitchFamily="34" charset="-122"/>
                <a:cs typeface="Arial" pitchFamily="34" charset="-120"/>
              </a:rPr>
              <a:t> </a:t>
            </a:r>
            <a:r>
              <a:rPr lang="en-US" sz="850" i="1" dirty="0" err="1">
                <a:solidFill>
                  <a:srgbClr val="334155"/>
                </a:solidFill>
                <a:latin typeface="Arial" pitchFamily="34" charset="0"/>
                <a:ea typeface="Arial" pitchFamily="34" charset="-122"/>
                <a:cs typeface="Arial" pitchFamily="34" charset="-120"/>
              </a:rPr>
              <a:t>lực</a:t>
            </a:r>
            <a:r>
              <a:rPr lang="en-US" sz="850" i="1" dirty="0">
                <a:solidFill>
                  <a:srgbClr val="334155"/>
                </a:solidFill>
                <a:latin typeface="Arial" pitchFamily="34" charset="0"/>
                <a:ea typeface="Arial" pitchFamily="34" charset="-122"/>
                <a:cs typeface="Arial" pitchFamily="34" charset="-120"/>
              </a:rPr>
              <a:t> </a:t>
            </a:r>
            <a:r>
              <a:rPr lang="en-US" sz="850" i="1" dirty="0" err="1">
                <a:solidFill>
                  <a:srgbClr val="334155"/>
                </a:solidFill>
                <a:latin typeface="Arial" pitchFamily="34" charset="0"/>
                <a:ea typeface="Arial" pitchFamily="34" charset="-122"/>
                <a:cs typeface="Arial" pitchFamily="34" charset="-120"/>
              </a:rPr>
              <a:t>cao</a:t>
            </a:r>
            <a:r>
              <a:rPr lang="en-US" sz="850" i="1" dirty="0">
                <a:solidFill>
                  <a:srgbClr val="334155"/>
                </a:solidFill>
                <a:latin typeface="Arial" pitchFamily="34" charset="0"/>
                <a:ea typeface="Arial" pitchFamily="34" charset="-122"/>
                <a:cs typeface="Arial" pitchFamily="34" charset="-120"/>
              </a:rPr>
              <a:t> </a:t>
            </a:r>
            <a:r>
              <a:rPr lang="en-US" sz="850" i="1" dirty="0" err="1">
                <a:solidFill>
                  <a:srgbClr val="334155"/>
                </a:solidFill>
                <a:latin typeface="Arial" pitchFamily="34" charset="0"/>
                <a:ea typeface="Arial" pitchFamily="34" charset="-122"/>
                <a:cs typeface="Arial" pitchFamily="34" charset="-120"/>
              </a:rPr>
              <a:t>nhưng</a:t>
            </a:r>
            <a:r>
              <a:rPr lang="en-US" sz="850" i="1" dirty="0">
                <a:solidFill>
                  <a:srgbClr val="334155"/>
                </a:solidFill>
                <a:latin typeface="Arial" pitchFamily="34" charset="0"/>
                <a:ea typeface="Arial" pitchFamily="34" charset="-122"/>
                <a:cs typeface="Arial" pitchFamily="34" charset="-120"/>
              </a:rPr>
              <a:t> </a:t>
            </a:r>
            <a:r>
              <a:rPr lang="en-US" sz="850" i="1" dirty="0" err="1">
                <a:solidFill>
                  <a:srgbClr val="334155"/>
                </a:solidFill>
                <a:latin typeface="Arial" pitchFamily="34" charset="0"/>
                <a:ea typeface="Arial" pitchFamily="34" charset="-122"/>
                <a:cs typeface="Arial" pitchFamily="34" charset="-120"/>
              </a:rPr>
              <a:t>Cách</a:t>
            </a:r>
            <a:r>
              <a:rPr lang="en-US" sz="850" i="1" dirty="0">
                <a:solidFill>
                  <a:srgbClr val="334155"/>
                </a:solidFill>
                <a:latin typeface="Arial" pitchFamily="34" charset="0"/>
                <a:ea typeface="Arial" pitchFamily="34" charset="-122"/>
                <a:cs typeface="Arial" pitchFamily="34" charset="-120"/>
              </a:rPr>
              <a:t> ly, truy vết tiếp xúc quốc tế đang được thực hiện gắt gao</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686800" cy="685800"/>
          </a:xfrm>
          <a:prstGeom prst="rect">
            <a:avLst/>
          </a:prstGeom>
          <a:noFill/>
          <a:ln/>
        </p:spPr>
        <p:txBody>
          <a:bodyPr wrap="square" rtlCol="0" anchor="ctr"/>
          <a:lstStyle/>
          <a:p>
            <a:pPr marL="0" indent="0">
              <a:buNone/>
            </a:pPr>
            <a:r>
              <a:rPr lang="en-US" sz="1150" b="1" dirty="0">
                <a:solidFill>
                  <a:srgbClr val="FFFFFF"/>
                </a:solidFill>
                <a:latin typeface="Arial" pitchFamily="34" charset="0"/>
                <a:ea typeface="Arial" pitchFamily="34" charset="-122"/>
                <a:cs typeface="Arial" pitchFamily="34" charset="-120"/>
              </a:rPr>
              <a:t>03. NGUY CƠ XÂM NHẬP — VI RÚT HANTA KHU VỰC &amp; CỬA KHẨU ĐÀ NẴNG</a:t>
            </a:r>
            <a:endParaRPr lang="en-US" sz="1150" dirty="0"/>
          </a:p>
        </p:txBody>
      </p:sp>
      <p:sp>
        <p:nvSpPr>
          <p:cNvPr id="4" name="Text 2"/>
          <p:cNvSpPr/>
          <p:nvPr/>
        </p:nvSpPr>
        <p:spPr>
          <a:xfrm>
            <a:off x="274320" y="777240"/>
            <a:ext cx="859536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CHỦNG LƯU HÀNH TẠI KHU VỰC</a:t>
            </a:r>
            <a:endParaRPr lang="en-US" sz="850" dirty="0"/>
          </a:p>
        </p:txBody>
      </p:sp>
      <p:sp>
        <p:nvSpPr>
          <p:cNvPr id="5" name="Shape 3"/>
          <p:cNvSpPr/>
          <p:nvPr/>
        </p:nvSpPr>
        <p:spPr>
          <a:xfrm>
            <a:off x="274320" y="1051560"/>
            <a:ext cx="4206240" cy="914400"/>
          </a:xfrm>
          <a:prstGeom prst="rect">
            <a:avLst/>
          </a:prstGeom>
          <a:solidFill>
            <a:srgbClr val="FFFFFF"/>
          </a:solidFill>
          <a:ln w="6350">
            <a:solidFill>
              <a:srgbClr val="E2E8F0"/>
            </a:solidFill>
            <a:prstDash val="solid"/>
          </a:ln>
        </p:spPr>
        <p:txBody>
          <a:bodyPr/>
          <a:lstStyle/>
          <a:p>
            <a:endParaRPr lang="en-VN" dirty="0"/>
          </a:p>
        </p:txBody>
      </p:sp>
      <p:sp>
        <p:nvSpPr>
          <p:cNvPr id="6" name="Shape 4"/>
          <p:cNvSpPr/>
          <p:nvPr/>
        </p:nvSpPr>
        <p:spPr>
          <a:xfrm>
            <a:off x="274320" y="1051560"/>
            <a:ext cx="54864" cy="914400"/>
          </a:xfrm>
          <a:prstGeom prst="rect">
            <a:avLst/>
          </a:prstGeom>
          <a:solidFill>
            <a:srgbClr val="F59E0B"/>
          </a:solidFill>
          <a:ln/>
        </p:spPr>
        <p:txBody>
          <a:bodyPr/>
          <a:lstStyle/>
          <a:p>
            <a:endParaRPr lang="en-VN"/>
          </a:p>
        </p:txBody>
      </p:sp>
      <p:sp>
        <p:nvSpPr>
          <p:cNvPr id="9" name="Text 7"/>
          <p:cNvSpPr/>
          <p:nvPr/>
        </p:nvSpPr>
        <p:spPr>
          <a:xfrm>
            <a:off x="457200" y="1097280"/>
            <a:ext cx="3474720" cy="274320"/>
          </a:xfrm>
          <a:prstGeom prst="rect">
            <a:avLst/>
          </a:prstGeom>
          <a:noFill/>
          <a:ln/>
        </p:spPr>
        <p:txBody>
          <a:bodyPr wrap="square" rtlCol="0" anchor="ctr"/>
          <a:lstStyle/>
          <a:p>
            <a:pPr marL="0" indent="0">
              <a:buNone/>
            </a:pPr>
            <a:r>
              <a:rPr lang="en-US" sz="1100" b="1" dirty="0">
                <a:solidFill>
                  <a:srgbClr val="1E293B"/>
                </a:solidFill>
                <a:latin typeface="Arial" pitchFamily="34" charset="0"/>
                <a:ea typeface="Arial" pitchFamily="34" charset="-122"/>
                <a:cs typeface="Arial" pitchFamily="34" charset="-120"/>
              </a:rPr>
              <a:t>Seoul virus (SEOV)</a:t>
            </a:r>
            <a:endParaRPr lang="en-US" sz="1100" dirty="0"/>
          </a:p>
        </p:txBody>
      </p:sp>
      <p:sp>
        <p:nvSpPr>
          <p:cNvPr id="10" name="Text 8"/>
          <p:cNvSpPr/>
          <p:nvPr/>
        </p:nvSpPr>
        <p:spPr>
          <a:xfrm>
            <a:off x="457200" y="1389888"/>
            <a:ext cx="3657600" cy="475488"/>
          </a:xfrm>
          <a:prstGeom prst="rect">
            <a:avLst/>
          </a:prstGeom>
          <a:noFill/>
          <a:ln/>
        </p:spPr>
        <p:txBody>
          <a:bodyPr wrap="square" rtlCol="0" anchor="ctr"/>
          <a:lstStyle/>
          <a:p>
            <a:pPr marL="0" indent="0">
              <a:lnSpc>
                <a:spcPct val="120000"/>
              </a:lnSpc>
              <a:buNone/>
            </a:pPr>
            <a:r>
              <a:rPr lang="en-US" sz="900" dirty="0">
                <a:solidFill>
                  <a:srgbClr val="334155"/>
                </a:solidFill>
                <a:latin typeface="Arial" pitchFamily="34" charset="0"/>
                <a:ea typeface="Arial" pitchFamily="34" charset="-122"/>
                <a:cs typeface="Arial" pitchFamily="34" charset="-120"/>
              </a:rPr>
              <a:t>-Việt Nam, Singapore, Thái Lan, Malaysia, Indonesia (</a:t>
            </a:r>
            <a:r>
              <a:rPr lang="en-US" sz="900" dirty="0">
                <a:solidFill>
                  <a:srgbClr val="334155"/>
                </a:solidFill>
                <a:latin typeface="Arial" pitchFamily="34" charset="0"/>
                <a:cs typeface="Arial" pitchFamily="34" charset="-120"/>
              </a:rPr>
              <a:t>23 ca </a:t>
            </a:r>
            <a:r>
              <a:rPr lang="en-US" sz="900" dirty="0" err="1">
                <a:solidFill>
                  <a:srgbClr val="334155"/>
                </a:solidFill>
                <a:latin typeface="Arial" pitchFamily="34" charset="0"/>
                <a:cs typeface="Arial" pitchFamily="34" charset="-120"/>
              </a:rPr>
              <a:t>bệnh</a:t>
            </a:r>
            <a:r>
              <a:rPr lang="en-US" sz="900" dirty="0">
                <a:solidFill>
                  <a:srgbClr val="334155"/>
                </a:solidFill>
                <a:latin typeface="Arial" pitchFamily="34" charset="0"/>
                <a:cs typeface="Arial" pitchFamily="34" charset="-120"/>
              </a:rPr>
              <a:t> </a:t>
            </a:r>
            <a:r>
              <a:rPr lang="en-US" sz="900" dirty="0" err="1">
                <a:solidFill>
                  <a:srgbClr val="334155"/>
                </a:solidFill>
                <a:latin typeface="Arial" pitchFamily="34" charset="0"/>
                <a:cs typeface="Arial" pitchFamily="34" charset="-120"/>
              </a:rPr>
              <a:t>từ</a:t>
            </a:r>
            <a:r>
              <a:rPr lang="en-US" sz="900" dirty="0">
                <a:solidFill>
                  <a:srgbClr val="334155"/>
                </a:solidFill>
                <a:latin typeface="Arial" pitchFamily="34" charset="0"/>
                <a:cs typeface="Arial" pitchFamily="34" charset="-120"/>
              </a:rPr>
              <a:t> 2024-2026)</a:t>
            </a:r>
            <a:endParaRPr lang="en-US" sz="900" dirty="0"/>
          </a:p>
        </p:txBody>
      </p:sp>
      <p:sp>
        <p:nvSpPr>
          <p:cNvPr id="11" name="Shape 9"/>
          <p:cNvSpPr/>
          <p:nvPr/>
        </p:nvSpPr>
        <p:spPr>
          <a:xfrm>
            <a:off x="4709160" y="1051560"/>
            <a:ext cx="4206240" cy="914400"/>
          </a:xfrm>
          <a:prstGeom prst="rect">
            <a:avLst/>
          </a:prstGeom>
          <a:solidFill>
            <a:srgbClr val="FFFFFF"/>
          </a:solidFill>
          <a:ln w="6350">
            <a:solidFill>
              <a:srgbClr val="E2E8F0"/>
            </a:solidFill>
            <a:prstDash val="solid"/>
          </a:ln>
        </p:spPr>
        <p:txBody>
          <a:bodyPr/>
          <a:lstStyle/>
          <a:p>
            <a:endParaRPr lang="en-VN"/>
          </a:p>
        </p:txBody>
      </p:sp>
      <p:sp>
        <p:nvSpPr>
          <p:cNvPr id="12" name="Shape 10"/>
          <p:cNvSpPr/>
          <p:nvPr/>
        </p:nvSpPr>
        <p:spPr>
          <a:xfrm>
            <a:off x="4709160" y="1051560"/>
            <a:ext cx="54864" cy="914400"/>
          </a:xfrm>
          <a:prstGeom prst="rect">
            <a:avLst/>
          </a:prstGeom>
          <a:solidFill>
            <a:srgbClr val="EF4444"/>
          </a:solidFill>
          <a:ln/>
        </p:spPr>
        <p:txBody>
          <a:bodyPr/>
          <a:lstStyle/>
          <a:p>
            <a:endParaRPr lang="en-VN"/>
          </a:p>
        </p:txBody>
      </p:sp>
      <p:sp>
        <p:nvSpPr>
          <p:cNvPr id="14" name="Text 12"/>
          <p:cNvSpPr/>
          <p:nvPr/>
        </p:nvSpPr>
        <p:spPr>
          <a:xfrm>
            <a:off x="8686800" y="1051560"/>
            <a:ext cx="822960" cy="320040"/>
          </a:xfrm>
          <a:prstGeom prst="rect">
            <a:avLst/>
          </a:prstGeom>
          <a:noFill/>
          <a:ln/>
        </p:spPr>
        <p:txBody>
          <a:bodyPr wrap="square" lIns="0" tIns="0" rIns="0" bIns="0" rtlCol="0" anchor="ctr"/>
          <a:lstStyle/>
          <a:p>
            <a:pPr marL="0" indent="0" algn="ctr">
              <a:buNone/>
            </a:pPr>
            <a:r>
              <a:rPr lang="en-US" sz="750" b="1" dirty="0">
                <a:solidFill>
                  <a:srgbClr val="FFFFFF"/>
                </a:solidFill>
              </a:rPr>
              <a:t>RẤT CAO</a:t>
            </a:r>
            <a:endParaRPr lang="en-US" sz="750" dirty="0"/>
          </a:p>
        </p:txBody>
      </p:sp>
      <p:sp>
        <p:nvSpPr>
          <p:cNvPr id="15" name="Text 13"/>
          <p:cNvSpPr/>
          <p:nvPr/>
        </p:nvSpPr>
        <p:spPr>
          <a:xfrm>
            <a:off x="4892040" y="1097280"/>
            <a:ext cx="3474720" cy="274320"/>
          </a:xfrm>
          <a:prstGeom prst="rect">
            <a:avLst/>
          </a:prstGeom>
          <a:noFill/>
          <a:ln/>
        </p:spPr>
        <p:txBody>
          <a:bodyPr wrap="square" rtlCol="0" anchor="ctr"/>
          <a:lstStyle/>
          <a:p>
            <a:pPr marL="0" indent="0">
              <a:buNone/>
            </a:pPr>
            <a:r>
              <a:rPr lang="en-US" sz="1100" b="1" dirty="0">
                <a:solidFill>
                  <a:srgbClr val="1E293B"/>
                </a:solidFill>
                <a:latin typeface="Arial" pitchFamily="34" charset="0"/>
                <a:ea typeface="Arial" pitchFamily="34" charset="-122"/>
                <a:cs typeface="Arial" pitchFamily="34" charset="-120"/>
              </a:rPr>
              <a:t>Hantaan virus (HTNV)</a:t>
            </a:r>
            <a:endParaRPr lang="en-US" sz="1100" dirty="0"/>
          </a:p>
        </p:txBody>
      </p:sp>
      <p:sp>
        <p:nvSpPr>
          <p:cNvPr id="16" name="Text 14"/>
          <p:cNvSpPr/>
          <p:nvPr/>
        </p:nvSpPr>
        <p:spPr>
          <a:xfrm>
            <a:off x="4892040" y="1389888"/>
            <a:ext cx="3657600" cy="475488"/>
          </a:xfrm>
          <a:prstGeom prst="rect">
            <a:avLst/>
          </a:prstGeom>
          <a:noFill/>
          <a:ln/>
        </p:spPr>
        <p:txBody>
          <a:bodyPr wrap="square" rtlCol="0" anchor="ctr"/>
          <a:lstStyle/>
          <a:p>
            <a:pPr marL="0" indent="0">
              <a:lnSpc>
                <a:spcPct val="120000"/>
              </a:lnSpc>
              <a:buNone/>
            </a:pPr>
            <a:r>
              <a:rPr lang="en-US" sz="900" dirty="0">
                <a:solidFill>
                  <a:srgbClr val="334155"/>
                </a:solidFill>
                <a:latin typeface="Arial" pitchFamily="34" charset="0"/>
                <a:ea typeface="Arial" pitchFamily="34" charset="-122"/>
                <a:cs typeface="Arial" pitchFamily="34" charset="-120"/>
              </a:rPr>
              <a:t>Trung Quốc, </a:t>
            </a:r>
            <a:r>
              <a:rPr lang="en-US" sz="900" dirty="0" err="1">
                <a:solidFill>
                  <a:srgbClr val="334155"/>
                </a:solidFill>
                <a:latin typeface="Arial" pitchFamily="34" charset="0"/>
                <a:ea typeface="Arial" pitchFamily="34" charset="-122"/>
                <a:cs typeface="Arial" pitchFamily="34" charset="-120"/>
              </a:rPr>
              <a:t>Hàn</a:t>
            </a:r>
            <a:r>
              <a:rPr lang="en-US" sz="900" dirty="0">
                <a:solidFill>
                  <a:srgbClr val="334155"/>
                </a:solidFill>
                <a:latin typeface="Arial" pitchFamily="34" charset="0"/>
                <a:ea typeface="Arial" pitchFamily="34" charset="-122"/>
                <a:cs typeface="Arial" pitchFamily="34" charset="-120"/>
              </a:rPr>
              <a:t> Quốc — </a:t>
            </a:r>
            <a:r>
              <a:rPr lang="en-US" sz="900" dirty="0" err="1">
                <a:solidFill>
                  <a:srgbClr val="334155"/>
                </a:solidFill>
                <a:latin typeface="Arial" pitchFamily="34" charset="0"/>
                <a:ea typeface="Arial" pitchFamily="34" charset="-122"/>
                <a:cs typeface="Arial" pitchFamily="34" charset="-120"/>
              </a:rPr>
              <a:t>lịch</a:t>
            </a:r>
            <a:r>
              <a:rPr lang="en-US" sz="900" dirty="0">
                <a:solidFill>
                  <a:srgbClr val="334155"/>
                </a:solidFill>
                <a:latin typeface="Arial" pitchFamily="34" charset="0"/>
                <a:ea typeface="Arial" pitchFamily="34" charset="-122"/>
                <a:cs typeface="Arial" pitchFamily="34" charset="-120"/>
              </a:rPr>
              <a:t> </a:t>
            </a:r>
            <a:r>
              <a:rPr lang="en-US" sz="900" dirty="0" err="1">
                <a:solidFill>
                  <a:srgbClr val="334155"/>
                </a:solidFill>
                <a:latin typeface="Arial" pitchFamily="34" charset="0"/>
                <a:ea typeface="Arial" pitchFamily="34" charset="-122"/>
                <a:cs typeface="Arial" pitchFamily="34" charset="-120"/>
              </a:rPr>
              <a:t>sử</a:t>
            </a:r>
            <a:r>
              <a:rPr lang="en-US" sz="900" dirty="0">
                <a:solidFill>
                  <a:srgbClr val="334155"/>
                </a:solidFill>
                <a:latin typeface="Arial" pitchFamily="34" charset="0"/>
                <a:ea typeface="Arial" pitchFamily="34" charset="-122"/>
                <a:cs typeface="Arial" pitchFamily="34" charset="-120"/>
              </a:rPr>
              <a:t> </a:t>
            </a:r>
            <a:r>
              <a:rPr lang="en-US" sz="900" dirty="0" err="1">
                <a:solidFill>
                  <a:srgbClr val="334155"/>
                </a:solidFill>
                <a:latin typeface="Arial" pitchFamily="34" charset="0"/>
                <a:ea typeface="Arial" pitchFamily="34" charset="-122"/>
                <a:cs typeface="Arial" pitchFamily="34" charset="-120"/>
              </a:rPr>
              <a:t>hàng</a:t>
            </a:r>
            <a:r>
              <a:rPr lang="en-US" sz="900" dirty="0">
                <a:solidFill>
                  <a:srgbClr val="334155"/>
                </a:solidFill>
                <a:latin typeface="Arial" pitchFamily="34" charset="0"/>
                <a:ea typeface="Arial" pitchFamily="34" charset="-122"/>
                <a:cs typeface="Arial" pitchFamily="34" charset="-120"/>
              </a:rPr>
              <a:t> </a:t>
            </a:r>
            <a:r>
              <a:rPr lang="en-US" sz="900" dirty="0" err="1">
                <a:solidFill>
                  <a:srgbClr val="334155"/>
                </a:solidFill>
                <a:latin typeface="Arial" pitchFamily="34" charset="0"/>
                <a:ea typeface="Arial" pitchFamily="34" charset="-122"/>
                <a:cs typeface="Arial" pitchFamily="34" charset="-120"/>
              </a:rPr>
              <a:t>nghìn</a:t>
            </a:r>
            <a:r>
              <a:rPr lang="en-US" sz="900" dirty="0">
                <a:solidFill>
                  <a:srgbClr val="334155"/>
                </a:solidFill>
                <a:latin typeface="Arial" pitchFamily="34" charset="0"/>
                <a:ea typeface="Arial" pitchFamily="34" charset="-122"/>
                <a:cs typeface="Arial" pitchFamily="34" charset="-120"/>
              </a:rPr>
              <a:t> ca </a:t>
            </a:r>
            <a:r>
              <a:rPr lang="en-US" sz="900" dirty="0" err="1">
                <a:solidFill>
                  <a:srgbClr val="334155"/>
                </a:solidFill>
                <a:latin typeface="Arial" pitchFamily="34" charset="0"/>
                <a:ea typeface="Arial" pitchFamily="34" charset="-122"/>
                <a:cs typeface="Arial" pitchFamily="34" charset="-120"/>
              </a:rPr>
              <a:t>bệnh</a:t>
            </a:r>
            <a:r>
              <a:rPr lang="en-US" sz="900" dirty="0">
                <a:solidFill>
                  <a:srgbClr val="334155"/>
                </a:solidFill>
                <a:latin typeface="Arial" pitchFamily="34" charset="0"/>
                <a:ea typeface="Arial" pitchFamily="34" charset="-122"/>
                <a:cs typeface="Arial" pitchFamily="34" charset="-120"/>
              </a:rPr>
              <a:t> HFRS </a:t>
            </a:r>
            <a:r>
              <a:rPr lang="en-US" sz="900" dirty="0" err="1">
                <a:solidFill>
                  <a:srgbClr val="334155"/>
                </a:solidFill>
                <a:latin typeface="Arial" pitchFamily="34" charset="0"/>
                <a:ea typeface="Arial" pitchFamily="34" charset="-122"/>
                <a:cs typeface="Arial" pitchFamily="34" charset="-120"/>
              </a:rPr>
              <a:t>mỗi</a:t>
            </a:r>
            <a:r>
              <a:rPr lang="en-US" sz="900" dirty="0">
                <a:solidFill>
                  <a:srgbClr val="334155"/>
                </a:solidFill>
                <a:latin typeface="Arial" pitchFamily="34" charset="0"/>
                <a:ea typeface="Arial" pitchFamily="34" charset="-122"/>
                <a:cs typeface="Arial" pitchFamily="34" charset="-120"/>
              </a:rPr>
              <a:t> </a:t>
            </a:r>
            <a:r>
              <a:rPr lang="en-US" sz="900" dirty="0" err="1">
                <a:solidFill>
                  <a:srgbClr val="334155"/>
                </a:solidFill>
                <a:latin typeface="Arial" pitchFamily="34" charset="0"/>
                <a:ea typeface="Arial" pitchFamily="34" charset="-122"/>
                <a:cs typeface="Arial" pitchFamily="34" charset="-120"/>
              </a:rPr>
              <a:t>năm</a:t>
            </a:r>
            <a:r>
              <a:rPr lang="en-US" sz="900" dirty="0">
                <a:solidFill>
                  <a:srgbClr val="334155"/>
                </a:solidFill>
                <a:latin typeface="Arial" pitchFamily="34" charset="0"/>
                <a:ea typeface="Arial" pitchFamily="34" charset="-122"/>
                <a:cs typeface="Arial" pitchFamily="34" charset="-120"/>
              </a:rPr>
              <a:t>. (WHO). 2026 </a:t>
            </a:r>
            <a:r>
              <a:rPr lang="en-US" sz="900" dirty="0" err="1">
                <a:solidFill>
                  <a:srgbClr val="334155"/>
                </a:solidFill>
                <a:latin typeface="Arial" pitchFamily="34" charset="0"/>
                <a:ea typeface="Arial" pitchFamily="34" charset="-122"/>
                <a:cs typeface="Arial" pitchFamily="34" charset="-120"/>
              </a:rPr>
              <a:t>Đài</a:t>
            </a:r>
            <a:r>
              <a:rPr lang="en-US" sz="900" dirty="0">
                <a:solidFill>
                  <a:srgbClr val="334155"/>
                </a:solidFill>
                <a:latin typeface="Arial" pitchFamily="34" charset="0"/>
                <a:ea typeface="Arial" pitchFamily="34" charset="-122"/>
                <a:cs typeface="Arial" pitchFamily="34" charset="-120"/>
              </a:rPr>
              <a:t> Loan 02 ca</a:t>
            </a:r>
            <a:endParaRPr lang="en-US" sz="900" dirty="0"/>
          </a:p>
        </p:txBody>
      </p:sp>
      <p:sp>
        <p:nvSpPr>
          <p:cNvPr id="17" name="Text 15"/>
          <p:cNvSpPr/>
          <p:nvPr/>
        </p:nvSpPr>
        <p:spPr>
          <a:xfrm>
            <a:off x="274320" y="2084832"/>
            <a:ext cx="859536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LƯU LƯỢNG CỬA KHẨU ĐÀ NẴNG (ĐẾN 30/04/2026)</a:t>
            </a:r>
            <a:endParaRPr lang="en-US" sz="850" dirty="0"/>
          </a:p>
        </p:txBody>
      </p:sp>
      <p:sp>
        <p:nvSpPr>
          <p:cNvPr id="18" name="Shape 16"/>
          <p:cNvSpPr/>
          <p:nvPr/>
        </p:nvSpPr>
        <p:spPr>
          <a:xfrm>
            <a:off x="274320" y="2377440"/>
            <a:ext cx="2788920" cy="2468880"/>
          </a:xfrm>
          <a:prstGeom prst="rect">
            <a:avLst/>
          </a:prstGeom>
          <a:solidFill>
            <a:srgbClr val="FFFFFF"/>
          </a:solidFill>
          <a:ln w="6350">
            <a:solidFill>
              <a:srgbClr val="E2E8F0"/>
            </a:solidFill>
            <a:prstDash val="solid"/>
          </a:ln>
        </p:spPr>
        <p:txBody>
          <a:bodyPr/>
          <a:lstStyle/>
          <a:p>
            <a:endParaRPr lang="en-VN"/>
          </a:p>
        </p:txBody>
      </p:sp>
      <p:sp>
        <p:nvSpPr>
          <p:cNvPr id="19" name="Shape 17"/>
          <p:cNvSpPr/>
          <p:nvPr/>
        </p:nvSpPr>
        <p:spPr>
          <a:xfrm>
            <a:off x="274320" y="2377440"/>
            <a:ext cx="2788920" cy="347472"/>
          </a:xfrm>
          <a:prstGeom prst="rect">
            <a:avLst/>
          </a:prstGeom>
          <a:solidFill>
            <a:srgbClr val="3B82F6"/>
          </a:solidFill>
          <a:ln/>
        </p:spPr>
        <p:txBody>
          <a:bodyPr/>
          <a:lstStyle/>
          <a:p>
            <a:endParaRPr lang="en-VN" dirty="0"/>
          </a:p>
        </p:txBody>
      </p:sp>
      <p:sp>
        <p:nvSpPr>
          <p:cNvPr id="20" name="Text 18"/>
          <p:cNvSpPr/>
          <p:nvPr/>
        </p:nvSpPr>
        <p:spPr>
          <a:xfrm>
            <a:off x="365760" y="2377440"/>
            <a:ext cx="2606040" cy="347472"/>
          </a:xfrm>
          <a:prstGeom prst="rect">
            <a:avLst/>
          </a:prstGeom>
          <a:noFill/>
          <a:ln/>
        </p:spPr>
        <p:txBody>
          <a:bodyPr wrap="square" rtlCol="0" anchor="ctr"/>
          <a:lstStyle/>
          <a:p>
            <a:pPr marL="0" indent="0">
              <a:buNone/>
            </a:pPr>
            <a:r>
              <a:rPr lang="en-US" sz="900" b="1" dirty="0">
                <a:solidFill>
                  <a:srgbClr val="FFFFFF"/>
                </a:solidFill>
                <a:latin typeface="Arial" pitchFamily="34" charset="0"/>
                <a:ea typeface="Arial" pitchFamily="34" charset="-122"/>
                <a:cs typeface="Arial" pitchFamily="34" charset="-120"/>
              </a:rPr>
              <a:t>✈  </a:t>
            </a:r>
            <a:r>
              <a:rPr lang="en-US" sz="900" b="1" dirty="0" err="1">
                <a:solidFill>
                  <a:srgbClr val="FFFFFF"/>
                </a:solidFill>
                <a:latin typeface="Arial" pitchFamily="34" charset="0"/>
                <a:ea typeface="Arial" pitchFamily="34" charset="-122"/>
                <a:cs typeface="Arial" pitchFamily="34" charset="-120"/>
              </a:rPr>
              <a:t>Sân</a:t>
            </a:r>
            <a:r>
              <a:rPr lang="en-US" sz="900" b="1" dirty="0">
                <a:solidFill>
                  <a:srgbClr val="FFFFFF"/>
                </a:solidFill>
                <a:latin typeface="Arial" pitchFamily="34" charset="0"/>
                <a:ea typeface="Arial" pitchFamily="34" charset="-122"/>
                <a:cs typeface="Arial" pitchFamily="34" charset="-120"/>
              </a:rPr>
              <a:t> bay </a:t>
            </a:r>
            <a:r>
              <a:rPr lang="en-US" sz="900" b="1" dirty="0" err="1">
                <a:solidFill>
                  <a:srgbClr val="FFFFFF"/>
                </a:solidFill>
                <a:latin typeface="Arial" pitchFamily="34" charset="0"/>
                <a:ea typeface="Arial" pitchFamily="34" charset="-122"/>
                <a:cs typeface="Arial" pitchFamily="34" charset="-120"/>
              </a:rPr>
              <a:t>quốc</a:t>
            </a:r>
            <a:r>
              <a:rPr lang="en-US" sz="900" b="1" dirty="0">
                <a:solidFill>
                  <a:srgbClr val="FFFFFF"/>
                </a:solidFill>
                <a:latin typeface="Arial" pitchFamily="34" charset="0"/>
                <a:ea typeface="Arial" pitchFamily="34" charset="-122"/>
                <a:cs typeface="Arial" pitchFamily="34" charset="-120"/>
              </a:rPr>
              <a:t> </a:t>
            </a:r>
            <a:r>
              <a:rPr lang="en-US" sz="900" b="1" dirty="0" err="1">
                <a:solidFill>
                  <a:srgbClr val="FFFFFF"/>
                </a:solidFill>
                <a:latin typeface="Arial" pitchFamily="34" charset="0"/>
                <a:ea typeface="Arial" pitchFamily="34" charset="-122"/>
                <a:cs typeface="Arial" pitchFamily="34" charset="-120"/>
              </a:rPr>
              <a:t>tế</a:t>
            </a:r>
            <a:r>
              <a:rPr lang="en-US" sz="900" b="1" dirty="0">
                <a:solidFill>
                  <a:srgbClr val="FFFFFF"/>
                </a:solidFill>
                <a:latin typeface="Arial" pitchFamily="34" charset="0"/>
                <a:ea typeface="Arial" pitchFamily="34" charset="-122"/>
                <a:cs typeface="Arial" pitchFamily="34" charset="-120"/>
              </a:rPr>
              <a:t> </a:t>
            </a:r>
            <a:r>
              <a:rPr lang="en-US" sz="900" b="1" dirty="0" err="1">
                <a:solidFill>
                  <a:srgbClr val="FFFFFF"/>
                </a:solidFill>
                <a:latin typeface="Arial" pitchFamily="34" charset="0"/>
                <a:ea typeface="Arial" pitchFamily="34" charset="-122"/>
                <a:cs typeface="Arial" pitchFamily="34" charset="-120"/>
              </a:rPr>
              <a:t>Nẵng</a:t>
            </a:r>
            <a:endParaRPr lang="en-US" sz="900" dirty="0"/>
          </a:p>
        </p:txBody>
      </p:sp>
      <p:sp>
        <p:nvSpPr>
          <p:cNvPr id="21" name="Text 19"/>
          <p:cNvSpPr/>
          <p:nvPr/>
        </p:nvSpPr>
        <p:spPr>
          <a:xfrm>
            <a:off x="365760" y="2788920"/>
            <a:ext cx="2606040" cy="594360"/>
          </a:xfrm>
          <a:prstGeom prst="rect">
            <a:avLst/>
          </a:prstGeom>
          <a:noFill/>
          <a:ln/>
        </p:spPr>
        <p:txBody>
          <a:bodyPr wrap="square" rtlCol="0" anchor="ctr"/>
          <a:lstStyle/>
          <a:p>
            <a:pPr marL="0" indent="0">
              <a:buNone/>
            </a:pPr>
            <a:r>
              <a:rPr lang="en-US" sz="3200" b="1" dirty="0">
                <a:solidFill>
                  <a:srgbClr val="3B82F6"/>
                </a:solidFill>
                <a:latin typeface="Arial" pitchFamily="34" charset="0"/>
                <a:cs typeface="Arial" pitchFamily="34" charset="-120"/>
              </a:rPr>
              <a:t>2.711.401</a:t>
            </a:r>
            <a:endParaRPr lang="en-US" sz="3200" dirty="0"/>
          </a:p>
        </p:txBody>
      </p:sp>
      <p:sp>
        <p:nvSpPr>
          <p:cNvPr id="22" name="Text 20"/>
          <p:cNvSpPr/>
          <p:nvPr/>
        </p:nvSpPr>
        <p:spPr>
          <a:xfrm>
            <a:off x="365760" y="3401568"/>
            <a:ext cx="2606040" cy="256032"/>
          </a:xfrm>
          <a:prstGeom prst="rect">
            <a:avLst/>
          </a:prstGeom>
          <a:noFill/>
          <a:ln/>
        </p:spPr>
        <p:txBody>
          <a:bodyPr wrap="square" rtlCol="0" anchor="ctr"/>
          <a:lstStyle/>
          <a:p>
            <a:pPr marL="0" indent="0">
              <a:buNone/>
            </a:pPr>
            <a:r>
              <a:rPr lang="en-US" sz="900" dirty="0">
                <a:solidFill>
                  <a:srgbClr val="64748B"/>
                </a:solidFill>
                <a:latin typeface="Arial" pitchFamily="34" charset="0"/>
                <a:ea typeface="Arial" pitchFamily="34" charset="-122"/>
                <a:cs typeface="Arial" pitchFamily="34" charset="-120"/>
              </a:rPr>
              <a:t>lượt hành khách</a:t>
            </a:r>
            <a:endParaRPr lang="en-US" sz="900" dirty="0"/>
          </a:p>
        </p:txBody>
      </p:sp>
      <p:sp>
        <p:nvSpPr>
          <p:cNvPr id="23" name="Shape 21"/>
          <p:cNvSpPr/>
          <p:nvPr/>
        </p:nvSpPr>
        <p:spPr>
          <a:xfrm>
            <a:off x="365760" y="3694176"/>
            <a:ext cx="2514600" cy="9144"/>
          </a:xfrm>
          <a:prstGeom prst="rect">
            <a:avLst/>
          </a:prstGeom>
          <a:solidFill>
            <a:srgbClr val="E2E8F0"/>
          </a:solidFill>
          <a:ln/>
        </p:spPr>
        <p:txBody>
          <a:bodyPr/>
          <a:lstStyle/>
          <a:p>
            <a:endParaRPr lang="en-VN"/>
          </a:p>
        </p:txBody>
      </p:sp>
      <p:sp>
        <p:nvSpPr>
          <p:cNvPr id="24" name="Text 22"/>
          <p:cNvSpPr/>
          <p:nvPr/>
        </p:nvSpPr>
        <p:spPr>
          <a:xfrm>
            <a:off x="365760" y="3749040"/>
            <a:ext cx="2606040" cy="1005840"/>
          </a:xfrm>
          <a:prstGeom prst="rect">
            <a:avLst/>
          </a:prstGeom>
          <a:noFill/>
          <a:ln/>
        </p:spPr>
        <p:txBody>
          <a:bodyPr wrap="square" rtlCol="0" anchor="ctr"/>
          <a:lstStyle/>
          <a:p>
            <a:pPr marL="0" indent="0">
              <a:lnSpc>
                <a:spcPct val="120000"/>
              </a:lnSpc>
              <a:buNone/>
            </a:pPr>
            <a:r>
              <a:rPr lang="en-US" sz="850" b="1" dirty="0">
                <a:solidFill>
                  <a:srgbClr val="334155"/>
                </a:solidFill>
                <a:latin typeface="Arial" pitchFamily="34" charset="0"/>
                <a:ea typeface="Arial" pitchFamily="34" charset="-122"/>
                <a:cs typeface="Arial" pitchFamily="34" charset="-120"/>
              </a:rPr>
              <a:t>7.600 </a:t>
            </a:r>
            <a:r>
              <a:rPr lang="en-US" sz="850" b="1" dirty="0" err="1">
                <a:solidFill>
                  <a:srgbClr val="334155"/>
                </a:solidFill>
                <a:latin typeface="Arial" pitchFamily="34" charset="0"/>
                <a:ea typeface="Arial" pitchFamily="34" charset="-122"/>
                <a:cs typeface="Arial" pitchFamily="34" charset="-120"/>
              </a:rPr>
              <a:t>tàu</a:t>
            </a:r>
            <a:r>
              <a:rPr lang="en-US" sz="850" b="1" dirty="0">
                <a:solidFill>
                  <a:srgbClr val="334155"/>
                </a:solidFill>
                <a:latin typeface="Arial" pitchFamily="34" charset="0"/>
                <a:ea typeface="Arial" pitchFamily="34" charset="-122"/>
                <a:cs typeface="Arial" pitchFamily="34" charset="-120"/>
              </a:rPr>
              <a:t> bay </a:t>
            </a:r>
            <a:r>
              <a:rPr lang="en-US" sz="850" b="1" dirty="0" err="1">
                <a:solidFill>
                  <a:srgbClr val="334155"/>
                </a:solidFill>
                <a:latin typeface="Arial" pitchFamily="34" charset="0"/>
                <a:ea typeface="Arial" pitchFamily="34" charset="-122"/>
                <a:cs typeface="Arial" pitchFamily="34" charset="-120"/>
              </a:rPr>
              <a:t>nhập</a:t>
            </a:r>
            <a:r>
              <a:rPr lang="en-US" sz="850" b="1" dirty="0">
                <a:solidFill>
                  <a:srgbClr val="334155"/>
                </a:solidFill>
                <a:latin typeface="Arial" pitchFamily="34" charset="0"/>
                <a:ea typeface="Arial" pitchFamily="34" charset="-122"/>
                <a:cs typeface="Arial" pitchFamily="34" charset="-120"/>
              </a:rPr>
              <a:t> </a:t>
            </a:r>
            <a:r>
              <a:rPr lang="en-US" sz="850" b="1" dirty="0" err="1">
                <a:solidFill>
                  <a:srgbClr val="334155"/>
                </a:solidFill>
                <a:latin typeface="Arial" pitchFamily="34" charset="0"/>
                <a:ea typeface="Arial" pitchFamily="34" charset="-122"/>
                <a:cs typeface="Arial" pitchFamily="34" charset="-120"/>
              </a:rPr>
              <a:t>cảnh</a:t>
            </a:r>
            <a:r>
              <a:rPr lang="en-US" sz="850" b="1" dirty="0">
                <a:solidFill>
                  <a:srgbClr val="334155"/>
                </a:solidFill>
                <a:latin typeface="Arial" pitchFamily="34" charset="0"/>
                <a:ea typeface="Arial" pitchFamily="34" charset="-122"/>
                <a:cs typeface="Arial" pitchFamily="34" charset="-120"/>
              </a:rPr>
              <a:t> từ 37 sân bay / 18 QG</a:t>
            </a:r>
          </a:p>
          <a:p>
            <a:pPr marL="171450" indent="-171450">
              <a:lnSpc>
                <a:spcPct val="120000"/>
              </a:lnSpc>
              <a:buFontTx/>
              <a:buChar char="-"/>
            </a:pPr>
            <a:r>
              <a:rPr lang="en-US" sz="850" dirty="0">
                <a:solidFill>
                  <a:srgbClr val="334155"/>
                </a:solidFill>
                <a:latin typeface="Arial" pitchFamily="34" charset="0"/>
                <a:cs typeface="Arial" pitchFamily="34" charset="-120"/>
              </a:rPr>
              <a:t>Đông Bắc </a:t>
            </a:r>
            <a:r>
              <a:rPr lang="en-US" sz="850" dirty="0" err="1">
                <a:solidFill>
                  <a:srgbClr val="334155"/>
                </a:solidFill>
                <a:latin typeface="Arial" pitchFamily="34" charset="0"/>
                <a:cs typeface="Arial" pitchFamily="34" charset="-120"/>
              </a:rPr>
              <a:t>Á</a:t>
            </a:r>
            <a:r>
              <a:rPr lang="en-US" sz="850" dirty="0">
                <a:solidFill>
                  <a:srgbClr val="334155"/>
                </a:solidFill>
                <a:latin typeface="Arial" pitchFamily="34" charset="0"/>
                <a:cs typeface="Arial" pitchFamily="34" charset="-120"/>
              </a:rPr>
              <a:t>, Đông Nam </a:t>
            </a:r>
            <a:r>
              <a:rPr lang="en-US" sz="850" dirty="0" err="1">
                <a:solidFill>
                  <a:srgbClr val="334155"/>
                </a:solidFill>
                <a:latin typeface="Arial" pitchFamily="34" charset="0"/>
                <a:cs typeface="Arial" pitchFamily="34" charset="-120"/>
              </a:rPr>
              <a:t>Á</a:t>
            </a:r>
            <a:r>
              <a:rPr lang="en-US" sz="850" dirty="0">
                <a:solidFill>
                  <a:srgbClr val="334155"/>
                </a:solidFill>
                <a:latin typeface="Arial" pitchFamily="34" charset="0"/>
                <a:cs typeface="Arial" pitchFamily="34" charset="-120"/>
              </a:rPr>
              <a:t>, </a:t>
            </a:r>
            <a:r>
              <a:rPr lang="en-US" sz="850" dirty="0" err="1">
                <a:solidFill>
                  <a:srgbClr val="334155"/>
                </a:solidFill>
                <a:latin typeface="Arial" pitchFamily="34" charset="0"/>
                <a:cs typeface="Arial" pitchFamily="34" charset="-120"/>
              </a:rPr>
              <a:t>một</a:t>
            </a:r>
            <a:r>
              <a:rPr lang="en-US" sz="850" dirty="0">
                <a:solidFill>
                  <a:srgbClr val="334155"/>
                </a:solidFill>
                <a:latin typeface="Arial" pitchFamily="34" charset="0"/>
                <a:cs typeface="Arial" pitchFamily="34" charset="-120"/>
              </a:rPr>
              <a:t> </a:t>
            </a:r>
            <a:r>
              <a:rPr lang="en-US" sz="850" dirty="0" err="1">
                <a:solidFill>
                  <a:srgbClr val="334155"/>
                </a:solidFill>
                <a:latin typeface="Arial" pitchFamily="34" charset="0"/>
                <a:cs typeface="Arial" pitchFamily="34" charset="-120"/>
              </a:rPr>
              <a:t>phần</a:t>
            </a:r>
            <a:r>
              <a:rPr lang="en-US" sz="850" dirty="0">
                <a:solidFill>
                  <a:srgbClr val="334155"/>
                </a:solidFill>
                <a:latin typeface="Arial" pitchFamily="34" charset="0"/>
                <a:cs typeface="Arial" pitchFamily="34" charset="-120"/>
              </a:rPr>
              <a:t> Châu </a:t>
            </a:r>
            <a:r>
              <a:rPr lang="en-US" sz="850" dirty="0" err="1">
                <a:solidFill>
                  <a:srgbClr val="334155"/>
                </a:solidFill>
                <a:latin typeface="Arial" pitchFamily="34" charset="0"/>
                <a:cs typeface="Arial" pitchFamily="34" charset="-120"/>
              </a:rPr>
              <a:t>Âu</a:t>
            </a:r>
            <a:r>
              <a:rPr lang="en-US" sz="850" dirty="0">
                <a:solidFill>
                  <a:srgbClr val="334155"/>
                </a:solidFill>
                <a:latin typeface="Arial" pitchFamily="34" charset="0"/>
                <a:cs typeface="Arial" pitchFamily="34" charset="-120"/>
              </a:rPr>
              <a:t> </a:t>
            </a:r>
            <a:r>
              <a:rPr lang="en-US" sz="850" dirty="0" err="1">
                <a:solidFill>
                  <a:srgbClr val="334155"/>
                </a:solidFill>
                <a:latin typeface="Arial" pitchFamily="34" charset="0"/>
                <a:cs typeface="Arial" pitchFamily="34" charset="-120"/>
              </a:rPr>
              <a:t>và</a:t>
            </a:r>
            <a:r>
              <a:rPr lang="en-US" sz="850" dirty="0">
                <a:solidFill>
                  <a:srgbClr val="334155"/>
                </a:solidFill>
                <a:latin typeface="Arial" pitchFamily="34" charset="0"/>
                <a:cs typeface="Arial" pitchFamily="34" charset="-120"/>
              </a:rPr>
              <a:t> Trung </a:t>
            </a:r>
            <a:r>
              <a:rPr lang="en-US" sz="850" dirty="0" err="1">
                <a:solidFill>
                  <a:srgbClr val="334155"/>
                </a:solidFill>
                <a:latin typeface="Arial" pitchFamily="34" charset="0"/>
                <a:cs typeface="Arial" pitchFamily="34" charset="-120"/>
              </a:rPr>
              <a:t>Á</a:t>
            </a:r>
            <a:endParaRPr lang="en-US" sz="850" dirty="0">
              <a:solidFill>
                <a:srgbClr val="334155"/>
              </a:solidFill>
              <a:latin typeface="Arial" pitchFamily="34" charset="0"/>
              <a:cs typeface="Arial" pitchFamily="34" charset="-120"/>
            </a:endParaRPr>
          </a:p>
          <a:p>
            <a:pPr marL="171450" indent="-171450">
              <a:lnSpc>
                <a:spcPct val="120000"/>
              </a:lnSpc>
              <a:buFontTx/>
              <a:buChar char="-"/>
            </a:pPr>
            <a:r>
              <a:rPr lang="en-US" sz="850" dirty="0">
                <a:solidFill>
                  <a:srgbClr val="334155"/>
                </a:solidFill>
                <a:latin typeface="Arial" pitchFamily="34" charset="0"/>
                <a:cs typeface="Arial" pitchFamily="34" charset="-120"/>
              </a:rPr>
              <a:t>Thái Lan, </a:t>
            </a:r>
            <a:r>
              <a:rPr lang="en-US" sz="850" dirty="0" err="1">
                <a:solidFill>
                  <a:srgbClr val="334155"/>
                </a:solidFill>
                <a:latin typeface="Arial" pitchFamily="34" charset="0"/>
                <a:cs typeface="Arial" pitchFamily="34" charset="-120"/>
              </a:rPr>
              <a:t>Hàn</a:t>
            </a:r>
            <a:r>
              <a:rPr lang="en-US" sz="850" dirty="0">
                <a:solidFill>
                  <a:srgbClr val="334155"/>
                </a:solidFill>
                <a:latin typeface="Arial" pitchFamily="34" charset="0"/>
                <a:cs typeface="Arial" pitchFamily="34" charset="-120"/>
              </a:rPr>
              <a:t> Quốc, Nhật </a:t>
            </a:r>
            <a:r>
              <a:rPr lang="en-US" sz="850" dirty="0" err="1">
                <a:solidFill>
                  <a:srgbClr val="334155"/>
                </a:solidFill>
                <a:latin typeface="Arial" pitchFamily="34" charset="0"/>
                <a:cs typeface="Arial" pitchFamily="34" charset="-120"/>
              </a:rPr>
              <a:t>Bản</a:t>
            </a:r>
            <a:r>
              <a:rPr lang="en-US" sz="850" dirty="0">
                <a:solidFill>
                  <a:srgbClr val="334155"/>
                </a:solidFill>
                <a:latin typeface="Arial" pitchFamily="34" charset="0"/>
                <a:cs typeface="Arial" pitchFamily="34" charset="-120"/>
              </a:rPr>
              <a:t>, Trung Quốc, </a:t>
            </a:r>
            <a:r>
              <a:rPr lang="en-US" sz="850" dirty="0" err="1">
                <a:solidFill>
                  <a:srgbClr val="334155"/>
                </a:solidFill>
                <a:latin typeface="Arial" pitchFamily="34" charset="0"/>
                <a:cs typeface="Arial" pitchFamily="34" charset="-120"/>
              </a:rPr>
              <a:t>Đài</a:t>
            </a:r>
            <a:r>
              <a:rPr lang="en-US" sz="850" dirty="0">
                <a:solidFill>
                  <a:srgbClr val="334155"/>
                </a:solidFill>
                <a:latin typeface="Arial" pitchFamily="34" charset="0"/>
                <a:cs typeface="Arial" pitchFamily="34" charset="-120"/>
              </a:rPr>
              <a:t> Loan</a:t>
            </a:r>
            <a:endParaRPr lang="en-US" sz="850" dirty="0"/>
          </a:p>
        </p:txBody>
      </p:sp>
      <p:sp>
        <p:nvSpPr>
          <p:cNvPr id="25" name="Shape 23"/>
          <p:cNvSpPr/>
          <p:nvPr/>
        </p:nvSpPr>
        <p:spPr>
          <a:xfrm>
            <a:off x="3246120" y="2377440"/>
            <a:ext cx="2788920" cy="2468880"/>
          </a:xfrm>
          <a:prstGeom prst="rect">
            <a:avLst/>
          </a:prstGeom>
          <a:solidFill>
            <a:srgbClr val="FFFFFF"/>
          </a:solidFill>
          <a:ln w="6350">
            <a:solidFill>
              <a:srgbClr val="E2E8F0"/>
            </a:solidFill>
            <a:prstDash val="solid"/>
          </a:ln>
        </p:spPr>
        <p:txBody>
          <a:bodyPr/>
          <a:lstStyle/>
          <a:p>
            <a:endParaRPr lang="en-VN"/>
          </a:p>
        </p:txBody>
      </p:sp>
      <p:sp>
        <p:nvSpPr>
          <p:cNvPr id="26" name="Shape 24"/>
          <p:cNvSpPr/>
          <p:nvPr/>
        </p:nvSpPr>
        <p:spPr>
          <a:xfrm>
            <a:off x="3246120" y="2377440"/>
            <a:ext cx="2788920" cy="347472"/>
          </a:xfrm>
          <a:prstGeom prst="rect">
            <a:avLst/>
          </a:prstGeom>
          <a:solidFill>
            <a:srgbClr val="059669"/>
          </a:solidFill>
          <a:ln/>
        </p:spPr>
        <p:txBody>
          <a:bodyPr/>
          <a:lstStyle/>
          <a:p>
            <a:endParaRPr lang="en-VN"/>
          </a:p>
        </p:txBody>
      </p:sp>
      <p:sp>
        <p:nvSpPr>
          <p:cNvPr id="27" name="Text 25"/>
          <p:cNvSpPr/>
          <p:nvPr/>
        </p:nvSpPr>
        <p:spPr>
          <a:xfrm>
            <a:off x="3337560" y="2377440"/>
            <a:ext cx="2606040" cy="347472"/>
          </a:xfrm>
          <a:prstGeom prst="rect">
            <a:avLst/>
          </a:prstGeom>
          <a:noFill/>
          <a:ln/>
        </p:spPr>
        <p:txBody>
          <a:bodyPr wrap="square" rtlCol="0" anchor="ctr"/>
          <a:lstStyle/>
          <a:p>
            <a:pPr marL="0" indent="0">
              <a:buNone/>
            </a:pPr>
            <a:r>
              <a:rPr lang="en-US" sz="900" b="1" dirty="0">
                <a:solidFill>
                  <a:srgbClr val="FFFFFF"/>
                </a:solidFill>
                <a:latin typeface="Arial" pitchFamily="34" charset="0"/>
                <a:ea typeface="Arial" pitchFamily="34" charset="-122"/>
                <a:cs typeface="Arial" pitchFamily="34" charset="-120"/>
              </a:rPr>
              <a:t>⚓  Cảng biển Đà Nẵng</a:t>
            </a:r>
            <a:endParaRPr lang="en-US" sz="900" dirty="0"/>
          </a:p>
        </p:txBody>
      </p:sp>
      <p:sp>
        <p:nvSpPr>
          <p:cNvPr id="28" name="Text 26"/>
          <p:cNvSpPr/>
          <p:nvPr/>
        </p:nvSpPr>
        <p:spPr>
          <a:xfrm>
            <a:off x="3337560" y="2788920"/>
            <a:ext cx="2606040" cy="594360"/>
          </a:xfrm>
          <a:prstGeom prst="rect">
            <a:avLst/>
          </a:prstGeom>
          <a:noFill/>
          <a:ln/>
        </p:spPr>
        <p:txBody>
          <a:bodyPr wrap="square" rtlCol="0" anchor="ctr"/>
          <a:lstStyle/>
          <a:p>
            <a:pPr marL="0" indent="0">
              <a:buNone/>
            </a:pPr>
            <a:r>
              <a:rPr lang="en-US" sz="3200" b="1" dirty="0">
                <a:solidFill>
                  <a:srgbClr val="059669"/>
                </a:solidFill>
                <a:latin typeface="Arial" pitchFamily="34" charset="0"/>
                <a:cs typeface="Arial" pitchFamily="34" charset="-120"/>
              </a:rPr>
              <a:t>44.464</a:t>
            </a:r>
            <a:endParaRPr lang="en-US" sz="3200" dirty="0"/>
          </a:p>
        </p:txBody>
      </p:sp>
      <p:sp>
        <p:nvSpPr>
          <p:cNvPr id="29" name="Text 27"/>
          <p:cNvSpPr/>
          <p:nvPr/>
        </p:nvSpPr>
        <p:spPr>
          <a:xfrm>
            <a:off x="3337560" y="3401568"/>
            <a:ext cx="2606040" cy="256032"/>
          </a:xfrm>
          <a:prstGeom prst="rect">
            <a:avLst/>
          </a:prstGeom>
          <a:noFill/>
          <a:ln/>
        </p:spPr>
        <p:txBody>
          <a:bodyPr wrap="square" rtlCol="0" anchor="ctr"/>
          <a:lstStyle/>
          <a:p>
            <a:pPr marL="0" indent="0">
              <a:buNone/>
            </a:pPr>
            <a:r>
              <a:rPr lang="en-US" sz="900" dirty="0" err="1">
                <a:solidFill>
                  <a:srgbClr val="64748B"/>
                </a:solidFill>
                <a:latin typeface="Arial" pitchFamily="34" charset="0"/>
                <a:ea typeface="Arial" pitchFamily="34" charset="-122"/>
                <a:cs typeface="Arial" pitchFamily="34" charset="-120"/>
              </a:rPr>
              <a:t>lượt</a:t>
            </a:r>
            <a:r>
              <a:rPr lang="en-US" sz="900" dirty="0">
                <a:solidFill>
                  <a:srgbClr val="64748B"/>
                </a:solidFill>
                <a:latin typeface="Arial" pitchFamily="34" charset="0"/>
                <a:ea typeface="Arial" pitchFamily="34" charset="-122"/>
                <a:cs typeface="Arial" pitchFamily="34" charset="-120"/>
              </a:rPr>
              <a:t> TV/ </a:t>
            </a:r>
            <a:r>
              <a:rPr lang="en-US" sz="900" dirty="0" err="1">
                <a:solidFill>
                  <a:srgbClr val="64748B"/>
                </a:solidFill>
                <a:latin typeface="Arial" pitchFamily="34" charset="0"/>
                <a:ea typeface="Arial" pitchFamily="34" charset="-122"/>
                <a:cs typeface="Arial" pitchFamily="34" charset="-120"/>
              </a:rPr>
              <a:t>hành</a:t>
            </a:r>
            <a:r>
              <a:rPr lang="en-US" sz="900" dirty="0">
                <a:solidFill>
                  <a:srgbClr val="64748B"/>
                </a:solidFill>
                <a:latin typeface="Arial" pitchFamily="34" charset="0"/>
                <a:ea typeface="Arial" pitchFamily="34" charset="-122"/>
                <a:cs typeface="Arial" pitchFamily="34" charset="-120"/>
              </a:rPr>
              <a:t> </a:t>
            </a:r>
            <a:r>
              <a:rPr lang="en-US" sz="900" dirty="0" err="1">
                <a:solidFill>
                  <a:srgbClr val="64748B"/>
                </a:solidFill>
                <a:latin typeface="Arial" pitchFamily="34" charset="0"/>
                <a:ea typeface="Arial" pitchFamily="34" charset="-122"/>
                <a:cs typeface="Arial" pitchFamily="34" charset="-120"/>
              </a:rPr>
              <a:t>khách</a:t>
            </a:r>
            <a:endParaRPr lang="en-US" sz="900" dirty="0"/>
          </a:p>
        </p:txBody>
      </p:sp>
      <p:sp>
        <p:nvSpPr>
          <p:cNvPr id="30" name="Shape 28"/>
          <p:cNvSpPr/>
          <p:nvPr/>
        </p:nvSpPr>
        <p:spPr>
          <a:xfrm>
            <a:off x="3337560" y="3694176"/>
            <a:ext cx="2514600" cy="9144"/>
          </a:xfrm>
          <a:prstGeom prst="rect">
            <a:avLst/>
          </a:prstGeom>
          <a:solidFill>
            <a:srgbClr val="E2E8F0"/>
          </a:solidFill>
          <a:ln/>
        </p:spPr>
        <p:txBody>
          <a:bodyPr/>
          <a:lstStyle/>
          <a:p>
            <a:endParaRPr lang="en-VN"/>
          </a:p>
        </p:txBody>
      </p:sp>
      <p:sp>
        <p:nvSpPr>
          <p:cNvPr id="31" name="Text 29"/>
          <p:cNvSpPr/>
          <p:nvPr/>
        </p:nvSpPr>
        <p:spPr>
          <a:xfrm>
            <a:off x="3337560" y="3749040"/>
            <a:ext cx="2606040" cy="914400"/>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239 </a:t>
            </a:r>
            <a:r>
              <a:rPr lang="en-US" sz="850" dirty="0" err="1">
                <a:solidFill>
                  <a:srgbClr val="334155"/>
                </a:solidFill>
                <a:latin typeface="Arial" pitchFamily="34" charset="0"/>
                <a:ea typeface="Arial" pitchFamily="34" charset="-122"/>
                <a:cs typeface="Arial" pitchFamily="34" charset="-120"/>
              </a:rPr>
              <a:t>tàu</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biển</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nhập</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cảnh</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từ</a:t>
            </a:r>
            <a:r>
              <a:rPr lang="en-US" sz="850" dirty="0">
                <a:solidFill>
                  <a:srgbClr val="334155"/>
                </a:solidFill>
                <a:latin typeface="Arial" pitchFamily="34" charset="0"/>
                <a:ea typeface="Arial" pitchFamily="34" charset="-122"/>
                <a:cs typeface="Arial" pitchFamily="34" charset="-120"/>
              </a:rPr>
              <a:t> 44 cảng / 13 QG · 14 tàu du </a:t>
            </a:r>
            <a:r>
              <a:rPr lang="en-US" sz="850" dirty="0" err="1">
                <a:solidFill>
                  <a:srgbClr val="334155"/>
                </a:solidFill>
                <a:latin typeface="Arial" pitchFamily="34" charset="0"/>
                <a:ea typeface="Arial" pitchFamily="34" charset="-122"/>
                <a:cs typeface="Arial" pitchFamily="34" charset="-120"/>
              </a:rPr>
              <a:t>lịch</a:t>
            </a:r>
            <a:r>
              <a:rPr lang="en-US" sz="850" dirty="0">
                <a:solidFill>
                  <a:srgbClr val="334155"/>
                </a:solidFill>
                <a:latin typeface="Arial" pitchFamily="34" charset="0"/>
                <a:ea typeface="Arial" pitchFamily="34" charset="-122"/>
                <a:cs typeface="Arial" pitchFamily="34" charset="-120"/>
              </a:rPr>
              <a:t> QT</a:t>
            </a:r>
          </a:p>
          <a:p>
            <a:pPr marL="0" indent="0">
              <a:lnSpc>
                <a:spcPct val="120000"/>
              </a:lnSpc>
              <a:buNone/>
            </a:pPr>
            <a:r>
              <a:rPr lang="en-US" sz="850" dirty="0">
                <a:solidFill>
                  <a:srgbClr val="334155"/>
                </a:solidFill>
                <a:latin typeface="Arial" pitchFamily="34" charset="0"/>
                <a:cs typeface="Arial" pitchFamily="34" charset="-120"/>
              </a:rPr>
              <a:t>- Đông Nam </a:t>
            </a:r>
            <a:r>
              <a:rPr lang="en-US" sz="850" dirty="0" err="1">
                <a:solidFill>
                  <a:srgbClr val="334155"/>
                </a:solidFill>
                <a:latin typeface="Arial" pitchFamily="34" charset="0"/>
                <a:cs typeface="Arial" pitchFamily="34" charset="-120"/>
              </a:rPr>
              <a:t>Á</a:t>
            </a:r>
            <a:r>
              <a:rPr lang="en-US" sz="850" dirty="0">
                <a:solidFill>
                  <a:srgbClr val="334155"/>
                </a:solidFill>
                <a:latin typeface="Arial" pitchFamily="34" charset="0"/>
                <a:cs typeface="Arial" pitchFamily="34" charset="-120"/>
              </a:rPr>
              <a:t>; Đông </a:t>
            </a:r>
            <a:r>
              <a:rPr lang="en-US" sz="850" dirty="0" err="1">
                <a:solidFill>
                  <a:srgbClr val="334155"/>
                </a:solidFill>
                <a:latin typeface="Arial" pitchFamily="34" charset="0"/>
                <a:cs typeface="Arial" pitchFamily="34" charset="-120"/>
              </a:rPr>
              <a:t>Á</a:t>
            </a:r>
            <a:r>
              <a:rPr lang="en-US" sz="850" dirty="0">
                <a:solidFill>
                  <a:srgbClr val="334155"/>
                </a:solidFill>
                <a:latin typeface="Arial" pitchFamily="34" charset="0"/>
                <a:cs typeface="Arial" pitchFamily="34" charset="-120"/>
              </a:rPr>
              <a:t>; Trung Quốc</a:t>
            </a:r>
            <a:endParaRPr lang="en-US" sz="850" dirty="0"/>
          </a:p>
        </p:txBody>
      </p:sp>
      <p:sp>
        <p:nvSpPr>
          <p:cNvPr id="32" name="Shape 30"/>
          <p:cNvSpPr/>
          <p:nvPr/>
        </p:nvSpPr>
        <p:spPr>
          <a:xfrm>
            <a:off x="6217920" y="2377440"/>
            <a:ext cx="2788920" cy="2468880"/>
          </a:xfrm>
          <a:prstGeom prst="rect">
            <a:avLst/>
          </a:prstGeom>
          <a:solidFill>
            <a:srgbClr val="FFFFFF"/>
          </a:solidFill>
          <a:ln w="6350">
            <a:solidFill>
              <a:srgbClr val="E2E8F0"/>
            </a:solidFill>
            <a:prstDash val="solid"/>
          </a:ln>
        </p:spPr>
        <p:txBody>
          <a:bodyPr/>
          <a:lstStyle/>
          <a:p>
            <a:endParaRPr lang="en-VN"/>
          </a:p>
        </p:txBody>
      </p:sp>
      <p:sp>
        <p:nvSpPr>
          <p:cNvPr id="33" name="Shape 31"/>
          <p:cNvSpPr/>
          <p:nvPr/>
        </p:nvSpPr>
        <p:spPr>
          <a:xfrm>
            <a:off x="6217920" y="2377440"/>
            <a:ext cx="2788920" cy="347472"/>
          </a:xfrm>
          <a:prstGeom prst="rect">
            <a:avLst/>
          </a:prstGeom>
          <a:solidFill>
            <a:srgbClr val="F59E0B"/>
          </a:solidFill>
          <a:ln/>
        </p:spPr>
        <p:txBody>
          <a:bodyPr/>
          <a:lstStyle/>
          <a:p>
            <a:endParaRPr lang="en-VN"/>
          </a:p>
        </p:txBody>
      </p:sp>
      <p:sp>
        <p:nvSpPr>
          <p:cNvPr id="34" name="Text 32"/>
          <p:cNvSpPr/>
          <p:nvPr/>
        </p:nvSpPr>
        <p:spPr>
          <a:xfrm>
            <a:off x="6309360" y="2377440"/>
            <a:ext cx="2606040" cy="347472"/>
          </a:xfrm>
          <a:prstGeom prst="rect">
            <a:avLst/>
          </a:prstGeom>
          <a:noFill/>
          <a:ln/>
        </p:spPr>
        <p:txBody>
          <a:bodyPr wrap="square" rtlCol="0" anchor="ctr"/>
          <a:lstStyle/>
          <a:p>
            <a:pPr marL="0" indent="0">
              <a:buNone/>
            </a:pPr>
            <a:r>
              <a:rPr lang="en-US" sz="900" b="1" dirty="0">
                <a:solidFill>
                  <a:srgbClr val="FFFFFF"/>
                </a:solidFill>
                <a:latin typeface="Arial" pitchFamily="34" charset="0"/>
                <a:ea typeface="Arial" pitchFamily="34" charset="-122"/>
                <a:cs typeface="Arial" pitchFamily="34" charset="-120"/>
              </a:rPr>
              <a:t>🛣  Cửa khẩu Nam Giang</a:t>
            </a:r>
            <a:endParaRPr lang="en-US" sz="900" dirty="0"/>
          </a:p>
        </p:txBody>
      </p:sp>
      <p:sp>
        <p:nvSpPr>
          <p:cNvPr id="35" name="Text 33"/>
          <p:cNvSpPr/>
          <p:nvPr/>
        </p:nvSpPr>
        <p:spPr>
          <a:xfrm>
            <a:off x="6309360" y="2788920"/>
            <a:ext cx="2606040" cy="594360"/>
          </a:xfrm>
          <a:prstGeom prst="rect">
            <a:avLst/>
          </a:prstGeom>
          <a:noFill/>
          <a:ln/>
        </p:spPr>
        <p:txBody>
          <a:bodyPr wrap="square" rtlCol="0" anchor="ctr"/>
          <a:lstStyle/>
          <a:p>
            <a:pPr marL="0" indent="0">
              <a:buNone/>
            </a:pPr>
            <a:r>
              <a:rPr lang="en-US" sz="3200" b="1" dirty="0">
                <a:solidFill>
                  <a:srgbClr val="F59E0B"/>
                </a:solidFill>
                <a:latin typeface="Arial" pitchFamily="34" charset="0"/>
                <a:ea typeface="Arial" pitchFamily="34" charset="-122"/>
                <a:cs typeface="Arial" pitchFamily="34" charset="-120"/>
              </a:rPr>
              <a:t>17.256</a:t>
            </a:r>
            <a:endParaRPr lang="en-US" sz="3200" dirty="0"/>
          </a:p>
        </p:txBody>
      </p:sp>
      <p:sp>
        <p:nvSpPr>
          <p:cNvPr id="36" name="Text 34"/>
          <p:cNvSpPr/>
          <p:nvPr/>
        </p:nvSpPr>
        <p:spPr>
          <a:xfrm>
            <a:off x="6309360" y="3401568"/>
            <a:ext cx="2606040" cy="256032"/>
          </a:xfrm>
          <a:prstGeom prst="rect">
            <a:avLst/>
          </a:prstGeom>
          <a:noFill/>
          <a:ln/>
        </p:spPr>
        <p:txBody>
          <a:bodyPr wrap="square" rtlCol="0" anchor="ctr"/>
          <a:lstStyle/>
          <a:p>
            <a:pPr marL="0" indent="0">
              <a:buNone/>
            </a:pPr>
            <a:r>
              <a:rPr lang="en-US" sz="900" dirty="0" err="1">
                <a:solidFill>
                  <a:srgbClr val="64748B"/>
                </a:solidFill>
                <a:latin typeface="Arial" pitchFamily="34" charset="0"/>
                <a:cs typeface="Arial" pitchFamily="34" charset="-120"/>
              </a:rPr>
              <a:t>Lượt</a:t>
            </a:r>
            <a:r>
              <a:rPr lang="en-US" sz="900" dirty="0">
                <a:solidFill>
                  <a:srgbClr val="64748B"/>
                </a:solidFill>
                <a:latin typeface="Arial" pitchFamily="34" charset="0"/>
                <a:cs typeface="Arial" pitchFamily="34" charset="-120"/>
              </a:rPr>
              <a:t> </a:t>
            </a:r>
            <a:r>
              <a:rPr lang="en-US" sz="900" dirty="0" err="1">
                <a:solidFill>
                  <a:srgbClr val="64748B"/>
                </a:solidFill>
                <a:latin typeface="Arial" pitchFamily="34" charset="0"/>
                <a:cs typeface="Arial" pitchFamily="34" charset="-120"/>
              </a:rPr>
              <a:t>hành</a:t>
            </a:r>
            <a:r>
              <a:rPr lang="en-US" sz="900" dirty="0">
                <a:solidFill>
                  <a:srgbClr val="64748B"/>
                </a:solidFill>
                <a:latin typeface="Arial" pitchFamily="34" charset="0"/>
                <a:cs typeface="Arial" pitchFamily="34" charset="-120"/>
              </a:rPr>
              <a:t> </a:t>
            </a:r>
            <a:r>
              <a:rPr lang="en-US" sz="900" dirty="0" err="1">
                <a:solidFill>
                  <a:srgbClr val="64748B"/>
                </a:solidFill>
                <a:latin typeface="Arial" pitchFamily="34" charset="0"/>
                <a:cs typeface="Arial" pitchFamily="34" charset="-120"/>
              </a:rPr>
              <a:t>khách</a:t>
            </a:r>
            <a:endParaRPr lang="en-US" sz="900" dirty="0"/>
          </a:p>
        </p:txBody>
      </p:sp>
      <p:sp>
        <p:nvSpPr>
          <p:cNvPr id="37" name="Shape 35"/>
          <p:cNvSpPr/>
          <p:nvPr/>
        </p:nvSpPr>
        <p:spPr>
          <a:xfrm>
            <a:off x="6309360" y="3694176"/>
            <a:ext cx="2514600" cy="9144"/>
          </a:xfrm>
          <a:prstGeom prst="rect">
            <a:avLst/>
          </a:prstGeom>
          <a:solidFill>
            <a:srgbClr val="E2E8F0"/>
          </a:solidFill>
          <a:ln/>
        </p:spPr>
        <p:txBody>
          <a:bodyPr/>
          <a:lstStyle/>
          <a:p>
            <a:endParaRPr lang="en-VN"/>
          </a:p>
        </p:txBody>
      </p:sp>
      <p:sp>
        <p:nvSpPr>
          <p:cNvPr id="38" name="Text 36"/>
          <p:cNvSpPr/>
          <p:nvPr/>
        </p:nvSpPr>
        <p:spPr>
          <a:xfrm>
            <a:off x="6309360" y="3749040"/>
            <a:ext cx="2606040" cy="640080"/>
          </a:xfrm>
          <a:prstGeom prst="rect">
            <a:avLst/>
          </a:prstGeom>
          <a:noFill/>
          <a:ln/>
        </p:spPr>
        <p:txBody>
          <a:bodyPr wrap="square" rtlCol="0" anchor="ctr"/>
          <a:lstStyle/>
          <a:p>
            <a:pPr marL="0" indent="0">
              <a:lnSpc>
                <a:spcPct val="120000"/>
              </a:lnSpc>
              <a:buNone/>
            </a:pPr>
            <a:r>
              <a:rPr lang="en-US" sz="850" dirty="0">
                <a:solidFill>
                  <a:srgbClr val="334155"/>
                </a:solidFill>
                <a:latin typeface="Arial" pitchFamily="34" charset="0"/>
                <a:ea typeface="Arial" pitchFamily="34" charset="-122"/>
                <a:cs typeface="Arial" pitchFamily="34" charset="-120"/>
              </a:rPr>
              <a:t>1.364 </a:t>
            </a:r>
            <a:r>
              <a:rPr lang="en-US" sz="850" dirty="0" err="1">
                <a:solidFill>
                  <a:srgbClr val="334155"/>
                </a:solidFill>
                <a:latin typeface="Arial" pitchFamily="34" charset="0"/>
                <a:ea typeface="Arial" pitchFamily="34" charset="-122"/>
                <a:cs typeface="Arial" pitchFamily="34" charset="-120"/>
              </a:rPr>
              <a:t>lượt</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phương</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tiện</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nhập</a:t>
            </a:r>
            <a:r>
              <a:rPr lang="en-US" sz="850" dirty="0">
                <a:solidFill>
                  <a:srgbClr val="334155"/>
                </a:solidFill>
                <a:latin typeface="Arial" pitchFamily="34" charset="0"/>
                <a:ea typeface="Arial" pitchFamily="34" charset="-122"/>
                <a:cs typeface="Arial" pitchFamily="34" charset="-120"/>
              </a:rPr>
              <a:t> </a:t>
            </a:r>
            <a:r>
              <a:rPr lang="en-US" sz="850" dirty="0" err="1">
                <a:solidFill>
                  <a:srgbClr val="334155"/>
                </a:solidFill>
                <a:latin typeface="Arial" pitchFamily="34" charset="0"/>
                <a:ea typeface="Arial" pitchFamily="34" charset="-122"/>
                <a:cs typeface="Arial" pitchFamily="34" charset="-120"/>
              </a:rPr>
              <a:t>cảnh</a:t>
            </a:r>
            <a:endParaRPr lang="en-US" sz="850" dirty="0">
              <a:solidFill>
                <a:srgbClr val="334155"/>
              </a:solidFill>
              <a:latin typeface="Arial" pitchFamily="34" charset="0"/>
              <a:cs typeface="Arial" pitchFamily="34" charset="-120"/>
            </a:endParaRPr>
          </a:p>
          <a:p>
            <a:pPr>
              <a:lnSpc>
                <a:spcPct val="120000"/>
              </a:lnSpc>
            </a:pPr>
            <a:r>
              <a:rPr lang="en-US" sz="850" dirty="0">
                <a:solidFill>
                  <a:srgbClr val="334155"/>
                </a:solidFill>
                <a:latin typeface="Arial" pitchFamily="34" charset="0"/>
                <a:cs typeface="Arial" pitchFamily="34" charset="-120"/>
              </a:rPr>
              <a:t>- </a:t>
            </a:r>
            <a:r>
              <a:rPr lang="en-VN" sz="900" dirty="0"/>
              <a:t>nối khu vực Nam Lào và Đông Bắc Thái Lan </a:t>
            </a:r>
            <a:endParaRPr lang="en-US" sz="850" dirty="0"/>
          </a:p>
        </p:txBody>
      </p:sp>
      <p:sp>
        <p:nvSpPr>
          <p:cNvPr id="39" name="Shape 37"/>
          <p:cNvSpPr/>
          <p:nvPr/>
        </p:nvSpPr>
        <p:spPr>
          <a:xfrm>
            <a:off x="274320" y="4846320"/>
            <a:ext cx="8595360" cy="210312"/>
          </a:xfrm>
          <a:prstGeom prst="rect">
            <a:avLst/>
          </a:prstGeom>
          <a:solidFill>
            <a:srgbClr val="FEF3C7"/>
          </a:solidFill>
          <a:ln w="6350">
            <a:solidFill>
              <a:srgbClr val="F59E0B"/>
            </a:solidFill>
            <a:prstDash val="solid"/>
          </a:ln>
        </p:spPr>
        <p:txBody>
          <a:bodyPr/>
          <a:lstStyle/>
          <a:p>
            <a:endParaRPr lang="en-VN"/>
          </a:p>
        </p:txBody>
      </p:sp>
      <p:sp>
        <p:nvSpPr>
          <p:cNvPr id="40" name="Text 38"/>
          <p:cNvSpPr/>
          <p:nvPr/>
        </p:nvSpPr>
        <p:spPr>
          <a:xfrm>
            <a:off x="365760" y="4846320"/>
            <a:ext cx="8412480" cy="210312"/>
          </a:xfrm>
          <a:prstGeom prst="rect">
            <a:avLst/>
          </a:prstGeom>
          <a:noFill/>
          <a:ln/>
        </p:spPr>
        <p:txBody>
          <a:bodyPr wrap="square" rtlCol="0" anchor="ctr"/>
          <a:lstStyle/>
          <a:p>
            <a:pPr marL="0" indent="0">
              <a:buNone/>
            </a:pPr>
            <a:r>
              <a:rPr lang="en-US" sz="850" dirty="0">
                <a:solidFill>
                  <a:srgbClr val="1E293B"/>
                </a:solidFill>
                <a:latin typeface="Arial" pitchFamily="34" charset="0"/>
                <a:ea typeface="Arial" pitchFamily="34" charset="-122"/>
                <a:cs typeface="Arial" pitchFamily="34" charset="-120"/>
              </a:rPr>
              <a:t>⚠  Khối lượng lớn </a:t>
            </a:r>
            <a:r>
              <a:rPr lang="en-US" sz="850" dirty="0" err="1">
                <a:solidFill>
                  <a:srgbClr val="1E293B"/>
                </a:solidFill>
                <a:latin typeface="Arial" pitchFamily="34" charset="0"/>
                <a:ea typeface="Arial" pitchFamily="34" charset="-122"/>
                <a:cs typeface="Arial" pitchFamily="34" charset="-120"/>
              </a:rPr>
              <a:t>hành</a:t>
            </a:r>
            <a:r>
              <a:rPr lang="en-US" sz="850" dirty="0">
                <a:solidFill>
                  <a:srgbClr val="1E293B"/>
                </a:solidFill>
                <a:latin typeface="Arial" pitchFamily="34" charset="0"/>
                <a:ea typeface="Arial" pitchFamily="34" charset="-122"/>
                <a:cs typeface="Arial" pitchFamily="34" charset="-120"/>
              </a:rPr>
              <a:t> </a:t>
            </a:r>
            <a:r>
              <a:rPr lang="en-US" sz="850" dirty="0" err="1">
                <a:solidFill>
                  <a:srgbClr val="1E293B"/>
                </a:solidFill>
                <a:latin typeface="Arial" pitchFamily="34" charset="0"/>
                <a:ea typeface="Arial" pitchFamily="34" charset="-122"/>
                <a:cs typeface="Arial" pitchFamily="34" charset="-120"/>
              </a:rPr>
              <a:t>khách</a:t>
            </a:r>
            <a:r>
              <a:rPr lang="en-US" sz="850" dirty="0">
                <a:solidFill>
                  <a:srgbClr val="1E293B"/>
                </a:solidFill>
                <a:latin typeface="Arial" pitchFamily="34" charset="0"/>
                <a:ea typeface="Arial" pitchFamily="34" charset="-122"/>
                <a:cs typeface="Arial" pitchFamily="34" charset="-120"/>
              </a:rPr>
              <a:t>/ PTVT </a:t>
            </a:r>
            <a:r>
              <a:rPr lang="en-US" sz="850" dirty="0" err="1">
                <a:solidFill>
                  <a:srgbClr val="1E293B"/>
                </a:solidFill>
                <a:latin typeface="Arial" pitchFamily="34" charset="0"/>
                <a:ea typeface="Arial" pitchFamily="34" charset="-122"/>
                <a:cs typeface="Arial" pitchFamily="34" charset="-120"/>
              </a:rPr>
              <a:t>từ</a:t>
            </a:r>
            <a:r>
              <a:rPr lang="en-US" sz="850" dirty="0">
                <a:solidFill>
                  <a:srgbClr val="1E293B"/>
                </a:solidFill>
                <a:latin typeface="Arial" pitchFamily="34" charset="0"/>
                <a:ea typeface="Arial" pitchFamily="34" charset="-122"/>
                <a:cs typeface="Arial" pitchFamily="34" charset="-120"/>
              </a:rPr>
              <a:t> Đông Á (TQ, HQ) — nơi lưu hành mạnh HFRS — làm gia tăng nguy cơ xâm nhập Hantavirus qua cửa khẩu Đà Nẵng</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686800" cy="685800"/>
          </a:xfrm>
          <a:prstGeom prst="rect">
            <a:avLst/>
          </a:prstGeom>
          <a:noFill/>
          <a:ln/>
        </p:spPr>
        <p:txBody>
          <a:bodyPr wrap="square" rtlCol="0" anchor="ctr"/>
          <a:lstStyle/>
          <a:p>
            <a:pPr marL="0" indent="0">
              <a:buNone/>
            </a:pPr>
            <a:r>
              <a:rPr lang="en-US" sz="1200" b="1" dirty="0">
                <a:solidFill>
                  <a:srgbClr val="FFFFFF"/>
                </a:solidFill>
                <a:latin typeface="Arial" pitchFamily="34" charset="0"/>
                <a:ea typeface="Arial" pitchFamily="34" charset="-122"/>
                <a:cs typeface="Arial" pitchFamily="34" charset="-120"/>
              </a:rPr>
              <a:t>03. BẢN ĐỒ NHIỆT NGUY CƠ — ƯU TIÊN THEO DÕI TÌNH HÌNH DỊCH VÀ GIÁM SÁT TUYẾN VẬN TẢI</a:t>
            </a:r>
            <a:endParaRPr lang="en-US" sz="1200" dirty="0"/>
          </a:p>
        </p:txBody>
      </p:sp>
      <p:sp>
        <p:nvSpPr>
          <p:cNvPr id="10" name="Text 8"/>
          <p:cNvSpPr/>
          <p:nvPr/>
        </p:nvSpPr>
        <p:spPr>
          <a:xfrm>
            <a:off x="274320" y="1078992"/>
            <a:ext cx="411480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ĐƯỜNG HÀNG KHÔNG</a:t>
            </a:r>
            <a:endParaRPr lang="en-US" sz="850" dirty="0"/>
          </a:p>
        </p:txBody>
      </p:sp>
      <p:sp>
        <p:nvSpPr>
          <p:cNvPr id="11" name="Shape 9"/>
          <p:cNvSpPr/>
          <p:nvPr/>
        </p:nvSpPr>
        <p:spPr>
          <a:xfrm>
            <a:off x="274320" y="1353312"/>
            <a:ext cx="8595360" cy="621792"/>
          </a:xfrm>
          <a:prstGeom prst="rect">
            <a:avLst/>
          </a:prstGeom>
          <a:solidFill>
            <a:srgbClr val="FEF2F2"/>
          </a:solidFill>
          <a:ln w="6350">
            <a:solidFill>
              <a:srgbClr val="EF4444"/>
            </a:solidFill>
            <a:prstDash val="solid"/>
          </a:ln>
        </p:spPr>
        <p:txBody>
          <a:bodyPr/>
          <a:lstStyle/>
          <a:p>
            <a:endParaRPr lang="en-VN" dirty="0"/>
          </a:p>
        </p:txBody>
      </p:sp>
      <p:sp>
        <p:nvSpPr>
          <p:cNvPr id="12" name="Shape 10"/>
          <p:cNvSpPr/>
          <p:nvPr/>
        </p:nvSpPr>
        <p:spPr>
          <a:xfrm>
            <a:off x="274320" y="1353312"/>
            <a:ext cx="54864" cy="621792"/>
          </a:xfrm>
          <a:prstGeom prst="rect">
            <a:avLst/>
          </a:prstGeom>
          <a:solidFill>
            <a:srgbClr val="EF4444"/>
          </a:solidFill>
          <a:ln/>
        </p:spPr>
        <p:txBody>
          <a:bodyPr/>
          <a:lstStyle/>
          <a:p>
            <a:endParaRPr lang="en-VN"/>
          </a:p>
        </p:txBody>
      </p:sp>
      <p:sp>
        <p:nvSpPr>
          <p:cNvPr id="13" name="Text 11"/>
          <p:cNvSpPr/>
          <p:nvPr/>
        </p:nvSpPr>
        <p:spPr>
          <a:xfrm>
            <a:off x="420624" y="1399032"/>
            <a:ext cx="2103120" cy="246888"/>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Trung Quốc 🇨🇳</a:t>
            </a:r>
            <a:endParaRPr lang="en-US" sz="1050" dirty="0"/>
          </a:p>
        </p:txBody>
      </p:sp>
      <p:sp>
        <p:nvSpPr>
          <p:cNvPr id="14" name="Text 12"/>
          <p:cNvSpPr/>
          <p:nvPr/>
        </p:nvSpPr>
        <p:spPr>
          <a:xfrm>
            <a:off x="420624" y="1645920"/>
            <a:ext cx="2103120" cy="20116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PEK-DAD · NKG-DAD · SZX-DAD</a:t>
            </a:r>
            <a:endParaRPr lang="en-US" sz="850" dirty="0"/>
          </a:p>
        </p:txBody>
      </p:sp>
      <p:sp>
        <p:nvSpPr>
          <p:cNvPr id="15" name="Shape 13"/>
          <p:cNvSpPr/>
          <p:nvPr/>
        </p:nvSpPr>
        <p:spPr>
          <a:xfrm>
            <a:off x="2651760" y="1399032"/>
            <a:ext cx="18288" cy="530352"/>
          </a:xfrm>
          <a:prstGeom prst="rect">
            <a:avLst/>
          </a:prstGeom>
          <a:solidFill>
            <a:srgbClr val="E2E8F0"/>
          </a:solidFill>
          <a:ln/>
        </p:spPr>
        <p:txBody>
          <a:bodyPr/>
          <a:lstStyle/>
          <a:p>
            <a:endParaRPr lang="en-VN"/>
          </a:p>
        </p:txBody>
      </p:sp>
      <p:sp>
        <p:nvSpPr>
          <p:cNvPr id="16" name="Text 14"/>
          <p:cNvSpPr/>
          <p:nvPr/>
        </p:nvSpPr>
        <p:spPr>
          <a:xfrm>
            <a:off x="2743200" y="1426464"/>
            <a:ext cx="5943600" cy="457200"/>
          </a:xfrm>
          <a:prstGeom prst="rect">
            <a:avLst/>
          </a:prstGeom>
          <a:noFill/>
          <a:ln/>
        </p:spPr>
        <p:txBody>
          <a:bodyPr wrap="square" rtlCol="0" anchor="ctr"/>
          <a:lstStyle/>
          <a:p>
            <a:pPr marL="0" indent="0">
              <a:lnSpc>
                <a:spcPct val="125000"/>
              </a:lnSpc>
              <a:buNone/>
            </a:pPr>
            <a:endParaRPr lang="en-US" sz="950" dirty="0"/>
          </a:p>
        </p:txBody>
      </p:sp>
      <p:sp>
        <p:nvSpPr>
          <p:cNvPr id="17" name="Shape 15"/>
          <p:cNvSpPr/>
          <p:nvPr/>
        </p:nvSpPr>
        <p:spPr>
          <a:xfrm>
            <a:off x="274320" y="2039112"/>
            <a:ext cx="8595360" cy="621792"/>
          </a:xfrm>
          <a:prstGeom prst="rect">
            <a:avLst/>
          </a:prstGeom>
          <a:solidFill>
            <a:srgbClr val="FEF2F2"/>
          </a:solidFill>
          <a:ln w="6350">
            <a:solidFill>
              <a:srgbClr val="EF4444"/>
            </a:solidFill>
            <a:prstDash val="solid"/>
          </a:ln>
        </p:spPr>
        <p:txBody>
          <a:bodyPr/>
          <a:lstStyle/>
          <a:p>
            <a:endParaRPr lang="en-VN"/>
          </a:p>
        </p:txBody>
      </p:sp>
      <p:sp>
        <p:nvSpPr>
          <p:cNvPr id="18" name="Shape 16"/>
          <p:cNvSpPr/>
          <p:nvPr/>
        </p:nvSpPr>
        <p:spPr>
          <a:xfrm>
            <a:off x="274320" y="2039112"/>
            <a:ext cx="54864" cy="621792"/>
          </a:xfrm>
          <a:prstGeom prst="rect">
            <a:avLst/>
          </a:prstGeom>
          <a:solidFill>
            <a:srgbClr val="EF4444"/>
          </a:solidFill>
          <a:ln/>
        </p:spPr>
        <p:txBody>
          <a:bodyPr/>
          <a:lstStyle/>
          <a:p>
            <a:endParaRPr lang="en-VN"/>
          </a:p>
        </p:txBody>
      </p:sp>
      <p:sp>
        <p:nvSpPr>
          <p:cNvPr id="19" name="Text 17"/>
          <p:cNvSpPr/>
          <p:nvPr/>
        </p:nvSpPr>
        <p:spPr>
          <a:xfrm>
            <a:off x="420624" y="2084832"/>
            <a:ext cx="2103120" cy="246888"/>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Hàn Quốc 🇰🇷</a:t>
            </a:r>
            <a:endParaRPr lang="en-US" sz="1050" dirty="0"/>
          </a:p>
        </p:txBody>
      </p:sp>
      <p:sp>
        <p:nvSpPr>
          <p:cNvPr id="20" name="Text 18"/>
          <p:cNvSpPr/>
          <p:nvPr/>
        </p:nvSpPr>
        <p:spPr>
          <a:xfrm>
            <a:off x="420624" y="2331720"/>
            <a:ext cx="2103120" cy="20116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ICN-DAD · PUS-DAD · CJJ-DAD · TAE-DAD</a:t>
            </a:r>
            <a:endParaRPr lang="en-US" sz="850" dirty="0"/>
          </a:p>
        </p:txBody>
      </p:sp>
      <p:sp>
        <p:nvSpPr>
          <p:cNvPr id="21" name="Shape 19"/>
          <p:cNvSpPr/>
          <p:nvPr/>
        </p:nvSpPr>
        <p:spPr>
          <a:xfrm>
            <a:off x="2651760" y="2084832"/>
            <a:ext cx="18288" cy="530352"/>
          </a:xfrm>
          <a:prstGeom prst="rect">
            <a:avLst/>
          </a:prstGeom>
          <a:solidFill>
            <a:srgbClr val="E2E8F0"/>
          </a:solidFill>
          <a:ln/>
        </p:spPr>
        <p:txBody>
          <a:bodyPr/>
          <a:lstStyle/>
          <a:p>
            <a:endParaRPr lang="en-VN"/>
          </a:p>
        </p:txBody>
      </p:sp>
      <p:sp>
        <p:nvSpPr>
          <p:cNvPr id="22" name="Text 20"/>
          <p:cNvSpPr/>
          <p:nvPr/>
        </p:nvSpPr>
        <p:spPr>
          <a:xfrm>
            <a:off x="2743200" y="2112264"/>
            <a:ext cx="5943600" cy="457200"/>
          </a:xfrm>
          <a:prstGeom prst="rect">
            <a:avLst/>
          </a:prstGeom>
          <a:noFill/>
          <a:ln/>
        </p:spPr>
        <p:txBody>
          <a:bodyPr wrap="square" rtlCol="0" anchor="ctr"/>
          <a:lstStyle/>
          <a:p>
            <a:pPr marL="0" indent="0">
              <a:lnSpc>
                <a:spcPct val="125000"/>
              </a:lnSpc>
              <a:buNone/>
            </a:pPr>
            <a:endParaRPr lang="en-US" sz="950" dirty="0"/>
          </a:p>
        </p:txBody>
      </p:sp>
      <p:sp>
        <p:nvSpPr>
          <p:cNvPr id="23" name="Shape 21"/>
          <p:cNvSpPr/>
          <p:nvPr/>
        </p:nvSpPr>
        <p:spPr>
          <a:xfrm>
            <a:off x="274320" y="2724912"/>
            <a:ext cx="8595360" cy="621792"/>
          </a:xfrm>
          <a:prstGeom prst="rect">
            <a:avLst/>
          </a:prstGeom>
          <a:solidFill>
            <a:srgbClr val="FFFBEB"/>
          </a:solidFill>
          <a:ln w="6350">
            <a:solidFill>
              <a:srgbClr val="F59E0B"/>
            </a:solidFill>
            <a:prstDash val="solid"/>
          </a:ln>
        </p:spPr>
        <p:txBody>
          <a:bodyPr/>
          <a:lstStyle/>
          <a:p>
            <a:endParaRPr lang="en-VN"/>
          </a:p>
        </p:txBody>
      </p:sp>
      <p:sp>
        <p:nvSpPr>
          <p:cNvPr id="24" name="Shape 22"/>
          <p:cNvSpPr/>
          <p:nvPr/>
        </p:nvSpPr>
        <p:spPr>
          <a:xfrm>
            <a:off x="274320" y="2724912"/>
            <a:ext cx="54864" cy="621792"/>
          </a:xfrm>
          <a:prstGeom prst="rect">
            <a:avLst/>
          </a:prstGeom>
          <a:solidFill>
            <a:srgbClr val="F59E0B"/>
          </a:solidFill>
          <a:ln/>
        </p:spPr>
        <p:txBody>
          <a:bodyPr/>
          <a:lstStyle/>
          <a:p>
            <a:endParaRPr lang="en-VN"/>
          </a:p>
        </p:txBody>
      </p:sp>
      <p:sp>
        <p:nvSpPr>
          <p:cNvPr id="25" name="Text 23"/>
          <p:cNvSpPr/>
          <p:nvPr/>
        </p:nvSpPr>
        <p:spPr>
          <a:xfrm>
            <a:off x="420624" y="2770632"/>
            <a:ext cx="2103120" cy="246888"/>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Đài Loan 🇹🇼</a:t>
            </a:r>
            <a:endParaRPr lang="en-US" sz="1050" dirty="0"/>
          </a:p>
        </p:txBody>
      </p:sp>
      <p:sp>
        <p:nvSpPr>
          <p:cNvPr id="26" name="Text 24"/>
          <p:cNvSpPr/>
          <p:nvPr/>
        </p:nvSpPr>
        <p:spPr>
          <a:xfrm>
            <a:off x="420624" y="3017520"/>
            <a:ext cx="2103120" cy="20116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TPE-DAD · KHH-DAD · RMQ-DAD</a:t>
            </a:r>
            <a:endParaRPr lang="en-US" sz="850" dirty="0"/>
          </a:p>
        </p:txBody>
      </p:sp>
      <p:sp>
        <p:nvSpPr>
          <p:cNvPr id="27" name="Shape 25"/>
          <p:cNvSpPr/>
          <p:nvPr/>
        </p:nvSpPr>
        <p:spPr>
          <a:xfrm>
            <a:off x="2651760" y="2770632"/>
            <a:ext cx="18288" cy="530352"/>
          </a:xfrm>
          <a:prstGeom prst="rect">
            <a:avLst/>
          </a:prstGeom>
          <a:solidFill>
            <a:srgbClr val="E2E8F0"/>
          </a:solidFill>
          <a:ln/>
        </p:spPr>
        <p:txBody>
          <a:bodyPr/>
          <a:lstStyle/>
          <a:p>
            <a:endParaRPr lang="en-VN"/>
          </a:p>
        </p:txBody>
      </p:sp>
      <p:sp>
        <p:nvSpPr>
          <p:cNvPr id="28" name="Text 26"/>
          <p:cNvSpPr/>
          <p:nvPr/>
        </p:nvSpPr>
        <p:spPr>
          <a:xfrm>
            <a:off x="2743200" y="2798064"/>
            <a:ext cx="5943600" cy="457200"/>
          </a:xfrm>
          <a:prstGeom prst="rect">
            <a:avLst/>
          </a:prstGeom>
          <a:noFill/>
          <a:ln/>
        </p:spPr>
        <p:txBody>
          <a:bodyPr wrap="square" rtlCol="0" anchor="ctr"/>
          <a:lstStyle/>
          <a:p>
            <a:pPr marL="0" indent="0">
              <a:lnSpc>
                <a:spcPct val="125000"/>
              </a:lnSpc>
              <a:buNone/>
            </a:pPr>
            <a:endParaRPr lang="en-US" sz="950" dirty="0"/>
          </a:p>
        </p:txBody>
      </p:sp>
      <p:sp>
        <p:nvSpPr>
          <p:cNvPr id="29" name="Shape 27"/>
          <p:cNvSpPr/>
          <p:nvPr/>
        </p:nvSpPr>
        <p:spPr>
          <a:xfrm>
            <a:off x="274320" y="3410712"/>
            <a:ext cx="8595360" cy="621792"/>
          </a:xfrm>
          <a:prstGeom prst="rect">
            <a:avLst/>
          </a:prstGeom>
          <a:solidFill>
            <a:srgbClr val="EFF6FF"/>
          </a:solidFill>
          <a:ln w="6350">
            <a:solidFill>
              <a:srgbClr val="3B82F6"/>
            </a:solidFill>
            <a:prstDash val="solid"/>
          </a:ln>
        </p:spPr>
        <p:txBody>
          <a:bodyPr/>
          <a:lstStyle/>
          <a:p>
            <a:endParaRPr lang="en-VN"/>
          </a:p>
        </p:txBody>
      </p:sp>
      <p:sp>
        <p:nvSpPr>
          <p:cNvPr id="30" name="Shape 28"/>
          <p:cNvSpPr/>
          <p:nvPr/>
        </p:nvSpPr>
        <p:spPr>
          <a:xfrm>
            <a:off x="274320" y="3410712"/>
            <a:ext cx="54864" cy="621792"/>
          </a:xfrm>
          <a:prstGeom prst="rect">
            <a:avLst/>
          </a:prstGeom>
          <a:solidFill>
            <a:srgbClr val="3B82F6"/>
          </a:solidFill>
          <a:ln/>
        </p:spPr>
        <p:txBody>
          <a:bodyPr/>
          <a:lstStyle/>
          <a:p>
            <a:endParaRPr lang="en-VN"/>
          </a:p>
        </p:txBody>
      </p:sp>
      <p:sp>
        <p:nvSpPr>
          <p:cNvPr id="31" name="Text 29"/>
          <p:cNvSpPr/>
          <p:nvPr/>
        </p:nvSpPr>
        <p:spPr>
          <a:xfrm>
            <a:off x="420624" y="3456432"/>
            <a:ext cx="2103120" cy="246888"/>
          </a:xfrm>
          <a:prstGeom prst="rect">
            <a:avLst/>
          </a:prstGeom>
          <a:noFill/>
          <a:ln/>
        </p:spPr>
        <p:txBody>
          <a:bodyPr wrap="square" rtlCol="0" anchor="ctr"/>
          <a:lstStyle/>
          <a:p>
            <a:pPr marL="0" indent="0">
              <a:buNone/>
            </a:pPr>
            <a:r>
              <a:rPr lang="en-US" sz="1050" b="1" dirty="0">
                <a:solidFill>
                  <a:srgbClr val="1E293B"/>
                </a:solidFill>
                <a:latin typeface="Arial" pitchFamily="34" charset="0"/>
                <a:ea typeface="Arial" pitchFamily="34" charset="-122"/>
                <a:cs typeface="Arial" pitchFamily="34" charset="-120"/>
              </a:rPr>
              <a:t>Singapore/Malaysia/Thái Lan</a:t>
            </a:r>
            <a:endParaRPr lang="en-US" sz="1050" dirty="0"/>
          </a:p>
        </p:txBody>
      </p:sp>
      <p:sp>
        <p:nvSpPr>
          <p:cNvPr id="32" name="Text 30"/>
          <p:cNvSpPr/>
          <p:nvPr/>
        </p:nvSpPr>
        <p:spPr>
          <a:xfrm>
            <a:off x="420624" y="3703320"/>
            <a:ext cx="2103120" cy="20116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Các tuyến trực tiếp</a:t>
            </a:r>
            <a:endParaRPr lang="en-US" sz="850" dirty="0"/>
          </a:p>
        </p:txBody>
      </p:sp>
      <p:sp>
        <p:nvSpPr>
          <p:cNvPr id="33" name="Shape 31"/>
          <p:cNvSpPr/>
          <p:nvPr/>
        </p:nvSpPr>
        <p:spPr>
          <a:xfrm>
            <a:off x="2651760" y="3456432"/>
            <a:ext cx="18288" cy="530352"/>
          </a:xfrm>
          <a:prstGeom prst="rect">
            <a:avLst/>
          </a:prstGeom>
          <a:solidFill>
            <a:srgbClr val="E2E8F0"/>
          </a:solidFill>
          <a:ln/>
        </p:spPr>
        <p:txBody>
          <a:bodyPr/>
          <a:lstStyle/>
          <a:p>
            <a:endParaRPr lang="en-VN"/>
          </a:p>
        </p:txBody>
      </p:sp>
      <p:sp>
        <p:nvSpPr>
          <p:cNvPr id="34" name="Text 32"/>
          <p:cNvSpPr/>
          <p:nvPr/>
        </p:nvSpPr>
        <p:spPr>
          <a:xfrm>
            <a:off x="2743200" y="3483864"/>
            <a:ext cx="5943600" cy="457200"/>
          </a:xfrm>
          <a:prstGeom prst="rect">
            <a:avLst/>
          </a:prstGeom>
          <a:noFill/>
          <a:ln/>
        </p:spPr>
        <p:txBody>
          <a:bodyPr wrap="square" rtlCol="0" anchor="ctr"/>
          <a:lstStyle/>
          <a:p>
            <a:pPr marL="0" indent="0">
              <a:lnSpc>
                <a:spcPct val="125000"/>
              </a:lnSpc>
              <a:buNone/>
            </a:pPr>
            <a:endParaRPr lang="en-US" sz="950" dirty="0"/>
          </a:p>
        </p:txBody>
      </p:sp>
      <p:sp>
        <p:nvSpPr>
          <p:cNvPr id="35" name="Text 33"/>
          <p:cNvSpPr/>
          <p:nvPr/>
        </p:nvSpPr>
        <p:spPr>
          <a:xfrm>
            <a:off x="274320" y="4160520"/>
            <a:ext cx="8595360" cy="347472"/>
          </a:xfrm>
          <a:prstGeom prst="rect">
            <a:avLst/>
          </a:prstGeom>
          <a:noFill/>
          <a:ln/>
        </p:spPr>
        <p:txBody>
          <a:bodyPr wrap="square" rtlCol="0" anchor="ctr"/>
          <a:lstStyle/>
          <a:p>
            <a:pPr marL="0" indent="0">
              <a:lnSpc>
                <a:spcPct val="130000"/>
              </a:lnSpc>
              <a:buNone/>
            </a:pPr>
            <a:r>
              <a:rPr lang="en-US" sz="900" dirty="0">
                <a:solidFill>
                  <a:srgbClr val="334155"/>
                </a:solidFill>
                <a:latin typeface="Arial" pitchFamily="34" charset="0"/>
                <a:ea typeface="Arial" pitchFamily="34" charset="-122"/>
                <a:cs typeface="Arial" pitchFamily="34" charset="-120"/>
              </a:rPr>
              <a:t>→  Cảng biển: </a:t>
            </a:r>
            <a:r>
              <a:rPr lang="en-US" sz="900" dirty="0" err="1">
                <a:solidFill>
                  <a:srgbClr val="334155"/>
                </a:solidFill>
                <a:latin typeface="Arial" pitchFamily="34" charset="0"/>
                <a:ea typeface="Arial" pitchFamily="34" charset="-122"/>
                <a:cs typeface="Arial" pitchFamily="34" charset="-120"/>
              </a:rPr>
              <a:t>tuyến</a:t>
            </a:r>
            <a:r>
              <a:rPr lang="en-US" sz="900" dirty="0">
                <a:solidFill>
                  <a:srgbClr val="334155"/>
                </a:solidFill>
                <a:latin typeface="Arial" pitchFamily="34" charset="0"/>
                <a:ea typeface="Arial" pitchFamily="34" charset="-122"/>
                <a:cs typeface="Arial" pitchFamily="34" charset="-120"/>
              </a:rPr>
              <a:t> từ Trung Quốc (Shanghai, Qingdao, Ningbo, Shekou...) và Hàn Quốc (Incheon) — nguy cơ chuột mang Seoul virus trên tàu hàng / container</a:t>
            </a:r>
            <a:endParaRPr lang="en-US" sz="900" dirty="0"/>
          </a:p>
        </p:txBody>
      </p:sp>
      <p:sp>
        <p:nvSpPr>
          <p:cNvPr id="36" name="Shape 34"/>
          <p:cNvSpPr/>
          <p:nvPr/>
        </p:nvSpPr>
        <p:spPr>
          <a:xfrm>
            <a:off x="274320" y="4114800"/>
            <a:ext cx="8595360" cy="9144"/>
          </a:xfrm>
          <a:prstGeom prst="rect">
            <a:avLst/>
          </a:prstGeom>
          <a:solidFill>
            <a:srgbClr val="E2E8F0"/>
          </a:solidFill>
          <a:ln/>
        </p:spPr>
        <p:txBody>
          <a:bodyPr/>
          <a:lstStyle/>
          <a:p>
            <a:endParaRPr lang="en-VN"/>
          </a:p>
        </p:txBody>
      </p:sp>
      <p:sp>
        <p:nvSpPr>
          <p:cNvPr id="38" name="Text 8">
            <a:extLst>
              <a:ext uri="{FF2B5EF4-FFF2-40B4-BE49-F238E27FC236}">
                <a16:creationId xmlns:a16="http://schemas.microsoft.com/office/drawing/2014/main" id="{6278EF9D-BE66-CA75-8342-9E4DD926790B}"/>
              </a:ext>
            </a:extLst>
          </p:cNvPr>
          <p:cNvSpPr/>
          <p:nvPr/>
        </p:nvSpPr>
        <p:spPr>
          <a:xfrm>
            <a:off x="2926080" y="1069848"/>
            <a:ext cx="411480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ĐƯỜNG BIỂN</a:t>
            </a:r>
            <a:endParaRPr lang="en-US" sz="850" dirty="0"/>
          </a:p>
        </p:txBody>
      </p:sp>
      <p:sp>
        <p:nvSpPr>
          <p:cNvPr id="40" name="Text 12">
            <a:extLst>
              <a:ext uri="{FF2B5EF4-FFF2-40B4-BE49-F238E27FC236}">
                <a16:creationId xmlns:a16="http://schemas.microsoft.com/office/drawing/2014/main" id="{D51DFA16-DAA0-AF25-88A7-46DB9085C906}"/>
              </a:ext>
            </a:extLst>
          </p:cNvPr>
          <p:cNvSpPr/>
          <p:nvPr/>
        </p:nvSpPr>
        <p:spPr>
          <a:xfrm>
            <a:off x="2798064" y="1613916"/>
            <a:ext cx="2103120" cy="201168"/>
          </a:xfrm>
          <a:prstGeom prst="rect">
            <a:avLst/>
          </a:prstGeom>
          <a:noFill/>
          <a:ln/>
        </p:spPr>
        <p:txBody>
          <a:bodyPr wrap="square" rtlCol="0" anchor="ctr"/>
          <a:lstStyle/>
          <a:p>
            <a:pPr marL="0" indent="0">
              <a:buNone/>
            </a:pPr>
            <a:endParaRPr lang="en-US" sz="850" dirty="0"/>
          </a:p>
        </p:txBody>
      </p:sp>
      <p:sp>
        <p:nvSpPr>
          <p:cNvPr id="41" name="Text 12">
            <a:extLst>
              <a:ext uri="{FF2B5EF4-FFF2-40B4-BE49-F238E27FC236}">
                <a16:creationId xmlns:a16="http://schemas.microsoft.com/office/drawing/2014/main" id="{26FDF4AA-1EA5-443E-2BA2-0EBD1FD9BE5B}"/>
              </a:ext>
            </a:extLst>
          </p:cNvPr>
          <p:cNvSpPr/>
          <p:nvPr/>
        </p:nvSpPr>
        <p:spPr>
          <a:xfrm>
            <a:off x="2926080" y="2260231"/>
            <a:ext cx="2103120" cy="201168"/>
          </a:xfrm>
          <a:prstGeom prst="rect">
            <a:avLst/>
          </a:prstGeom>
          <a:noFill/>
          <a:ln/>
        </p:spPr>
        <p:txBody>
          <a:bodyPr wrap="square" rtlCol="0" anchor="ctr"/>
          <a:lstStyle/>
          <a:p>
            <a:pPr marL="0" indent="0">
              <a:buNone/>
            </a:pPr>
            <a:r>
              <a:rPr lang="en-US" sz="850" dirty="0"/>
              <a:t>Incheon</a:t>
            </a:r>
          </a:p>
        </p:txBody>
      </p:sp>
      <p:sp>
        <p:nvSpPr>
          <p:cNvPr id="42" name="Text 12">
            <a:extLst>
              <a:ext uri="{FF2B5EF4-FFF2-40B4-BE49-F238E27FC236}">
                <a16:creationId xmlns:a16="http://schemas.microsoft.com/office/drawing/2014/main" id="{095FF0AC-1411-09AF-C283-4F4765063D14}"/>
              </a:ext>
            </a:extLst>
          </p:cNvPr>
          <p:cNvSpPr/>
          <p:nvPr/>
        </p:nvSpPr>
        <p:spPr>
          <a:xfrm>
            <a:off x="2798064" y="2970553"/>
            <a:ext cx="2103120" cy="201168"/>
          </a:xfrm>
          <a:prstGeom prst="rect">
            <a:avLst/>
          </a:prstGeom>
          <a:noFill/>
          <a:ln/>
        </p:spPr>
        <p:txBody>
          <a:bodyPr wrap="square" rtlCol="0" anchor="ctr"/>
          <a:lstStyle/>
          <a:p>
            <a:pPr marL="0" indent="0">
              <a:buNone/>
            </a:pPr>
            <a:r>
              <a:rPr lang="en-US" sz="850" dirty="0">
                <a:solidFill>
                  <a:srgbClr val="334155"/>
                </a:solidFill>
                <a:latin typeface="Arial" pitchFamily="34" charset="0"/>
                <a:ea typeface="Arial" pitchFamily="34" charset="-122"/>
                <a:cs typeface="Arial" pitchFamily="34" charset="-120"/>
              </a:rPr>
              <a:t>PEK-DAD · NKG-DAD · SZX-DAD</a:t>
            </a:r>
            <a:endParaRPr lang="en-US" sz="850" dirty="0"/>
          </a:p>
        </p:txBody>
      </p:sp>
      <p:sp>
        <p:nvSpPr>
          <p:cNvPr id="44" name="Text 12">
            <a:extLst>
              <a:ext uri="{FF2B5EF4-FFF2-40B4-BE49-F238E27FC236}">
                <a16:creationId xmlns:a16="http://schemas.microsoft.com/office/drawing/2014/main" id="{0FAE2564-C2A8-E3A6-D671-A2B65B33F16F}"/>
              </a:ext>
            </a:extLst>
          </p:cNvPr>
          <p:cNvSpPr/>
          <p:nvPr/>
        </p:nvSpPr>
        <p:spPr>
          <a:xfrm>
            <a:off x="2777282" y="1554480"/>
            <a:ext cx="2103120" cy="201168"/>
          </a:xfrm>
          <a:prstGeom prst="rect">
            <a:avLst/>
          </a:prstGeom>
          <a:noFill/>
          <a:ln/>
        </p:spPr>
        <p:txBody>
          <a:bodyPr wrap="square" rtlCol="0" anchor="ctr"/>
          <a:lstStyle/>
          <a:p>
            <a:pPr marL="0" indent="0">
              <a:buNone/>
            </a:pPr>
            <a:endParaRPr lang="en-US" sz="850" dirty="0"/>
          </a:p>
        </p:txBody>
      </p:sp>
      <p:sp>
        <p:nvSpPr>
          <p:cNvPr id="45" name="Text 12">
            <a:extLst>
              <a:ext uri="{FF2B5EF4-FFF2-40B4-BE49-F238E27FC236}">
                <a16:creationId xmlns:a16="http://schemas.microsoft.com/office/drawing/2014/main" id="{D352045A-1AA5-6932-B622-511C5756A0D4}"/>
              </a:ext>
            </a:extLst>
          </p:cNvPr>
          <p:cNvSpPr/>
          <p:nvPr/>
        </p:nvSpPr>
        <p:spPr>
          <a:xfrm>
            <a:off x="2843784" y="1616202"/>
            <a:ext cx="2103120" cy="201168"/>
          </a:xfrm>
          <a:prstGeom prst="rect">
            <a:avLst/>
          </a:prstGeom>
          <a:noFill/>
          <a:ln/>
        </p:spPr>
        <p:txBody>
          <a:bodyPr wrap="square" rtlCol="0" anchor="ctr"/>
          <a:lstStyle/>
          <a:p>
            <a:pPr marL="0" indent="0">
              <a:buNone/>
            </a:pPr>
            <a:r>
              <a:rPr lang="en-US" sz="850" dirty="0">
                <a:solidFill>
                  <a:srgbClr val="334155"/>
                </a:solidFill>
                <a:latin typeface="Arial" pitchFamily="34" charset="0"/>
                <a:cs typeface="Arial" pitchFamily="34" charset="-120"/>
              </a:rPr>
              <a:t>Shanghai, </a:t>
            </a:r>
            <a:r>
              <a:rPr lang="en-US" sz="850" dirty="0" err="1">
                <a:solidFill>
                  <a:srgbClr val="334155"/>
                </a:solidFill>
                <a:latin typeface="Arial" pitchFamily="34" charset="0"/>
                <a:cs typeface="Arial" pitchFamily="34" charset="-120"/>
              </a:rPr>
              <a:t>Quindao</a:t>
            </a:r>
            <a:r>
              <a:rPr lang="en-US" sz="850" dirty="0">
                <a:solidFill>
                  <a:srgbClr val="334155"/>
                </a:solidFill>
                <a:latin typeface="Arial" pitchFamily="34" charset="0"/>
                <a:cs typeface="Arial" pitchFamily="34" charset="-120"/>
              </a:rPr>
              <a:t>, Ningbo, Shekou</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20222-8F0C-364A-03CE-61B729C935A3}"/>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6CB779E5-64E0-B1E9-3797-177E375BBC71}"/>
              </a:ext>
            </a:extLst>
          </p:cNvPr>
          <p:cNvSpPr/>
          <p:nvPr/>
        </p:nvSpPr>
        <p:spPr>
          <a:xfrm>
            <a:off x="0" y="0"/>
            <a:ext cx="9144000" cy="685800"/>
          </a:xfrm>
          <a:prstGeom prst="rect">
            <a:avLst/>
          </a:prstGeom>
          <a:solidFill>
            <a:srgbClr val="0B1F3A"/>
          </a:solidFill>
          <a:ln/>
        </p:spPr>
        <p:txBody>
          <a:bodyPr/>
          <a:lstStyle/>
          <a:p>
            <a:endParaRPr lang="en-VN"/>
          </a:p>
        </p:txBody>
      </p:sp>
      <p:sp>
        <p:nvSpPr>
          <p:cNvPr id="3" name="Text 1">
            <a:extLst>
              <a:ext uri="{FF2B5EF4-FFF2-40B4-BE49-F238E27FC236}">
                <a16:creationId xmlns:a16="http://schemas.microsoft.com/office/drawing/2014/main" id="{8AFD9BF1-B95F-CC9E-3C0F-9C12F5C34A60}"/>
              </a:ext>
            </a:extLst>
          </p:cNvPr>
          <p:cNvSpPr/>
          <p:nvPr/>
        </p:nvSpPr>
        <p:spPr>
          <a:xfrm>
            <a:off x="274320" y="0"/>
            <a:ext cx="86868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04. QUY TRÌNH GIÁM SÁT TẠI CỬA KHẨU </a:t>
            </a:r>
            <a:endParaRPr lang="en-US" sz="1300" dirty="0"/>
          </a:p>
        </p:txBody>
      </p:sp>
      <p:sp>
        <p:nvSpPr>
          <p:cNvPr id="8" name="Text 6">
            <a:extLst>
              <a:ext uri="{FF2B5EF4-FFF2-40B4-BE49-F238E27FC236}">
                <a16:creationId xmlns:a16="http://schemas.microsoft.com/office/drawing/2014/main" id="{2CE0A1EB-C165-570E-F3A2-DBF21AD18459}"/>
              </a:ext>
            </a:extLst>
          </p:cNvPr>
          <p:cNvSpPr/>
          <p:nvPr/>
        </p:nvSpPr>
        <p:spPr>
          <a:xfrm>
            <a:off x="740664"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PHÁT HIỆN TÍN HIỆU</a:t>
            </a:r>
            <a:endParaRPr lang="en-US" sz="850" dirty="0"/>
          </a:p>
        </p:txBody>
      </p:sp>
      <p:sp>
        <p:nvSpPr>
          <p:cNvPr id="18" name="Text 16">
            <a:extLst>
              <a:ext uri="{FF2B5EF4-FFF2-40B4-BE49-F238E27FC236}">
                <a16:creationId xmlns:a16="http://schemas.microsoft.com/office/drawing/2014/main" id="{3A2658A4-84D9-CDDD-182D-4659D619B972}"/>
              </a:ext>
            </a:extLst>
          </p:cNvPr>
          <p:cNvSpPr/>
          <p:nvPr/>
        </p:nvSpPr>
        <p:spPr>
          <a:xfrm>
            <a:off x="2953512"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ĐÁNH GIÁ LÂM SÀNG + DỊCH TỄ</a:t>
            </a:r>
            <a:endParaRPr lang="en-US" sz="850" dirty="0"/>
          </a:p>
        </p:txBody>
      </p:sp>
      <p:sp>
        <p:nvSpPr>
          <p:cNvPr id="28" name="Text 26">
            <a:extLst>
              <a:ext uri="{FF2B5EF4-FFF2-40B4-BE49-F238E27FC236}">
                <a16:creationId xmlns:a16="http://schemas.microsoft.com/office/drawing/2014/main" id="{81197D57-2019-356A-5F51-14C527995FD7}"/>
              </a:ext>
            </a:extLst>
          </p:cNvPr>
          <p:cNvSpPr/>
          <p:nvPr/>
        </p:nvSpPr>
        <p:spPr>
          <a:xfrm>
            <a:off x="5166360"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XÁC ĐỊNH MỨC ĐỘ NGUY CƠ</a:t>
            </a:r>
            <a:endParaRPr lang="en-US" sz="850" dirty="0"/>
          </a:p>
        </p:txBody>
      </p:sp>
      <p:sp>
        <p:nvSpPr>
          <p:cNvPr id="38" name="Text 36">
            <a:extLst>
              <a:ext uri="{FF2B5EF4-FFF2-40B4-BE49-F238E27FC236}">
                <a16:creationId xmlns:a16="http://schemas.microsoft.com/office/drawing/2014/main" id="{0FFCFA3C-19B4-7F0F-6970-B113FCA33A96}"/>
              </a:ext>
            </a:extLst>
          </p:cNvPr>
          <p:cNvSpPr/>
          <p:nvPr/>
        </p:nvSpPr>
        <p:spPr>
          <a:xfrm>
            <a:off x="7379208"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KÍCH HOẠT ĐÁP ỨNG</a:t>
            </a:r>
            <a:endParaRPr lang="en-US" sz="850" dirty="0"/>
          </a:p>
        </p:txBody>
      </p:sp>
      <p:sp>
        <p:nvSpPr>
          <p:cNvPr id="46" name="Shape 44">
            <a:extLst>
              <a:ext uri="{FF2B5EF4-FFF2-40B4-BE49-F238E27FC236}">
                <a16:creationId xmlns:a16="http://schemas.microsoft.com/office/drawing/2014/main" id="{A3C360EE-5A01-1C22-DC78-A3B54D4F3E95}"/>
              </a:ext>
            </a:extLst>
          </p:cNvPr>
          <p:cNvSpPr/>
          <p:nvPr/>
        </p:nvSpPr>
        <p:spPr>
          <a:xfrm>
            <a:off x="2450592" y="3584448"/>
            <a:ext cx="2011680" cy="1298448"/>
          </a:xfrm>
          <a:prstGeom prst="rect">
            <a:avLst/>
          </a:prstGeom>
          <a:solidFill>
            <a:srgbClr val="FFFFFF"/>
          </a:solidFill>
          <a:ln w="6350">
            <a:solidFill>
              <a:srgbClr val="E2E8F0"/>
            </a:solidFill>
            <a:prstDash val="solid"/>
          </a:ln>
        </p:spPr>
        <p:txBody>
          <a:bodyPr/>
          <a:lstStyle/>
          <a:p>
            <a:endParaRPr lang="en-VN"/>
          </a:p>
        </p:txBody>
      </p:sp>
      <p:sp>
        <p:nvSpPr>
          <p:cNvPr id="49" name="Shape 47">
            <a:extLst>
              <a:ext uri="{FF2B5EF4-FFF2-40B4-BE49-F238E27FC236}">
                <a16:creationId xmlns:a16="http://schemas.microsoft.com/office/drawing/2014/main" id="{4DDE011A-09CA-BFC8-BCC0-C2DE0EA12AF7}"/>
              </a:ext>
            </a:extLst>
          </p:cNvPr>
          <p:cNvSpPr/>
          <p:nvPr/>
        </p:nvSpPr>
        <p:spPr>
          <a:xfrm>
            <a:off x="4626864" y="3584448"/>
            <a:ext cx="2011680" cy="1298448"/>
          </a:xfrm>
          <a:prstGeom prst="rect">
            <a:avLst/>
          </a:prstGeom>
          <a:solidFill>
            <a:srgbClr val="FFFFFF"/>
          </a:solidFill>
          <a:ln w="6350">
            <a:solidFill>
              <a:srgbClr val="E2E8F0"/>
            </a:solidFill>
            <a:prstDash val="solid"/>
          </a:ln>
        </p:spPr>
        <p:txBody>
          <a:bodyPr/>
          <a:lstStyle/>
          <a:p>
            <a:endParaRPr lang="en-VN"/>
          </a:p>
        </p:txBody>
      </p:sp>
      <p:sp>
        <p:nvSpPr>
          <p:cNvPr id="52" name="Shape 50">
            <a:extLst>
              <a:ext uri="{FF2B5EF4-FFF2-40B4-BE49-F238E27FC236}">
                <a16:creationId xmlns:a16="http://schemas.microsoft.com/office/drawing/2014/main" id="{963EB8EA-28CE-FCAA-6311-269C156DDDD7}"/>
              </a:ext>
            </a:extLst>
          </p:cNvPr>
          <p:cNvSpPr/>
          <p:nvPr/>
        </p:nvSpPr>
        <p:spPr>
          <a:xfrm>
            <a:off x="6803136" y="3584448"/>
            <a:ext cx="2011680" cy="1298448"/>
          </a:xfrm>
          <a:prstGeom prst="rect">
            <a:avLst/>
          </a:prstGeom>
          <a:solidFill>
            <a:srgbClr val="FFFFFF"/>
          </a:solidFill>
          <a:ln w="6350">
            <a:solidFill>
              <a:srgbClr val="E2E8F0"/>
            </a:solidFill>
            <a:prstDash val="solid"/>
          </a:ln>
        </p:spPr>
        <p:txBody>
          <a:bodyPr/>
          <a:lstStyle/>
          <a:p>
            <a:endParaRPr lang="en-VN"/>
          </a:p>
        </p:txBody>
      </p:sp>
      <p:pic>
        <p:nvPicPr>
          <p:cNvPr id="57" name="Picture 56">
            <a:extLst>
              <a:ext uri="{FF2B5EF4-FFF2-40B4-BE49-F238E27FC236}">
                <a16:creationId xmlns:a16="http://schemas.microsoft.com/office/drawing/2014/main" id="{259F5AC2-1980-8B90-2F1C-B1780A805923}"/>
              </a:ext>
            </a:extLst>
          </p:cNvPr>
          <p:cNvPicPr>
            <a:picLocks noChangeAspect="1"/>
          </p:cNvPicPr>
          <p:nvPr/>
        </p:nvPicPr>
        <p:blipFill>
          <a:blip r:embed="rId3"/>
          <a:stretch>
            <a:fillRect/>
          </a:stretch>
        </p:blipFill>
        <p:spPr>
          <a:xfrm>
            <a:off x="234949" y="965200"/>
            <a:ext cx="8626101" cy="3195320"/>
          </a:xfrm>
          <a:prstGeom prst="rect">
            <a:avLst/>
          </a:prstGeom>
        </p:spPr>
      </p:pic>
    </p:spTree>
    <p:extLst>
      <p:ext uri="{BB962C8B-B14F-4D97-AF65-F5344CB8AC3E}">
        <p14:creationId xmlns:p14="http://schemas.microsoft.com/office/powerpoint/2010/main" val="2683896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6">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6868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05. GIÁM SÁT PHÁT HIỆN SỚM TÍN HIỆU NGUY CƠ TẠI CỬA KHẨU</a:t>
            </a:r>
            <a:endParaRPr lang="en-US" sz="1300" dirty="0"/>
          </a:p>
        </p:txBody>
      </p:sp>
      <p:sp>
        <p:nvSpPr>
          <p:cNvPr id="4" name="Text 2"/>
          <p:cNvSpPr/>
          <p:nvPr/>
        </p:nvSpPr>
        <p:spPr>
          <a:xfrm>
            <a:off x="274320" y="785553"/>
            <a:ext cx="859536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CÁC NGUỒN NGUY CƠ TIỀM TÀNG</a:t>
            </a:r>
            <a:endParaRPr lang="en-US" sz="850" dirty="0"/>
          </a:p>
        </p:txBody>
      </p:sp>
      <p:sp>
        <p:nvSpPr>
          <p:cNvPr id="5" name="Shape 3"/>
          <p:cNvSpPr/>
          <p:nvPr/>
        </p:nvSpPr>
        <p:spPr>
          <a:xfrm>
            <a:off x="274320" y="1051560"/>
            <a:ext cx="2011680" cy="960120"/>
          </a:xfrm>
          <a:prstGeom prst="rect">
            <a:avLst/>
          </a:prstGeom>
          <a:solidFill>
            <a:srgbClr val="FFFFFF"/>
          </a:solidFill>
          <a:ln w="6350">
            <a:solidFill>
              <a:srgbClr val="E2E8F0"/>
            </a:solidFill>
            <a:prstDash val="solid"/>
          </a:ln>
        </p:spPr>
        <p:txBody>
          <a:bodyPr/>
          <a:lstStyle/>
          <a:p>
            <a:endParaRPr lang="en-VN"/>
          </a:p>
        </p:txBody>
      </p:sp>
      <p:sp>
        <p:nvSpPr>
          <p:cNvPr id="6" name="Text 4"/>
          <p:cNvSpPr/>
          <p:nvPr/>
        </p:nvSpPr>
        <p:spPr>
          <a:xfrm>
            <a:off x="274320" y="1078992"/>
            <a:ext cx="2011680" cy="34747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7" name="Text 5"/>
          <p:cNvSpPr/>
          <p:nvPr/>
        </p:nvSpPr>
        <p:spPr>
          <a:xfrm>
            <a:off x="274320" y="1417320"/>
            <a:ext cx="2011680" cy="228600"/>
          </a:xfrm>
          <a:prstGeom prst="rect">
            <a:avLst/>
          </a:prstGeom>
          <a:noFill/>
          <a:ln/>
        </p:spPr>
        <p:txBody>
          <a:bodyPr wrap="square" rtlCol="0" anchor="ctr"/>
          <a:lstStyle/>
          <a:p>
            <a:pPr marL="0" indent="0" algn="ctr">
              <a:buNone/>
            </a:pPr>
            <a:r>
              <a:rPr lang="en-US" sz="900" b="1" dirty="0">
                <a:solidFill>
                  <a:srgbClr val="059669"/>
                </a:solidFill>
                <a:latin typeface="Arial" pitchFamily="34" charset="0"/>
                <a:ea typeface="Arial" pitchFamily="34" charset="-122"/>
                <a:cs typeface="Arial" pitchFamily="34" charset="-120"/>
              </a:rPr>
              <a:t>Từ con người</a:t>
            </a:r>
            <a:endParaRPr lang="en-US" sz="900" dirty="0"/>
          </a:p>
        </p:txBody>
      </p:sp>
      <p:sp>
        <p:nvSpPr>
          <p:cNvPr id="8" name="Text 6"/>
          <p:cNvSpPr/>
          <p:nvPr/>
        </p:nvSpPr>
        <p:spPr>
          <a:xfrm>
            <a:off x="274320" y="1645920"/>
            <a:ext cx="2011680" cy="320040"/>
          </a:xfrm>
          <a:prstGeom prst="rect">
            <a:avLst/>
          </a:prstGeom>
          <a:noFill/>
          <a:ln/>
        </p:spPr>
        <p:txBody>
          <a:bodyPr wrap="square" rtlCol="0" anchor="ctr"/>
          <a:lstStyle/>
          <a:p>
            <a:pPr marL="0" indent="0" algn="ctr">
              <a:lnSpc>
                <a:spcPct val="120000"/>
              </a:lnSpc>
              <a:buNone/>
            </a:pPr>
            <a:r>
              <a:rPr lang="en-US" sz="800" dirty="0">
                <a:solidFill>
                  <a:srgbClr val="334155"/>
                </a:solidFill>
                <a:latin typeface="Arial" pitchFamily="34" charset="0"/>
                <a:ea typeface="Arial" pitchFamily="34" charset="-122"/>
                <a:cs typeface="Arial" pitchFamily="34" charset="-120"/>
              </a:rPr>
              <a:t>Khách du lịch · </a:t>
            </a:r>
            <a:r>
              <a:rPr lang="en-US" sz="800" dirty="0" err="1">
                <a:solidFill>
                  <a:srgbClr val="334155"/>
                </a:solidFill>
                <a:latin typeface="Arial" pitchFamily="34" charset="0"/>
                <a:ea typeface="Arial" pitchFamily="34" charset="-122"/>
                <a:cs typeface="Arial" pitchFamily="34" charset="-120"/>
              </a:rPr>
              <a:t>Thuyền</a:t>
            </a:r>
            <a:r>
              <a:rPr lang="en-US" sz="800" dirty="0">
                <a:solidFill>
                  <a:srgbClr val="334155"/>
                </a:solidFill>
                <a:latin typeface="Arial" pitchFamily="34" charset="0"/>
                <a:ea typeface="Arial" pitchFamily="34" charset="-122"/>
                <a:cs typeface="Arial" pitchFamily="34" charset="-120"/>
              </a:rPr>
              <a:t> </a:t>
            </a:r>
            <a:r>
              <a:rPr lang="en-US" sz="800" dirty="0" err="1">
                <a:solidFill>
                  <a:srgbClr val="334155"/>
                </a:solidFill>
                <a:latin typeface="Arial" pitchFamily="34" charset="0"/>
                <a:ea typeface="Arial" pitchFamily="34" charset="-122"/>
                <a:cs typeface="Arial" pitchFamily="34" charset="-120"/>
              </a:rPr>
              <a:t>viên</a:t>
            </a:r>
            <a:r>
              <a:rPr lang="en-US" sz="800" dirty="0">
                <a:solidFill>
                  <a:srgbClr val="334155"/>
                </a:solidFill>
                <a:latin typeface="Arial" pitchFamily="34" charset="0"/>
                <a:ea typeface="Arial" pitchFamily="34" charset="-122"/>
                <a:cs typeface="Arial" pitchFamily="34" charset="-120"/>
              </a:rPr>
              <a:t>/phi </a:t>
            </a:r>
            <a:r>
              <a:rPr lang="en-US" sz="800" dirty="0" err="1">
                <a:solidFill>
                  <a:srgbClr val="334155"/>
                </a:solidFill>
                <a:latin typeface="Arial" pitchFamily="34" charset="0"/>
                <a:ea typeface="Arial" pitchFamily="34" charset="-122"/>
                <a:cs typeface="Arial" pitchFamily="34" charset="-120"/>
              </a:rPr>
              <a:t>hành</a:t>
            </a:r>
            <a:r>
              <a:rPr lang="en-US" sz="800" dirty="0">
                <a:solidFill>
                  <a:srgbClr val="334155"/>
                </a:solidFill>
                <a:latin typeface="Arial" pitchFamily="34" charset="0"/>
                <a:ea typeface="Arial" pitchFamily="34" charset="-122"/>
                <a:cs typeface="Arial" pitchFamily="34" charset="-120"/>
              </a:rPr>
              <a:t> </a:t>
            </a:r>
            <a:r>
              <a:rPr lang="en-US" sz="800" dirty="0" err="1">
                <a:solidFill>
                  <a:srgbClr val="334155"/>
                </a:solidFill>
                <a:latin typeface="Arial" pitchFamily="34" charset="0"/>
                <a:ea typeface="Arial" pitchFamily="34" charset="-122"/>
                <a:cs typeface="Arial" pitchFamily="34" charset="-120"/>
              </a:rPr>
              <a:t>đoàn</a:t>
            </a:r>
            <a:r>
              <a:rPr lang="en-US" sz="800" dirty="0">
                <a:solidFill>
                  <a:srgbClr val="334155"/>
                </a:solidFill>
                <a:latin typeface="Arial" pitchFamily="34" charset="0"/>
                <a:ea typeface="Arial" pitchFamily="34" charset="-122"/>
                <a:cs typeface="Arial" pitchFamily="34" charset="-120"/>
              </a:rPr>
              <a:t> · Lao động quốc tế</a:t>
            </a:r>
            <a:endParaRPr lang="en-US" sz="800" dirty="0"/>
          </a:p>
        </p:txBody>
      </p:sp>
      <p:sp>
        <p:nvSpPr>
          <p:cNvPr id="9" name="Shape 7"/>
          <p:cNvSpPr/>
          <p:nvPr/>
        </p:nvSpPr>
        <p:spPr>
          <a:xfrm>
            <a:off x="2450592" y="1051560"/>
            <a:ext cx="2011680" cy="960120"/>
          </a:xfrm>
          <a:prstGeom prst="rect">
            <a:avLst/>
          </a:prstGeom>
          <a:solidFill>
            <a:srgbClr val="FFFFFF"/>
          </a:solidFill>
          <a:ln w="6350">
            <a:solidFill>
              <a:srgbClr val="E2E8F0"/>
            </a:solidFill>
            <a:prstDash val="solid"/>
          </a:ln>
        </p:spPr>
        <p:txBody>
          <a:bodyPr/>
          <a:lstStyle/>
          <a:p>
            <a:endParaRPr lang="en-VN"/>
          </a:p>
        </p:txBody>
      </p:sp>
      <p:sp>
        <p:nvSpPr>
          <p:cNvPr id="10" name="Text 8"/>
          <p:cNvSpPr/>
          <p:nvPr/>
        </p:nvSpPr>
        <p:spPr>
          <a:xfrm>
            <a:off x="2450592" y="1078992"/>
            <a:ext cx="2011680" cy="34747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11" name="Text 9"/>
          <p:cNvSpPr/>
          <p:nvPr/>
        </p:nvSpPr>
        <p:spPr>
          <a:xfrm>
            <a:off x="2450592" y="1417320"/>
            <a:ext cx="2011680" cy="228600"/>
          </a:xfrm>
          <a:prstGeom prst="rect">
            <a:avLst/>
          </a:prstGeom>
          <a:noFill/>
          <a:ln/>
        </p:spPr>
        <p:txBody>
          <a:bodyPr wrap="square" rtlCol="0" anchor="ctr"/>
          <a:lstStyle/>
          <a:p>
            <a:pPr marL="0" indent="0" algn="ctr">
              <a:buNone/>
            </a:pPr>
            <a:r>
              <a:rPr lang="en-US" sz="900" b="1" dirty="0">
                <a:solidFill>
                  <a:srgbClr val="059669"/>
                </a:solidFill>
                <a:latin typeface="Arial" pitchFamily="34" charset="0"/>
                <a:ea typeface="Arial" pitchFamily="34" charset="-122"/>
                <a:cs typeface="Arial" pitchFamily="34" charset="-120"/>
              </a:rPr>
              <a:t>Từ phương tiện</a:t>
            </a:r>
            <a:endParaRPr lang="en-US" sz="900" dirty="0"/>
          </a:p>
        </p:txBody>
      </p:sp>
      <p:sp>
        <p:nvSpPr>
          <p:cNvPr id="12" name="Text 10"/>
          <p:cNvSpPr/>
          <p:nvPr/>
        </p:nvSpPr>
        <p:spPr>
          <a:xfrm>
            <a:off x="2450592" y="1645920"/>
            <a:ext cx="2011680" cy="320040"/>
          </a:xfrm>
          <a:prstGeom prst="rect">
            <a:avLst/>
          </a:prstGeom>
          <a:noFill/>
          <a:ln/>
        </p:spPr>
        <p:txBody>
          <a:bodyPr wrap="square" rtlCol="0" anchor="ctr"/>
          <a:lstStyle/>
          <a:p>
            <a:pPr marL="0" indent="0" algn="ctr">
              <a:lnSpc>
                <a:spcPct val="120000"/>
              </a:lnSpc>
              <a:buNone/>
            </a:pPr>
            <a:r>
              <a:rPr lang="en-US" sz="800" dirty="0">
                <a:solidFill>
                  <a:srgbClr val="334155"/>
                </a:solidFill>
                <a:latin typeface="Arial" pitchFamily="34" charset="0"/>
                <a:ea typeface="Arial" pitchFamily="34" charset="-122"/>
                <a:cs typeface="Arial" pitchFamily="34" charset="-120"/>
              </a:rPr>
              <a:t>Tàu bay · Tàu biển · Xe - Khoang hàng · Container</a:t>
            </a:r>
            <a:endParaRPr lang="en-US" sz="800" dirty="0"/>
          </a:p>
        </p:txBody>
      </p:sp>
      <p:sp>
        <p:nvSpPr>
          <p:cNvPr id="13" name="Shape 11"/>
          <p:cNvSpPr/>
          <p:nvPr/>
        </p:nvSpPr>
        <p:spPr>
          <a:xfrm>
            <a:off x="4626864" y="1051560"/>
            <a:ext cx="2011680" cy="960120"/>
          </a:xfrm>
          <a:prstGeom prst="rect">
            <a:avLst/>
          </a:prstGeom>
          <a:solidFill>
            <a:srgbClr val="FFFFFF"/>
          </a:solidFill>
          <a:ln w="6350">
            <a:solidFill>
              <a:srgbClr val="E2E8F0"/>
            </a:solidFill>
            <a:prstDash val="solid"/>
          </a:ln>
        </p:spPr>
        <p:txBody>
          <a:bodyPr/>
          <a:lstStyle/>
          <a:p>
            <a:endParaRPr lang="en-VN"/>
          </a:p>
        </p:txBody>
      </p:sp>
      <p:sp>
        <p:nvSpPr>
          <p:cNvPr id="14" name="Text 12"/>
          <p:cNvSpPr/>
          <p:nvPr/>
        </p:nvSpPr>
        <p:spPr>
          <a:xfrm>
            <a:off x="4626864" y="1078992"/>
            <a:ext cx="2011680" cy="34747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15" name="Text 13"/>
          <p:cNvSpPr/>
          <p:nvPr/>
        </p:nvSpPr>
        <p:spPr>
          <a:xfrm>
            <a:off x="4626864" y="1417320"/>
            <a:ext cx="2011680" cy="228600"/>
          </a:xfrm>
          <a:prstGeom prst="rect">
            <a:avLst/>
          </a:prstGeom>
          <a:noFill/>
          <a:ln/>
        </p:spPr>
        <p:txBody>
          <a:bodyPr wrap="square" rtlCol="0" anchor="ctr"/>
          <a:lstStyle/>
          <a:p>
            <a:pPr marL="0" indent="0" algn="ctr">
              <a:buNone/>
            </a:pPr>
            <a:r>
              <a:rPr lang="en-US" sz="900" b="1" dirty="0">
                <a:solidFill>
                  <a:srgbClr val="059669"/>
                </a:solidFill>
                <a:latin typeface="Arial" pitchFamily="34" charset="0"/>
                <a:ea typeface="Arial" pitchFamily="34" charset="-122"/>
                <a:cs typeface="Arial" pitchFamily="34" charset="-120"/>
              </a:rPr>
              <a:t>Từ hàng hóa</a:t>
            </a:r>
            <a:endParaRPr lang="en-US" sz="900" dirty="0"/>
          </a:p>
        </p:txBody>
      </p:sp>
      <p:sp>
        <p:nvSpPr>
          <p:cNvPr id="16" name="Text 14"/>
          <p:cNvSpPr/>
          <p:nvPr/>
        </p:nvSpPr>
        <p:spPr>
          <a:xfrm>
            <a:off x="4626864" y="1645920"/>
            <a:ext cx="2011680" cy="320040"/>
          </a:xfrm>
          <a:prstGeom prst="rect">
            <a:avLst/>
          </a:prstGeom>
          <a:noFill/>
          <a:ln/>
        </p:spPr>
        <p:txBody>
          <a:bodyPr wrap="square" rtlCol="0" anchor="ctr"/>
          <a:lstStyle/>
          <a:p>
            <a:pPr marL="0" indent="0" algn="ctr">
              <a:lnSpc>
                <a:spcPct val="120000"/>
              </a:lnSpc>
              <a:buNone/>
            </a:pPr>
            <a:r>
              <a:rPr lang="en-US" sz="800" dirty="0">
                <a:solidFill>
                  <a:srgbClr val="334155"/>
                </a:solidFill>
                <a:latin typeface="Arial" pitchFamily="34" charset="0"/>
                <a:ea typeface="Arial" pitchFamily="34" charset="-122"/>
                <a:cs typeface="Arial" pitchFamily="34" charset="-120"/>
              </a:rPr>
              <a:t>Hàng hóa vận chuyển theo phương tiện QT</a:t>
            </a:r>
            <a:endParaRPr lang="en-US" sz="800" dirty="0"/>
          </a:p>
        </p:txBody>
      </p:sp>
      <p:sp>
        <p:nvSpPr>
          <p:cNvPr id="17" name="Shape 15"/>
          <p:cNvSpPr/>
          <p:nvPr/>
        </p:nvSpPr>
        <p:spPr>
          <a:xfrm>
            <a:off x="6803136" y="1051560"/>
            <a:ext cx="2011680" cy="960120"/>
          </a:xfrm>
          <a:prstGeom prst="rect">
            <a:avLst/>
          </a:prstGeom>
          <a:solidFill>
            <a:srgbClr val="FFFFFF"/>
          </a:solidFill>
          <a:ln w="6350">
            <a:solidFill>
              <a:srgbClr val="E2E8F0"/>
            </a:solidFill>
            <a:prstDash val="solid"/>
          </a:ln>
        </p:spPr>
        <p:txBody>
          <a:bodyPr/>
          <a:lstStyle/>
          <a:p>
            <a:endParaRPr lang="en-VN"/>
          </a:p>
        </p:txBody>
      </p:sp>
      <p:sp>
        <p:nvSpPr>
          <p:cNvPr id="18" name="Text 16"/>
          <p:cNvSpPr/>
          <p:nvPr/>
        </p:nvSpPr>
        <p:spPr>
          <a:xfrm>
            <a:off x="6803136" y="1078992"/>
            <a:ext cx="2011680" cy="347472"/>
          </a:xfrm>
          <a:prstGeom prst="rect">
            <a:avLst/>
          </a:prstGeom>
          <a:noFill/>
          <a:ln/>
        </p:spPr>
        <p:txBody>
          <a:bodyPr wrap="square" rtlCol="0" anchor="ctr"/>
          <a:lstStyle/>
          <a:p>
            <a:pPr marL="0" indent="0" algn="ctr">
              <a:buNone/>
            </a:pPr>
            <a:r>
              <a:rPr lang="en-US" sz="2000" dirty="0">
                <a:solidFill>
                  <a:srgbClr val="000000"/>
                </a:solidFill>
              </a:rPr>
              <a:t>🐀</a:t>
            </a:r>
            <a:endParaRPr lang="en-US" sz="2000" dirty="0"/>
          </a:p>
        </p:txBody>
      </p:sp>
      <p:sp>
        <p:nvSpPr>
          <p:cNvPr id="19" name="Text 17"/>
          <p:cNvSpPr/>
          <p:nvPr/>
        </p:nvSpPr>
        <p:spPr>
          <a:xfrm>
            <a:off x="6803136" y="1417320"/>
            <a:ext cx="2011680" cy="228600"/>
          </a:xfrm>
          <a:prstGeom prst="rect">
            <a:avLst/>
          </a:prstGeom>
          <a:noFill/>
          <a:ln/>
        </p:spPr>
        <p:txBody>
          <a:bodyPr wrap="square" rtlCol="0" anchor="ctr"/>
          <a:lstStyle/>
          <a:p>
            <a:pPr marL="0" indent="0" algn="ctr">
              <a:buNone/>
            </a:pPr>
            <a:r>
              <a:rPr lang="en-US" sz="900" b="1" dirty="0">
                <a:solidFill>
                  <a:srgbClr val="059669"/>
                </a:solidFill>
                <a:latin typeface="Arial" pitchFamily="34" charset="0"/>
                <a:ea typeface="Arial" pitchFamily="34" charset="-122"/>
                <a:cs typeface="Arial" pitchFamily="34" charset="-120"/>
              </a:rPr>
              <a:t>Từ môi trường</a:t>
            </a:r>
            <a:endParaRPr lang="en-US" sz="900" dirty="0"/>
          </a:p>
        </p:txBody>
      </p:sp>
      <p:sp>
        <p:nvSpPr>
          <p:cNvPr id="20" name="Text 18"/>
          <p:cNvSpPr/>
          <p:nvPr/>
        </p:nvSpPr>
        <p:spPr>
          <a:xfrm>
            <a:off x="6803136" y="1645920"/>
            <a:ext cx="2011680" cy="320040"/>
          </a:xfrm>
          <a:prstGeom prst="rect">
            <a:avLst/>
          </a:prstGeom>
          <a:noFill/>
          <a:ln/>
        </p:spPr>
        <p:txBody>
          <a:bodyPr wrap="square" rtlCol="0" anchor="ctr"/>
          <a:lstStyle/>
          <a:p>
            <a:pPr marL="0" indent="0" algn="ctr">
              <a:lnSpc>
                <a:spcPct val="120000"/>
              </a:lnSpc>
              <a:buNone/>
            </a:pPr>
            <a:r>
              <a:rPr lang="en-US" sz="800" dirty="0">
                <a:solidFill>
                  <a:srgbClr val="334155"/>
                </a:solidFill>
                <a:latin typeface="Arial" pitchFamily="34" charset="0"/>
                <a:ea typeface="Arial" pitchFamily="34" charset="-122"/>
                <a:cs typeface="Arial" pitchFamily="34" charset="-120"/>
              </a:rPr>
              <a:t>Chuột · Chất thải gặm nhấm tại CK </a:t>
            </a:r>
            <a:endParaRPr lang="en-US" sz="800" dirty="0"/>
          </a:p>
        </p:txBody>
      </p:sp>
      <p:sp>
        <p:nvSpPr>
          <p:cNvPr id="21" name="Text 19"/>
          <p:cNvSpPr/>
          <p:nvPr/>
        </p:nvSpPr>
        <p:spPr>
          <a:xfrm>
            <a:off x="274320" y="2103120"/>
            <a:ext cx="859536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CÁC HOẠT ĐỘNG GIÁM SÁT CHỦ YẾU</a:t>
            </a:r>
            <a:endParaRPr lang="en-US" sz="850" dirty="0"/>
          </a:p>
        </p:txBody>
      </p:sp>
      <p:sp>
        <p:nvSpPr>
          <p:cNvPr id="22" name="Shape 20"/>
          <p:cNvSpPr/>
          <p:nvPr/>
        </p:nvSpPr>
        <p:spPr>
          <a:xfrm>
            <a:off x="274320" y="2377440"/>
            <a:ext cx="2788920" cy="2468880"/>
          </a:xfrm>
          <a:prstGeom prst="rect">
            <a:avLst/>
          </a:prstGeom>
          <a:solidFill>
            <a:srgbClr val="FFFFFF"/>
          </a:solidFill>
          <a:ln w="6350">
            <a:solidFill>
              <a:srgbClr val="E2E8F0"/>
            </a:solidFill>
            <a:prstDash val="solid"/>
          </a:ln>
        </p:spPr>
        <p:txBody>
          <a:bodyPr/>
          <a:lstStyle/>
          <a:p>
            <a:endParaRPr lang="en-VN"/>
          </a:p>
        </p:txBody>
      </p:sp>
      <p:sp>
        <p:nvSpPr>
          <p:cNvPr id="23" name="Shape 21"/>
          <p:cNvSpPr/>
          <p:nvPr/>
        </p:nvSpPr>
        <p:spPr>
          <a:xfrm>
            <a:off x="274320" y="2377440"/>
            <a:ext cx="2788920" cy="365760"/>
          </a:xfrm>
          <a:prstGeom prst="rect">
            <a:avLst/>
          </a:prstGeom>
          <a:solidFill>
            <a:srgbClr val="059669"/>
          </a:solidFill>
          <a:ln/>
        </p:spPr>
        <p:txBody>
          <a:bodyPr/>
          <a:lstStyle/>
          <a:p>
            <a:endParaRPr lang="en-VN"/>
          </a:p>
        </p:txBody>
      </p:sp>
      <p:sp>
        <p:nvSpPr>
          <p:cNvPr id="24" name="Text 22"/>
          <p:cNvSpPr/>
          <p:nvPr/>
        </p:nvSpPr>
        <p:spPr>
          <a:xfrm>
            <a:off x="365760" y="2377440"/>
            <a:ext cx="2651760" cy="365760"/>
          </a:xfrm>
          <a:prstGeom prst="rect">
            <a:avLst/>
          </a:prstGeom>
          <a:noFill/>
          <a:ln/>
        </p:spPr>
        <p:txBody>
          <a:bodyPr wrap="square" rtlCol="0" anchor="ctr"/>
          <a:lstStyle/>
          <a:p>
            <a:pPr marL="0" indent="0">
              <a:buNone/>
            </a:pPr>
            <a:r>
              <a:rPr lang="en-US" sz="950" b="1" dirty="0">
                <a:solidFill>
                  <a:srgbClr val="FFFFFF"/>
                </a:solidFill>
                <a:latin typeface="Arial" pitchFamily="34" charset="0"/>
                <a:ea typeface="Arial" pitchFamily="34" charset="-122"/>
                <a:cs typeface="Arial" pitchFamily="34" charset="-120"/>
              </a:rPr>
              <a:t>A  Giám sát hành khách nhập cảnh</a:t>
            </a:r>
            <a:endParaRPr lang="en-US" sz="950" dirty="0"/>
          </a:p>
        </p:txBody>
      </p:sp>
      <p:sp>
        <p:nvSpPr>
          <p:cNvPr id="25" name="Text 23"/>
          <p:cNvSpPr/>
          <p:nvPr/>
        </p:nvSpPr>
        <p:spPr>
          <a:xfrm>
            <a:off x="365760" y="2816352"/>
            <a:ext cx="2606040" cy="438912"/>
          </a:xfrm>
          <a:prstGeom prst="rect">
            <a:avLst/>
          </a:prstGeom>
          <a:noFill/>
          <a:ln/>
        </p:spPr>
        <p:txBody>
          <a:bodyPr wrap="square" rtlCol="0" anchor="ctr"/>
          <a:lstStyle/>
          <a:p>
            <a:pPr marL="0" indent="0">
              <a:lnSpc>
                <a:spcPct val="120000"/>
              </a:lnSpc>
              <a:buNone/>
            </a:pPr>
            <a:r>
              <a:rPr lang="en-US" sz="850" b="1" dirty="0">
                <a:solidFill>
                  <a:srgbClr val="059669"/>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Tăng cường giám sát từ vùng có dịch / lưu hành Hantavirus</a:t>
            </a:r>
            <a:endParaRPr lang="en-US" sz="850" dirty="0"/>
          </a:p>
        </p:txBody>
      </p:sp>
      <p:sp>
        <p:nvSpPr>
          <p:cNvPr id="26" name="Text 24"/>
          <p:cNvSpPr/>
          <p:nvPr/>
        </p:nvSpPr>
        <p:spPr>
          <a:xfrm>
            <a:off x="365760" y="3300984"/>
            <a:ext cx="2606040" cy="438912"/>
          </a:xfrm>
          <a:prstGeom prst="rect">
            <a:avLst/>
          </a:prstGeom>
          <a:noFill/>
          <a:ln/>
        </p:spPr>
        <p:txBody>
          <a:bodyPr wrap="square" rtlCol="0" anchor="ctr"/>
          <a:lstStyle/>
          <a:p>
            <a:pPr marL="0" indent="0">
              <a:lnSpc>
                <a:spcPct val="120000"/>
              </a:lnSpc>
              <a:buNone/>
            </a:pPr>
            <a:r>
              <a:rPr lang="en-US" sz="850" b="1" dirty="0">
                <a:solidFill>
                  <a:srgbClr val="059669"/>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Chú trọng hành khách từ Nam Mỹ (chủng HCPS tử vong cao)</a:t>
            </a:r>
            <a:endParaRPr lang="en-US" sz="850" dirty="0"/>
          </a:p>
        </p:txBody>
      </p:sp>
      <p:sp>
        <p:nvSpPr>
          <p:cNvPr id="27" name="Text 25"/>
          <p:cNvSpPr/>
          <p:nvPr/>
        </p:nvSpPr>
        <p:spPr>
          <a:xfrm>
            <a:off x="365760" y="3785616"/>
            <a:ext cx="2606040" cy="438912"/>
          </a:xfrm>
          <a:prstGeom prst="rect">
            <a:avLst/>
          </a:prstGeom>
          <a:noFill/>
          <a:ln/>
        </p:spPr>
        <p:txBody>
          <a:bodyPr wrap="square" rtlCol="0" anchor="ctr"/>
          <a:lstStyle/>
          <a:p>
            <a:pPr marL="0" indent="0">
              <a:lnSpc>
                <a:spcPct val="120000"/>
              </a:lnSpc>
              <a:buNone/>
            </a:pPr>
            <a:r>
              <a:rPr lang="en-US" sz="850" b="1" dirty="0">
                <a:solidFill>
                  <a:srgbClr val="059669"/>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Quan sát dấu hiệu bất thường, khai thác yếu tố dịch tễ</a:t>
            </a:r>
            <a:endParaRPr lang="en-US" sz="850" dirty="0"/>
          </a:p>
        </p:txBody>
      </p:sp>
      <p:sp>
        <p:nvSpPr>
          <p:cNvPr id="28" name="Text 26"/>
          <p:cNvSpPr/>
          <p:nvPr/>
        </p:nvSpPr>
        <p:spPr>
          <a:xfrm>
            <a:off x="365760" y="4270248"/>
            <a:ext cx="2606040" cy="438912"/>
          </a:xfrm>
          <a:prstGeom prst="rect">
            <a:avLst/>
          </a:prstGeom>
          <a:noFill/>
          <a:ln/>
        </p:spPr>
        <p:txBody>
          <a:bodyPr wrap="square" rtlCol="0" anchor="ctr"/>
          <a:lstStyle/>
          <a:p>
            <a:pPr marL="0" indent="0">
              <a:lnSpc>
                <a:spcPct val="120000"/>
              </a:lnSpc>
              <a:buNone/>
            </a:pPr>
            <a:r>
              <a:rPr lang="en-US" sz="850" b="1" dirty="0">
                <a:solidFill>
                  <a:srgbClr val="059669"/>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Lịch sử đi lại, tiếp xúc động vật gặm nhấm / môi trường nguy cơ</a:t>
            </a:r>
            <a:endParaRPr lang="en-US" sz="850" dirty="0"/>
          </a:p>
        </p:txBody>
      </p:sp>
      <p:sp>
        <p:nvSpPr>
          <p:cNvPr id="29" name="Shape 27"/>
          <p:cNvSpPr/>
          <p:nvPr/>
        </p:nvSpPr>
        <p:spPr>
          <a:xfrm>
            <a:off x="3246120" y="2377440"/>
            <a:ext cx="2788920" cy="2468880"/>
          </a:xfrm>
          <a:prstGeom prst="rect">
            <a:avLst/>
          </a:prstGeom>
          <a:solidFill>
            <a:srgbClr val="FFFFFF"/>
          </a:solidFill>
          <a:ln w="6350">
            <a:solidFill>
              <a:srgbClr val="E2E8F0"/>
            </a:solidFill>
            <a:prstDash val="solid"/>
          </a:ln>
        </p:spPr>
        <p:txBody>
          <a:bodyPr/>
          <a:lstStyle/>
          <a:p>
            <a:endParaRPr lang="en-VN"/>
          </a:p>
        </p:txBody>
      </p:sp>
      <p:sp>
        <p:nvSpPr>
          <p:cNvPr id="30" name="Shape 28"/>
          <p:cNvSpPr/>
          <p:nvPr/>
        </p:nvSpPr>
        <p:spPr>
          <a:xfrm>
            <a:off x="3246120" y="2377440"/>
            <a:ext cx="2788920" cy="365760"/>
          </a:xfrm>
          <a:prstGeom prst="rect">
            <a:avLst/>
          </a:prstGeom>
          <a:solidFill>
            <a:srgbClr val="3B82F6"/>
          </a:solidFill>
          <a:ln/>
        </p:spPr>
        <p:txBody>
          <a:bodyPr/>
          <a:lstStyle/>
          <a:p>
            <a:endParaRPr lang="en-VN"/>
          </a:p>
        </p:txBody>
      </p:sp>
      <p:sp>
        <p:nvSpPr>
          <p:cNvPr id="31" name="Text 29"/>
          <p:cNvSpPr/>
          <p:nvPr/>
        </p:nvSpPr>
        <p:spPr>
          <a:xfrm>
            <a:off x="3337560" y="2377440"/>
            <a:ext cx="2651760" cy="365760"/>
          </a:xfrm>
          <a:prstGeom prst="rect">
            <a:avLst/>
          </a:prstGeom>
          <a:noFill/>
          <a:ln/>
        </p:spPr>
        <p:txBody>
          <a:bodyPr wrap="square" rtlCol="0" anchor="ctr"/>
          <a:lstStyle/>
          <a:p>
            <a:pPr marL="0" indent="0">
              <a:buNone/>
            </a:pPr>
            <a:r>
              <a:rPr lang="en-US" sz="950" b="1" dirty="0">
                <a:solidFill>
                  <a:srgbClr val="FFFFFF"/>
                </a:solidFill>
                <a:latin typeface="Arial" pitchFamily="34" charset="0"/>
                <a:ea typeface="Arial" pitchFamily="34" charset="-122"/>
                <a:cs typeface="Arial" pitchFamily="34" charset="-120"/>
              </a:rPr>
              <a:t>B  Giám sát hồ sơ kiểm dịch &amp; tờ khai y tế</a:t>
            </a:r>
            <a:endParaRPr lang="en-US" sz="950" dirty="0"/>
          </a:p>
        </p:txBody>
      </p:sp>
      <p:sp>
        <p:nvSpPr>
          <p:cNvPr id="32" name="Text 30"/>
          <p:cNvSpPr/>
          <p:nvPr/>
        </p:nvSpPr>
        <p:spPr>
          <a:xfrm>
            <a:off x="3337560" y="2816352"/>
            <a:ext cx="2606040" cy="438912"/>
          </a:xfrm>
          <a:prstGeom prst="rect">
            <a:avLst/>
          </a:prstGeom>
          <a:noFill/>
          <a:ln/>
        </p:spPr>
        <p:txBody>
          <a:bodyPr wrap="square" rtlCol="0" anchor="ctr"/>
          <a:lstStyle/>
          <a:p>
            <a:pPr marL="0" indent="0">
              <a:lnSpc>
                <a:spcPct val="120000"/>
              </a:lnSpc>
              <a:buNone/>
            </a:pPr>
            <a:r>
              <a:rPr lang="en-US" sz="850" b="1" dirty="0">
                <a:solidFill>
                  <a:srgbClr val="3B82F6"/>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Tờ khai y tế hàng không / hàng hải / đường bộ</a:t>
            </a:r>
            <a:endParaRPr lang="en-US" sz="850" dirty="0"/>
          </a:p>
        </p:txBody>
      </p:sp>
      <p:sp>
        <p:nvSpPr>
          <p:cNvPr id="33" name="Text 31"/>
          <p:cNvSpPr/>
          <p:nvPr/>
        </p:nvSpPr>
        <p:spPr>
          <a:xfrm>
            <a:off x="3337560" y="3300984"/>
            <a:ext cx="2606040" cy="438912"/>
          </a:xfrm>
          <a:prstGeom prst="rect">
            <a:avLst/>
          </a:prstGeom>
          <a:noFill/>
          <a:ln/>
        </p:spPr>
        <p:txBody>
          <a:bodyPr wrap="square" rtlCol="0" anchor="ctr"/>
          <a:lstStyle/>
          <a:p>
            <a:pPr marL="0" indent="0">
              <a:lnSpc>
                <a:spcPct val="120000"/>
              </a:lnSpc>
              <a:buNone/>
            </a:pPr>
            <a:r>
              <a:rPr lang="en-US" sz="850" b="1" dirty="0">
                <a:solidFill>
                  <a:srgbClr val="3B82F6"/>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Giấy chứng nhận kiểm dịch vệ sinh tàu thuyền</a:t>
            </a:r>
            <a:endParaRPr lang="en-US" sz="850" dirty="0"/>
          </a:p>
        </p:txBody>
      </p:sp>
      <p:sp>
        <p:nvSpPr>
          <p:cNvPr id="34" name="Text 32"/>
          <p:cNvSpPr/>
          <p:nvPr/>
        </p:nvSpPr>
        <p:spPr>
          <a:xfrm>
            <a:off x="3337560" y="3785616"/>
            <a:ext cx="2606040" cy="438912"/>
          </a:xfrm>
          <a:prstGeom prst="rect">
            <a:avLst/>
          </a:prstGeom>
          <a:noFill/>
          <a:ln/>
        </p:spPr>
        <p:txBody>
          <a:bodyPr wrap="square" rtlCol="0" anchor="ctr"/>
          <a:lstStyle/>
          <a:p>
            <a:pPr marL="0" indent="0">
              <a:lnSpc>
                <a:spcPct val="120000"/>
              </a:lnSpc>
              <a:buNone/>
            </a:pPr>
            <a:r>
              <a:rPr lang="en-US" sz="850" b="1" dirty="0">
                <a:solidFill>
                  <a:srgbClr val="3B82F6"/>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Báo cáo bất thường: ốm/tử vong, động vật chết, gặm nhấm trên tàu</a:t>
            </a:r>
            <a:endParaRPr lang="en-US" sz="850" dirty="0"/>
          </a:p>
        </p:txBody>
      </p:sp>
      <p:sp>
        <p:nvSpPr>
          <p:cNvPr id="35" name="Text 33"/>
          <p:cNvSpPr/>
          <p:nvPr/>
        </p:nvSpPr>
        <p:spPr>
          <a:xfrm>
            <a:off x="3337560" y="4270248"/>
            <a:ext cx="2606040" cy="438912"/>
          </a:xfrm>
          <a:prstGeom prst="rect">
            <a:avLst/>
          </a:prstGeom>
          <a:noFill/>
          <a:ln/>
        </p:spPr>
        <p:txBody>
          <a:bodyPr wrap="square" rtlCol="0" anchor="ctr"/>
          <a:lstStyle/>
          <a:p>
            <a:pPr marL="0" indent="0">
              <a:lnSpc>
                <a:spcPct val="120000"/>
              </a:lnSpc>
              <a:buNone/>
            </a:pPr>
            <a:r>
              <a:rPr lang="en-US" sz="850" b="1" dirty="0">
                <a:solidFill>
                  <a:srgbClr val="3B82F6"/>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Tiếp nhận thông tin từ WHO, Cục YTDP, Sở Y tế</a:t>
            </a:r>
            <a:endParaRPr lang="en-US" sz="850" dirty="0"/>
          </a:p>
        </p:txBody>
      </p:sp>
      <p:sp>
        <p:nvSpPr>
          <p:cNvPr id="36" name="Shape 34"/>
          <p:cNvSpPr/>
          <p:nvPr/>
        </p:nvSpPr>
        <p:spPr>
          <a:xfrm>
            <a:off x="6217920" y="2377440"/>
            <a:ext cx="2788920" cy="2468880"/>
          </a:xfrm>
          <a:prstGeom prst="rect">
            <a:avLst/>
          </a:prstGeom>
          <a:solidFill>
            <a:srgbClr val="FFFFFF"/>
          </a:solidFill>
          <a:ln w="6350">
            <a:solidFill>
              <a:srgbClr val="E2E8F0"/>
            </a:solidFill>
            <a:prstDash val="solid"/>
          </a:ln>
        </p:spPr>
        <p:txBody>
          <a:bodyPr/>
          <a:lstStyle/>
          <a:p>
            <a:endParaRPr lang="en-VN"/>
          </a:p>
        </p:txBody>
      </p:sp>
      <p:sp>
        <p:nvSpPr>
          <p:cNvPr id="37" name="Shape 35"/>
          <p:cNvSpPr/>
          <p:nvPr/>
        </p:nvSpPr>
        <p:spPr>
          <a:xfrm>
            <a:off x="6217920" y="2377440"/>
            <a:ext cx="2788920" cy="365760"/>
          </a:xfrm>
          <a:prstGeom prst="rect">
            <a:avLst/>
          </a:prstGeom>
          <a:solidFill>
            <a:srgbClr val="F59E0B"/>
          </a:solidFill>
          <a:ln/>
        </p:spPr>
        <p:txBody>
          <a:bodyPr/>
          <a:lstStyle/>
          <a:p>
            <a:endParaRPr lang="en-VN"/>
          </a:p>
        </p:txBody>
      </p:sp>
      <p:sp>
        <p:nvSpPr>
          <p:cNvPr id="38" name="Text 36"/>
          <p:cNvSpPr/>
          <p:nvPr/>
        </p:nvSpPr>
        <p:spPr>
          <a:xfrm>
            <a:off x="6309360" y="2377440"/>
            <a:ext cx="2651760" cy="365760"/>
          </a:xfrm>
          <a:prstGeom prst="rect">
            <a:avLst/>
          </a:prstGeom>
          <a:noFill/>
          <a:ln/>
        </p:spPr>
        <p:txBody>
          <a:bodyPr wrap="square" rtlCol="0" anchor="ctr"/>
          <a:lstStyle/>
          <a:p>
            <a:pPr marL="0" indent="0">
              <a:buNone/>
            </a:pPr>
            <a:r>
              <a:rPr lang="en-US" sz="950" b="1" dirty="0">
                <a:solidFill>
                  <a:srgbClr val="FFFFFF"/>
                </a:solidFill>
                <a:latin typeface="Arial" pitchFamily="34" charset="0"/>
                <a:ea typeface="Arial" pitchFamily="34" charset="-122"/>
                <a:cs typeface="Arial" pitchFamily="34" charset="-120"/>
              </a:rPr>
              <a:t>C  Giám sát phương tiện, hàng hóa &amp; môi trường</a:t>
            </a:r>
            <a:endParaRPr lang="en-US" sz="950" dirty="0"/>
          </a:p>
        </p:txBody>
      </p:sp>
      <p:sp>
        <p:nvSpPr>
          <p:cNvPr id="39" name="Text 37"/>
          <p:cNvSpPr/>
          <p:nvPr/>
        </p:nvSpPr>
        <p:spPr>
          <a:xfrm>
            <a:off x="6309360" y="2816352"/>
            <a:ext cx="2606040" cy="438912"/>
          </a:xfrm>
          <a:prstGeom prst="rect">
            <a:avLst/>
          </a:prstGeom>
          <a:noFill/>
          <a:ln/>
        </p:spPr>
        <p:txBody>
          <a:bodyPr wrap="square" rtlCol="0" anchor="ctr"/>
          <a:lstStyle/>
          <a:p>
            <a:pPr marL="0" indent="0">
              <a:lnSpc>
                <a:spcPct val="120000"/>
              </a:lnSpc>
              <a:buNone/>
            </a:pPr>
            <a:r>
              <a:rPr lang="en-US" sz="850" b="1" dirty="0">
                <a:solidFill>
                  <a:srgbClr val="F59E0B"/>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Kiểm tra dấu vết chuột, chất thải gặm nhấm trong khoang/container</a:t>
            </a:r>
            <a:endParaRPr lang="en-US" sz="850" dirty="0"/>
          </a:p>
        </p:txBody>
      </p:sp>
      <p:sp>
        <p:nvSpPr>
          <p:cNvPr id="40" name="Text 38"/>
          <p:cNvSpPr/>
          <p:nvPr/>
        </p:nvSpPr>
        <p:spPr>
          <a:xfrm>
            <a:off x="6309360" y="3300984"/>
            <a:ext cx="2606040" cy="438912"/>
          </a:xfrm>
          <a:prstGeom prst="rect">
            <a:avLst/>
          </a:prstGeom>
          <a:noFill/>
          <a:ln/>
        </p:spPr>
        <p:txBody>
          <a:bodyPr wrap="square" rtlCol="0" anchor="ctr"/>
          <a:lstStyle/>
          <a:p>
            <a:pPr marL="0" indent="0">
              <a:lnSpc>
                <a:spcPct val="120000"/>
              </a:lnSpc>
              <a:buNone/>
            </a:pPr>
            <a:r>
              <a:rPr lang="en-US" sz="850" b="1" dirty="0">
                <a:solidFill>
                  <a:srgbClr val="F59E0B"/>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Điều kiện vệ sinh môi trường trên phương tiện vận tải</a:t>
            </a:r>
            <a:endParaRPr lang="en-US" sz="850" dirty="0"/>
          </a:p>
        </p:txBody>
      </p:sp>
      <p:sp>
        <p:nvSpPr>
          <p:cNvPr id="41" name="Text 39"/>
          <p:cNvSpPr/>
          <p:nvPr/>
        </p:nvSpPr>
        <p:spPr>
          <a:xfrm>
            <a:off x="6309360" y="3785616"/>
            <a:ext cx="2606040" cy="438912"/>
          </a:xfrm>
          <a:prstGeom prst="rect">
            <a:avLst/>
          </a:prstGeom>
          <a:noFill/>
          <a:ln/>
        </p:spPr>
        <p:txBody>
          <a:bodyPr wrap="square" rtlCol="0" anchor="ctr"/>
          <a:lstStyle/>
          <a:p>
            <a:pPr marL="0" indent="0">
              <a:lnSpc>
                <a:spcPct val="120000"/>
              </a:lnSpc>
              <a:buNone/>
            </a:pPr>
            <a:r>
              <a:rPr lang="en-US" sz="850" b="1" dirty="0">
                <a:solidFill>
                  <a:srgbClr val="F59E0B"/>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Vector trung gian tại khu vực cảng, kho bãi, nhà ga</a:t>
            </a:r>
            <a:endParaRPr lang="en-US" sz="850" dirty="0"/>
          </a:p>
        </p:txBody>
      </p:sp>
      <p:sp>
        <p:nvSpPr>
          <p:cNvPr id="42" name="Text 40"/>
          <p:cNvSpPr/>
          <p:nvPr/>
        </p:nvSpPr>
        <p:spPr>
          <a:xfrm>
            <a:off x="6309360" y="4270248"/>
            <a:ext cx="2606040" cy="438912"/>
          </a:xfrm>
          <a:prstGeom prst="rect">
            <a:avLst/>
          </a:prstGeom>
          <a:noFill/>
          <a:ln/>
        </p:spPr>
        <p:txBody>
          <a:bodyPr wrap="square" rtlCol="0" anchor="ctr"/>
          <a:lstStyle/>
          <a:p>
            <a:pPr marL="0" indent="0">
              <a:lnSpc>
                <a:spcPct val="120000"/>
              </a:lnSpc>
              <a:buNone/>
            </a:pPr>
            <a:r>
              <a:rPr lang="en-US" sz="850" b="1" dirty="0">
                <a:solidFill>
                  <a:srgbClr val="F59E0B"/>
                </a:solidFill>
                <a:latin typeface="Arial" pitchFamily="34" charset="0"/>
                <a:ea typeface="Arial" pitchFamily="34" charset="-122"/>
                <a:cs typeface="Arial" pitchFamily="34" charset="-120"/>
              </a:rPr>
              <a:t>• </a:t>
            </a:r>
            <a:r>
              <a:rPr lang="en-US" sz="850" dirty="0">
                <a:solidFill>
                  <a:srgbClr val="334155"/>
                </a:solidFill>
                <a:latin typeface="Arial" pitchFamily="34" charset="0"/>
                <a:ea typeface="Arial" pitchFamily="34" charset="-122"/>
                <a:cs typeface="Arial" pitchFamily="34" charset="-120"/>
              </a:rPr>
              <a:t>Ship Sanitation Certificate: ghi chú từ các cảng đi trước</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8FAFC"/>
        </a:solidFill>
        <a:effectLst/>
      </p:bgPr>
    </p:bg>
    <p:spTree>
      <p:nvGrpSpPr>
        <p:cNvPr id="1" name=""/>
        <p:cNvGrpSpPr/>
        <p:nvPr/>
      </p:nvGrpSpPr>
      <p:grpSpPr>
        <a:xfrm>
          <a:off x="0" y="0"/>
          <a:ext cx="0" cy="0"/>
          <a:chOff x="0" y="0"/>
          <a:chExt cx="0" cy="0"/>
        </a:xfrm>
      </p:grpSpPr>
      <p:sp>
        <p:nvSpPr>
          <p:cNvPr id="2" name="Shape 0"/>
          <p:cNvSpPr/>
          <p:nvPr/>
        </p:nvSpPr>
        <p:spPr>
          <a:xfrm>
            <a:off x="0" y="0"/>
            <a:ext cx="9144000" cy="685800"/>
          </a:xfrm>
          <a:prstGeom prst="rect">
            <a:avLst/>
          </a:prstGeom>
          <a:solidFill>
            <a:srgbClr val="0B1F3A"/>
          </a:solidFill>
          <a:ln/>
        </p:spPr>
        <p:txBody>
          <a:bodyPr/>
          <a:lstStyle/>
          <a:p>
            <a:endParaRPr lang="en-VN"/>
          </a:p>
        </p:txBody>
      </p:sp>
      <p:sp>
        <p:nvSpPr>
          <p:cNvPr id="3" name="Text 1"/>
          <p:cNvSpPr/>
          <p:nvPr/>
        </p:nvSpPr>
        <p:spPr>
          <a:xfrm>
            <a:off x="274320" y="0"/>
            <a:ext cx="8686800" cy="685800"/>
          </a:xfrm>
          <a:prstGeom prst="rect">
            <a:avLst/>
          </a:prstGeom>
          <a:noFill/>
          <a:ln/>
        </p:spPr>
        <p:txBody>
          <a:bodyPr wrap="square" rtlCol="0" anchor="ctr"/>
          <a:lstStyle/>
          <a:p>
            <a:pPr marL="0" indent="0">
              <a:buNone/>
            </a:pPr>
            <a:r>
              <a:rPr lang="en-US" sz="1300" b="1" dirty="0">
                <a:solidFill>
                  <a:srgbClr val="FFFFFF"/>
                </a:solidFill>
                <a:latin typeface="Arial" pitchFamily="34" charset="0"/>
                <a:ea typeface="Arial" pitchFamily="34" charset="-122"/>
                <a:cs typeface="Arial" pitchFamily="34" charset="-120"/>
              </a:rPr>
              <a:t>06. GIÁM SÁT &amp; ĐÁP ỨNG BAN ĐẦU - HÀNH KHÁCH</a:t>
            </a:r>
            <a:endParaRPr lang="en-US" sz="1300" dirty="0"/>
          </a:p>
        </p:txBody>
      </p:sp>
      <p:sp>
        <p:nvSpPr>
          <p:cNvPr id="4" name="Shape 2"/>
          <p:cNvSpPr/>
          <p:nvPr/>
        </p:nvSpPr>
        <p:spPr>
          <a:xfrm>
            <a:off x="228600" y="804672"/>
            <a:ext cx="1965960" cy="2423160"/>
          </a:xfrm>
          <a:prstGeom prst="rect">
            <a:avLst/>
          </a:prstGeom>
          <a:solidFill>
            <a:srgbClr val="FFFFFF"/>
          </a:solidFill>
          <a:ln w="6350">
            <a:solidFill>
              <a:srgbClr val="E2E8F0"/>
            </a:solidFill>
            <a:prstDash val="solid"/>
          </a:ln>
        </p:spPr>
        <p:txBody>
          <a:bodyPr/>
          <a:lstStyle/>
          <a:p>
            <a:endParaRPr lang="en-VN"/>
          </a:p>
        </p:txBody>
      </p:sp>
      <p:sp>
        <p:nvSpPr>
          <p:cNvPr id="5" name="Shape 3"/>
          <p:cNvSpPr/>
          <p:nvPr/>
        </p:nvSpPr>
        <p:spPr>
          <a:xfrm>
            <a:off x="228600" y="804672"/>
            <a:ext cx="1965960" cy="475488"/>
          </a:xfrm>
          <a:prstGeom prst="rect">
            <a:avLst/>
          </a:prstGeom>
          <a:solidFill>
            <a:srgbClr val="059669"/>
          </a:solidFill>
          <a:ln/>
        </p:spPr>
        <p:txBody>
          <a:bodyPr/>
          <a:lstStyle/>
          <a:p>
            <a:endParaRPr lang="en-VN"/>
          </a:p>
        </p:txBody>
      </p:sp>
      <p:sp>
        <p:nvSpPr>
          <p:cNvPr id="6" name="Shape 4"/>
          <p:cNvSpPr/>
          <p:nvPr/>
        </p:nvSpPr>
        <p:spPr>
          <a:xfrm>
            <a:off x="338328" y="868680"/>
            <a:ext cx="329184" cy="329184"/>
          </a:xfrm>
          <a:prstGeom prst="ellipse">
            <a:avLst/>
          </a:prstGeom>
          <a:solidFill>
            <a:srgbClr val="FFFFFF"/>
          </a:solidFill>
          <a:ln/>
        </p:spPr>
        <p:txBody>
          <a:bodyPr/>
          <a:lstStyle/>
          <a:p>
            <a:endParaRPr lang="en-VN"/>
          </a:p>
        </p:txBody>
      </p:sp>
      <p:sp>
        <p:nvSpPr>
          <p:cNvPr id="7" name="Text 5"/>
          <p:cNvSpPr/>
          <p:nvPr/>
        </p:nvSpPr>
        <p:spPr>
          <a:xfrm>
            <a:off x="338328" y="868680"/>
            <a:ext cx="329184" cy="329184"/>
          </a:xfrm>
          <a:prstGeom prst="rect">
            <a:avLst/>
          </a:prstGeom>
          <a:noFill/>
          <a:ln/>
        </p:spPr>
        <p:txBody>
          <a:bodyPr wrap="square" lIns="0" tIns="0" rIns="0" bIns="0" rtlCol="0" anchor="ctr"/>
          <a:lstStyle/>
          <a:p>
            <a:pPr marL="0" indent="0" algn="ctr">
              <a:buNone/>
            </a:pPr>
            <a:r>
              <a:rPr lang="en-US" sz="1300" b="1" dirty="0">
                <a:solidFill>
                  <a:srgbClr val="059669"/>
                </a:solidFill>
              </a:rPr>
              <a:t>1</a:t>
            </a:r>
            <a:endParaRPr lang="en-US" sz="1300" dirty="0"/>
          </a:p>
        </p:txBody>
      </p:sp>
      <p:sp>
        <p:nvSpPr>
          <p:cNvPr id="8" name="Text 6"/>
          <p:cNvSpPr/>
          <p:nvPr/>
        </p:nvSpPr>
        <p:spPr>
          <a:xfrm>
            <a:off x="740664"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PHÁT HIỆN TÍN HIỆU</a:t>
            </a:r>
            <a:endParaRPr lang="en-US" sz="850" dirty="0"/>
          </a:p>
        </p:txBody>
      </p:sp>
      <p:sp>
        <p:nvSpPr>
          <p:cNvPr id="9" name="Text 7"/>
          <p:cNvSpPr/>
          <p:nvPr/>
        </p:nvSpPr>
        <p:spPr>
          <a:xfrm>
            <a:off x="320040" y="1353312"/>
            <a:ext cx="1783080" cy="1234440"/>
          </a:xfrm>
          <a:prstGeom prst="rect">
            <a:avLst/>
          </a:prstGeom>
          <a:noFill/>
          <a:ln/>
        </p:spPr>
        <p:txBody>
          <a:bodyPr wrap="square" rtlCol="0" anchor="ctr"/>
          <a:lstStyle/>
          <a:p>
            <a:pPr marL="0" indent="0">
              <a:lnSpc>
                <a:spcPct val="130000"/>
              </a:lnSpc>
              <a:buNone/>
            </a:pPr>
            <a:r>
              <a:rPr lang="en-US" sz="900" dirty="0">
                <a:solidFill>
                  <a:srgbClr val="334155"/>
                </a:solidFill>
                <a:latin typeface="Arial" pitchFamily="34" charset="0"/>
                <a:ea typeface="Arial" pitchFamily="34" charset="-122"/>
                <a:cs typeface="Arial" pitchFamily="34" charset="-120"/>
              </a:rPr>
              <a:t>Triệu chứng bất thường · Tờ khai y tế · Báo </a:t>
            </a:r>
            <a:r>
              <a:rPr lang="en-US" sz="900" dirty="0" err="1">
                <a:solidFill>
                  <a:srgbClr val="334155"/>
                </a:solidFill>
                <a:latin typeface="Arial" pitchFamily="34" charset="0"/>
                <a:ea typeface="Arial" pitchFamily="34" charset="-122"/>
                <a:cs typeface="Arial" pitchFamily="34" charset="-120"/>
              </a:rPr>
              <a:t>cáo</a:t>
            </a:r>
            <a:r>
              <a:rPr lang="en-US" sz="900" dirty="0">
                <a:solidFill>
                  <a:srgbClr val="334155"/>
                </a:solidFill>
                <a:latin typeface="Arial" pitchFamily="34" charset="0"/>
                <a:ea typeface="Arial" pitchFamily="34" charset="-122"/>
                <a:cs typeface="Arial" pitchFamily="34" charset="-120"/>
              </a:rPr>
              <a:t> </a:t>
            </a:r>
            <a:r>
              <a:rPr lang="en-US" sz="900" dirty="0" err="1">
                <a:solidFill>
                  <a:srgbClr val="334155"/>
                </a:solidFill>
                <a:latin typeface="Arial" pitchFamily="34" charset="0"/>
                <a:ea typeface="Arial" pitchFamily="34" charset="-122"/>
                <a:cs typeface="Arial" pitchFamily="34" charset="-120"/>
              </a:rPr>
              <a:t>tàu</a:t>
            </a:r>
            <a:endParaRPr lang="en-US" sz="900" dirty="0"/>
          </a:p>
        </p:txBody>
      </p:sp>
      <p:sp>
        <p:nvSpPr>
          <p:cNvPr id="10" name="Shape 8"/>
          <p:cNvSpPr/>
          <p:nvPr/>
        </p:nvSpPr>
        <p:spPr>
          <a:xfrm>
            <a:off x="320040" y="2852928"/>
            <a:ext cx="1783080" cy="256032"/>
          </a:xfrm>
          <a:prstGeom prst="rect">
            <a:avLst/>
          </a:prstGeom>
          <a:solidFill>
            <a:srgbClr val="059669">
              <a:alpha val="15000"/>
            </a:srgbClr>
          </a:solidFill>
          <a:ln/>
        </p:spPr>
        <p:txBody>
          <a:bodyPr/>
          <a:lstStyle/>
          <a:p>
            <a:endParaRPr lang="en-VN"/>
          </a:p>
        </p:txBody>
      </p:sp>
      <p:sp>
        <p:nvSpPr>
          <p:cNvPr id="11" name="Text 9"/>
          <p:cNvSpPr/>
          <p:nvPr/>
        </p:nvSpPr>
        <p:spPr>
          <a:xfrm>
            <a:off x="320040" y="2852928"/>
            <a:ext cx="1783080" cy="256032"/>
          </a:xfrm>
          <a:prstGeom prst="rect">
            <a:avLst/>
          </a:prstGeom>
          <a:noFill/>
          <a:ln/>
        </p:spPr>
        <p:txBody>
          <a:bodyPr wrap="square" rtlCol="0" anchor="ctr"/>
          <a:lstStyle/>
          <a:p>
            <a:pPr marL="0" indent="0" algn="ctr">
              <a:buNone/>
            </a:pPr>
            <a:r>
              <a:rPr lang="en-US" sz="850" b="1" dirty="0">
                <a:solidFill>
                  <a:srgbClr val="059669"/>
                </a:solidFill>
              </a:rPr>
              <a:t>⏱  Ngay lập tức</a:t>
            </a:r>
            <a:endParaRPr lang="en-US" sz="850" dirty="0"/>
          </a:p>
        </p:txBody>
      </p:sp>
      <p:sp>
        <p:nvSpPr>
          <p:cNvPr id="12" name="Shape 10"/>
          <p:cNvSpPr/>
          <p:nvPr/>
        </p:nvSpPr>
        <p:spPr>
          <a:xfrm>
            <a:off x="2194560" y="1920240"/>
            <a:ext cx="164592" cy="27432"/>
          </a:xfrm>
          <a:prstGeom prst="rect">
            <a:avLst/>
          </a:prstGeom>
          <a:solidFill>
            <a:srgbClr val="64748B"/>
          </a:solidFill>
          <a:ln/>
        </p:spPr>
        <p:txBody>
          <a:bodyPr/>
          <a:lstStyle/>
          <a:p>
            <a:endParaRPr lang="en-VN"/>
          </a:p>
        </p:txBody>
      </p:sp>
      <p:sp>
        <p:nvSpPr>
          <p:cNvPr id="13" name="Text 11"/>
          <p:cNvSpPr/>
          <p:nvPr/>
        </p:nvSpPr>
        <p:spPr>
          <a:xfrm>
            <a:off x="2267712" y="1856232"/>
            <a:ext cx="182880" cy="164592"/>
          </a:xfrm>
          <a:prstGeom prst="rect">
            <a:avLst/>
          </a:prstGeom>
          <a:noFill/>
          <a:ln/>
        </p:spPr>
        <p:txBody>
          <a:bodyPr wrap="square" lIns="0" tIns="0" rIns="0" bIns="0" rtlCol="0" anchor="ctr"/>
          <a:lstStyle/>
          <a:p>
            <a:pPr marL="0" indent="0">
              <a:buNone/>
            </a:pPr>
            <a:r>
              <a:rPr lang="en-US" sz="1000" dirty="0">
                <a:solidFill>
                  <a:srgbClr val="64748B"/>
                </a:solidFill>
              </a:rPr>
              <a:t>▶</a:t>
            </a:r>
            <a:endParaRPr lang="en-US" sz="1000" dirty="0"/>
          </a:p>
        </p:txBody>
      </p:sp>
      <p:sp>
        <p:nvSpPr>
          <p:cNvPr id="14" name="Shape 12"/>
          <p:cNvSpPr/>
          <p:nvPr/>
        </p:nvSpPr>
        <p:spPr>
          <a:xfrm>
            <a:off x="2441448" y="804672"/>
            <a:ext cx="1965960" cy="2423160"/>
          </a:xfrm>
          <a:prstGeom prst="rect">
            <a:avLst/>
          </a:prstGeom>
          <a:solidFill>
            <a:srgbClr val="FFFFFF"/>
          </a:solidFill>
          <a:ln w="6350">
            <a:solidFill>
              <a:srgbClr val="E2E8F0"/>
            </a:solidFill>
            <a:prstDash val="solid"/>
          </a:ln>
        </p:spPr>
        <p:txBody>
          <a:bodyPr/>
          <a:lstStyle/>
          <a:p>
            <a:endParaRPr lang="en-VN"/>
          </a:p>
        </p:txBody>
      </p:sp>
      <p:sp>
        <p:nvSpPr>
          <p:cNvPr id="15" name="Shape 13"/>
          <p:cNvSpPr/>
          <p:nvPr/>
        </p:nvSpPr>
        <p:spPr>
          <a:xfrm>
            <a:off x="2441448" y="804672"/>
            <a:ext cx="1965960" cy="475488"/>
          </a:xfrm>
          <a:prstGeom prst="rect">
            <a:avLst/>
          </a:prstGeom>
          <a:solidFill>
            <a:srgbClr val="3B82F6"/>
          </a:solidFill>
          <a:ln/>
        </p:spPr>
        <p:txBody>
          <a:bodyPr/>
          <a:lstStyle/>
          <a:p>
            <a:endParaRPr lang="en-VN"/>
          </a:p>
        </p:txBody>
      </p:sp>
      <p:sp>
        <p:nvSpPr>
          <p:cNvPr id="16" name="Shape 14"/>
          <p:cNvSpPr/>
          <p:nvPr/>
        </p:nvSpPr>
        <p:spPr>
          <a:xfrm>
            <a:off x="2551176" y="868680"/>
            <a:ext cx="329184" cy="329184"/>
          </a:xfrm>
          <a:prstGeom prst="ellipse">
            <a:avLst/>
          </a:prstGeom>
          <a:solidFill>
            <a:srgbClr val="FFFFFF"/>
          </a:solidFill>
          <a:ln/>
        </p:spPr>
        <p:txBody>
          <a:bodyPr/>
          <a:lstStyle/>
          <a:p>
            <a:endParaRPr lang="en-VN"/>
          </a:p>
        </p:txBody>
      </p:sp>
      <p:sp>
        <p:nvSpPr>
          <p:cNvPr id="17" name="Text 15"/>
          <p:cNvSpPr/>
          <p:nvPr/>
        </p:nvSpPr>
        <p:spPr>
          <a:xfrm>
            <a:off x="2551176" y="868680"/>
            <a:ext cx="329184" cy="329184"/>
          </a:xfrm>
          <a:prstGeom prst="rect">
            <a:avLst/>
          </a:prstGeom>
          <a:noFill/>
          <a:ln/>
        </p:spPr>
        <p:txBody>
          <a:bodyPr wrap="square" lIns="0" tIns="0" rIns="0" bIns="0" rtlCol="0" anchor="ctr"/>
          <a:lstStyle/>
          <a:p>
            <a:pPr marL="0" indent="0" algn="ctr">
              <a:buNone/>
            </a:pPr>
            <a:r>
              <a:rPr lang="en-US" sz="1300" b="1" dirty="0">
                <a:solidFill>
                  <a:srgbClr val="3B82F6"/>
                </a:solidFill>
              </a:rPr>
              <a:t>2</a:t>
            </a:r>
            <a:endParaRPr lang="en-US" sz="1300" dirty="0"/>
          </a:p>
        </p:txBody>
      </p:sp>
      <p:sp>
        <p:nvSpPr>
          <p:cNvPr id="18" name="Text 16"/>
          <p:cNvSpPr/>
          <p:nvPr/>
        </p:nvSpPr>
        <p:spPr>
          <a:xfrm>
            <a:off x="2953512"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ĐÁNH GIÁ LÂM SÀNG + DỊCH TỄ</a:t>
            </a:r>
            <a:endParaRPr lang="en-US" sz="850" dirty="0"/>
          </a:p>
        </p:txBody>
      </p:sp>
      <p:sp>
        <p:nvSpPr>
          <p:cNvPr id="19" name="Text 17"/>
          <p:cNvSpPr/>
          <p:nvPr/>
        </p:nvSpPr>
        <p:spPr>
          <a:xfrm>
            <a:off x="2532888" y="1353312"/>
            <a:ext cx="1783080" cy="1234440"/>
          </a:xfrm>
          <a:prstGeom prst="rect">
            <a:avLst/>
          </a:prstGeom>
          <a:noFill/>
          <a:ln/>
        </p:spPr>
        <p:txBody>
          <a:bodyPr wrap="square" rtlCol="0" anchor="ctr"/>
          <a:lstStyle/>
          <a:p>
            <a:pPr marL="0" indent="0">
              <a:lnSpc>
                <a:spcPct val="130000"/>
              </a:lnSpc>
              <a:buNone/>
            </a:pPr>
            <a:r>
              <a:rPr lang="en-US" sz="900" dirty="0">
                <a:solidFill>
                  <a:srgbClr val="334155"/>
                </a:solidFill>
                <a:latin typeface="Arial" pitchFamily="34" charset="0"/>
                <a:ea typeface="Arial" pitchFamily="34" charset="-122"/>
                <a:cs typeface="Arial" pitchFamily="34" charset="-120"/>
              </a:rPr>
              <a:t>3 tiêu chí: Lâm sàng · Yếu tố dịch tễ · Nguy cơ lan truyền</a:t>
            </a:r>
            <a:endParaRPr lang="en-US" sz="900" dirty="0"/>
          </a:p>
        </p:txBody>
      </p:sp>
      <p:sp>
        <p:nvSpPr>
          <p:cNvPr id="20" name="Shape 18"/>
          <p:cNvSpPr/>
          <p:nvPr/>
        </p:nvSpPr>
        <p:spPr>
          <a:xfrm>
            <a:off x="2532888" y="2852928"/>
            <a:ext cx="1783080" cy="256032"/>
          </a:xfrm>
          <a:prstGeom prst="rect">
            <a:avLst/>
          </a:prstGeom>
          <a:solidFill>
            <a:srgbClr val="3B82F6">
              <a:alpha val="15000"/>
            </a:srgbClr>
          </a:solidFill>
          <a:ln/>
        </p:spPr>
        <p:txBody>
          <a:bodyPr/>
          <a:lstStyle/>
          <a:p>
            <a:endParaRPr lang="en-VN"/>
          </a:p>
        </p:txBody>
      </p:sp>
      <p:sp>
        <p:nvSpPr>
          <p:cNvPr id="21" name="Text 19"/>
          <p:cNvSpPr/>
          <p:nvPr/>
        </p:nvSpPr>
        <p:spPr>
          <a:xfrm>
            <a:off x="2532888" y="2852928"/>
            <a:ext cx="1783080" cy="256032"/>
          </a:xfrm>
          <a:prstGeom prst="rect">
            <a:avLst/>
          </a:prstGeom>
          <a:noFill/>
          <a:ln/>
        </p:spPr>
        <p:txBody>
          <a:bodyPr wrap="square" rtlCol="0" anchor="ctr"/>
          <a:lstStyle/>
          <a:p>
            <a:pPr marL="0" indent="0" algn="ctr">
              <a:buNone/>
            </a:pPr>
            <a:r>
              <a:rPr lang="en-US" sz="850" b="1" dirty="0">
                <a:solidFill>
                  <a:srgbClr val="3B82F6"/>
                </a:solidFill>
              </a:rPr>
              <a:t>⏱  Trong 15 phút</a:t>
            </a:r>
            <a:endParaRPr lang="en-US" sz="850" dirty="0"/>
          </a:p>
        </p:txBody>
      </p:sp>
      <p:sp>
        <p:nvSpPr>
          <p:cNvPr id="22" name="Shape 20"/>
          <p:cNvSpPr/>
          <p:nvPr/>
        </p:nvSpPr>
        <p:spPr>
          <a:xfrm>
            <a:off x="4407408" y="1920240"/>
            <a:ext cx="164592" cy="27432"/>
          </a:xfrm>
          <a:prstGeom prst="rect">
            <a:avLst/>
          </a:prstGeom>
          <a:solidFill>
            <a:srgbClr val="64748B"/>
          </a:solidFill>
          <a:ln/>
        </p:spPr>
        <p:txBody>
          <a:bodyPr/>
          <a:lstStyle/>
          <a:p>
            <a:endParaRPr lang="en-VN"/>
          </a:p>
        </p:txBody>
      </p:sp>
      <p:sp>
        <p:nvSpPr>
          <p:cNvPr id="23" name="Text 21"/>
          <p:cNvSpPr/>
          <p:nvPr/>
        </p:nvSpPr>
        <p:spPr>
          <a:xfrm>
            <a:off x="4480560" y="1856232"/>
            <a:ext cx="182880" cy="164592"/>
          </a:xfrm>
          <a:prstGeom prst="rect">
            <a:avLst/>
          </a:prstGeom>
          <a:noFill/>
          <a:ln/>
        </p:spPr>
        <p:txBody>
          <a:bodyPr wrap="square" lIns="0" tIns="0" rIns="0" bIns="0" rtlCol="0" anchor="ctr"/>
          <a:lstStyle/>
          <a:p>
            <a:pPr marL="0" indent="0">
              <a:buNone/>
            </a:pPr>
            <a:r>
              <a:rPr lang="en-US" sz="1000" dirty="0">
                <a:solidFill>
                  <a:srgbClr val="64748B"/>
                </a:solidFill>
              </a:rPr>
              <a:t>▶</a:t>
            </a:r>
            <a:endParaRPr lang="en-US" sz="1000" dirty="0"/>
          </a:p>
        </p:txBody>
      </p:sp>
      <p:sp>
        <p:nvSpPr>
          <p:cNvPr id="24" name="Shape 22"/>
          <p:cNvSpPr/>
          <p:nvPr/>
        </p:nvSpPr>
        <p:spPr>
          <a:xfrm>
            <a:off x="4654296" y="804672"/>
            <a:ext cx="1965960" cy="2423160"/>
          </a:xfrm>
          <a:prstGeom prst="rect">
            <a:avLst/>
          </a:prstGeom>
          <a:solidFill>
            <a:srgbClr val="FFFFFF"/>
          </a:solidFill>
          <a:ln w="6350">
            <a:solidFill>
              <a:srgbClr val="E2E8F0"/>
            </a:solidFill>
            <a:prstDash val="solid"/>
          </a:ln>
        </p:spPr>
        <p:txBody>
          <a:bodyPr/>
          <a:lstStyle/>
          <a:p>
            <a:endParaRPr lang="en-VN"/>
          </a:p>
        </p:txBody>
      </p:sp>
      <p:sp>
        <p:nvSpPr>
          <p:cNvPr id="25" name="Shape 23"/>
          <p:cNvSpPr/>
          <p:nvPr/>
        </p:nvSpPr>
        <p:spPr>
          <a:xfrm>
            <a:off x="4654296" y="804672"/>
            <a:ext cx="1965960" cy="475488"/>
          </a:xfrm>
          <a:prstGeom prst="rect">
            <a:avLst/>
          </a:prstGeom>
          <a:solidFill>
            <a:srgbClr val="F59E0B"/>
          </a:solidFill>
          <a:ln/>
        </p:spPr>
        <p:txBody>
          <a:bodyPr/>
          <a:lstStyle/>
          <a:p>
            <a:endParaRPr lang="en-VN"/>
          </a:p>
        </p:txBody>
      </p:sp>
      <p:sp>
        <p:nvSpPr>
          <p:cNvPr id="26" name="Shape 24"/>
          <p:cNvSpPr/>
          <p:nvPr/>
        </p:nvSpPr>
        <p:spPr>
          <a:xfrm>
            <a:off x="4764024" y="868680"/>
            <a:ext cx="329184" cy="329184"/>
          </a:xfrm>
          <a:prstGeom prst="ellipse">
            <a:avLst/>
          </a:prstGeom>
          <a:solidFill>
            <a:srgbClr val="FFFFFF"/>
          </a:solidFill>
          <a:ln/>
        </p:spPr>
        <p:txBody>
          <a:bodyPr/>
          <a:lstStyle/>
          <a:p>
            <a:endParaRPr lang="en-VN"/>
          </a:p>
        </p:txBody>
      </p:sp>
      <p:sp>
        <p:nvSpPr>
          <p:cNvPr id="27" name="Text 25"/>
          <p:cNvSpPr/>
          <p:nvPr/>
        </p:nvSpPr>
        <p:spPr>
          <a:xfrm>
            <a:off x="4764024" y="868680"/>
            <a:ext cx="329184" cy="329184"/>
          </a:xfrm>
          <a:prstGeom prst="rect">
            <a:avLst/>
          </a:prstGeom>
          <a:noFill/>
          <a:ln/>
        </p:spPr>
        <p:txBody>
          <a:bodyPr wrap="square" lIns="0" tIns="0" rIns="0" bIns="0" rtlCol="0" anchor="ctr"/>
          <a:lstStyle/>
          <a:p>
            <a:pPr marL="0" indent="0" algn="ctr">
              <a:buNone/>
            </a:pPr>
            <a:r>
              <a:rPr lang="en-US" sz="1300" b="1" dirty="0">
                <a:solidFill>
                  <a:srgbClr val="F59E0B"/>
                </a:solidFill>
              </a:rPr>
              <a:t>3</a:t>
            </a:r>
            <a:endParaRPr lang="en-US" sz="1300" dirty="0"/>
          </a:p>
        </p:txBody>
      </p:sp>
      <p:sp>
        <p:nvSpPr>
          <p:cNvPr id="28" name="Text 26"/>
          <p:cNvSpPr/>
          <p:nvPr/>
        </p:nvSpPr>
        <p:spPr>
          <a:xfrm>
            <a:off x="5166360"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XÁC ĐỊNH MỨC ĐỘ NGUY CƠ</a:t>
            </a:r>
            <a:endParaRPr lang="en-US" sz="850" dirty="0"/>
          </a:p>
        </p:txBody>
      </p:sp>
      <p:sp>
        <p:nvSpPr>
          <p:cNvPr id="29" name="Text 27"/>
          <p:cNvSpPr/>
          <p:nvPr/>
        </p:nvSpPr>
        <p:spPr>
          <a:xfrm>
            <a:off x="4745736" y="1353312"/>
            <a:ext cx="1783080" cy="1234440"/>
          </a:xfrm>
          <a:prstGeom prst="rect">
            <a:avLst/>
          </a:prstGeom>
          <a:noFill/>
          <a:ln/>
        </p:spPr>
        <p:txBody>
          <a:bodyPr wrap="square" rtlCol="0" anchor="ctr"/>
          <a:lstStyle/>
          <a:p>
            <a:pPr marL="0" indent="0">
              <a:lnSpc>
                <a:spcPct val="130000"/>
              </a:lnSpc>
              <a:buNone/>
            </a:pPr>
            <a:r>
              <a:rPr lang="en-US" sz="900" dirty="0">
                <a:solidFill>
                  <a:srgbClr val="334155"/>
                </a:solidFill>
                <a:latin typeface="Arial" pitchFamily="34" charset="0"/>
                <a:ea typeface="Arial" pitchFamily="34" charset="-122"/>
                <a:cs typeface="Arial" pitchFamily="34" charset="-120"/>
              </a:rPr>
              <a:t>Thấp / Trung bình / Cao → quyết định đáp ứng phù hợp</a:t>
            </a:r>
            <a:endParaRPr lang="en-US" sz="900" dirty="0"/>
          </a:p>
        </p:txBody>
      </p:sp>
      <p:sp>
        <p:nvSpPr>
          <p:cNvPr id="30" name="Shape 28"/>
          <p:cNvSpPr/>
          <p:nvPr/>
        </p:nvSpPr>
        <p:spPr>
          <a:xfrm>
            <a:off x="4745736" y="2852928"/>
            <a:ext cx="1783080" cy="256032"/>
          </a:xfrm>
          <a:prstGeom prst="rect">
            <a:avLst/>
          </a:prstGeom>
          <a:solidFill>
            <a:srgbClr val="F59E0B">
              <a:alpha val="15000"/>
            </a:srgbClr>
          </a:solidFill>
          <a:ln/>
        </p:spPr>
        <p:txBody>
          <a:bodyPr/>
          <a:lstStyle/>
          <a:p>
            <a:endParaRPr lang="en-VN"/>
          </a:p>
        </p:txBody>
      </p:sp>
      <p:sp>
        <p:nvSpPr>
          <p:cNvPr id="31" name="Text 29"/>
          <p:cNvSpPr/>
          <p:nvPr/>
        </p:nvSpPr>
        <p:spPr>
          <a:xfrm>
            <a:off x="4745736" y="2852928"/>
            <a:ext cx="1783080" cy="256032"/>
          </a:xfrm>
          <a:prstGeom prst="rect">
            <a:avLst/>
          </a:prstGeom>
          <a:noFill/>
          <a:ln/>
        </p:spPr>
        <p:txBody>
          <a:bodyPr wrap="square" rtlCol="0" anchor="ctr"/>
          <a:lstStyle/>
          <a:p>
            <a:pPr marL="0" indent="0" algn="ctr">
              <a:buNone/>
            </a:pPr>
            <a:r>
              <a:rPr lang="en-US" sz="850" b="1" dirty="0">
                <a:solidFill>
                  <a:srgbClr val="F59E0B"/>
                </a:solidFill>
              </a:rPr>
              <a:t>⏱  Trong 30 phút</a:t>
            </a:r>
            <a:endParaRPr lang="en-US" sz="850" dirty="0"/>
          </a:p>
        </p:txBody>
      </p:sp>
      <p:sp>
        <p:nvSpPr>
          <p:cNvPr id="32" name="Shape 30"/>
          <p:cNvSpPr/>
          <p:nvPr/>
        </p:nvSpPr>
        <p:spPr>
          <a:xfrm>
            <a:off x="6620256" y="1920240"/>
            <a:ext cx="164592" cy="27432"/>
          </a:xfrm>
          <a:prstGeom prst="rect">
            <a:avLst/>
          </a:prstGeom>
          <a:solidFill>
            <a:srgbClr val="64748B"/>
          </a:solidFill>
          <a:ln/>
        </p:spPr>
        <p:txBody>
          <a:bodyPr/>
          <a:lstStyle/>
          <a:p>
            <a:endParaRPr lang="en-VN"/>
          </a:p>
        </p:txBody>
      </p:sp>
      <p:sp>
        <p:nvSpPr>
          <p:cNvPr id="33" name="Text 31"/>
          <p:cNvSpPr/>
          <p:nvPr/>
        </p:nvSpPr>
        <p:spPr>
          <a:xfrm>
            <a:off x="6693408" y="1856232"/>
            <a:ext cx="182880" cy="164592"/>
          </a:xfrm>
          <a:prstGeom prst="rect">
            <a:avLst/>
          </a:prstGeom>
          <a:noFill/>
          <a:ln/>
        </p:spPr>
        <p:txBody>
          <a:bodyPr wrap="square" lIns="0" tIns="0" rIns="0" bIns="0" rtlCol="0" anchor="ctr"/>
          <a:lstStyle/>
          <a:p>
            <a:pPr marL="0" indent="0">
              <a:buNone/>
            </a:pPr>
            <a:r>
              <a:rPr lang="en-US" sz="1000" dirty="0">
                <a:solidFill>
                  <a:srgbClr val="64748B"/>
                </a:solidFill>
              </a:rPr>
              <a:t>▶</a:t>
            </a:r>
            <a:endParaRPr lang="en-US" sz="1000" dirty="0"/>
          </a:p>
        </p:txBody>
      </p:sp>
      <p:sp>
        <p:nvSpPr>
          <p:cNvPr id="34" name="Shape 32"/>
          <p:cNvSpPr/>
          <p:nvPr/>
        </p:nvSpPr>
        <p:spPr>
          <a:xfrm>
            <a:off x="6867144" y="804672"/>
            <a:ext cx="1965960" cy="2423160"/>
          </a:xfrm>
          <a:prstGeom prst="rect">
            <a:avLst/>
          </a:prstGeom>
          <a:solidFill>
            <a:srgbClr val="FFFFFF"/>
          </a:solidFill>
          <a:ln w="6350">
            <a:solidFill>
              <a:srgbClr val="E2E8F0"/>
            </a:solidFill>
            <a:prstDash val="solid"/>
          </a:ln>
        </p:spPr>
        <p:txBody>
          <a:bodyPr/>
          <a:lstStyle/>
          <a:p>
            <a:endParaRPr lang="en-VN"/>
          </a:p>
        </p:txBody>
      </p:sp>
      <p:sp>
        <p:nvSpPr>
          <p:cNvPr id="35" name="Shape 33"/>
          <p:cNvSpPr/>
          <p:nvPr/>
        </p:nvSpPr>
        <p:spPr>
          <a:xfrm>
            <a:off x="6867144" y="804672"/>
            <a:ext cx="1965960" cy="475488"/>
          </a:xfrm>
          <a:prstGeom prst="rect">
            <a:avLst/>
          </a:prstGeom>
          <a:solidFill>
            <a:srgbClr val="EF4444"/>
          </a:solidFill>
          <a:ln/>
        </p:spPr>
        <p:txBody>
          <a:bodyPr/>
          <a:lstStyle/>
          <a:p>
            <a:endParaRPr lang="en-VN"/>
          </a:p>
        </p:txBody>
      </p:sp>
      <p:sp>
        <p:nvSpPr>
          <p:cNvPr id="36" name="Shape 34"/>
          <p:cNvSpPr/>
          <p:nvPr/>
        </p:nvSpPr>
        <p:spPr>
          <a:xfrm>
            <a:off x="6976872" y="868680"/>
            <a:ext cx="329184" cy="329184"/>
          </a:xfrm>
          <a:prstGeom prst="ellipse">
            <a:avLst/>
          </a:prstGeom>
          <a:solidFill>
            <a:srgbClr val="FFFFFF"/>
          </a:solidFill>
          <a:ln/>
        </p:spPr>
        <p:txBody>
          <a:bodyPr/>
          <a:lstStyle/>
          <a:p>
            <a:endParaRPr lang="en-VN"/>
          </a:p>
        </p:txBody>
      </p:sp>
      <p:sp>
        <p:nvSpPr>
          <p:cNvPr id="37" name="Text 35"/>
          <p:cNvSpPr/>
          <p:nvPr/>
        </p:nvSpPr>
        <p:spPr>
          <a:xfrm>
            <a:off x="6976872" y="868680"/>
            <a:ext cx="329184" cy="329184"/>
          </a:xfrm>
          <a:prstGeom prst="rect">
            <a:avLst/>
          </a:prstGeom>
          <a:noFill/>
          <a:ln/>
        </p:spPr>
        <p:txBody>
          <a:bodyPr wrap="square" lIns="0" tIns="0" rIns="0" bIns="0" rtlCol="0" anchor="ctr"/>
          <a:lstStyle/>
          <a:p>
            <a:pPr marL="0" indent="0" algn="ctr">
              <a:buNone/>
            </a:pPr>
            <a:r>
              <a:rPr lang="en-US" sz="1300" b="1" dirty="0">
                <a:solidFill>
                  <a:srgbClr val="EF4444"/>
                </a:solidFill>
              </a:rPr>
              <a:t>4</a:t>
            </a:r>
            <a:endParaRPr lang="en-US" sz="1300" dirty="0"/>
          </a:p>
        </p:txBody>
      </p:sp>
      <p:sp>
        <p:nvSpPr>
          <p:cNvPr id="38" name="Text 36"/>
          <p:cNvSpPr/>
          <p:nvPr/>
        </p:nvSpPr>
        <p:spPr>
          <a:xfrm>
            <a:off x="7379208" y="859536"/>
            <a:ext cx="1371600" cy="402336"/>
          </a:xfrm>
          <a:prstGeom prst="rect">
            <a:avLst/>
          </a:prstGeom>
          <a:noFill/>
          <a:ln/>
        </p:spPr>
        <p:txBody>
          <a:bodyPr wrap="square" rtlCol="0" anchor="ctr"/>
          <a:lstStyle/>
          <a:p>
            <a:pPr marL="0" indent="0">
              <a:lnSpc>
                <a:spcPct val="110000"/>
              </a:lnSpc>
              <a:buNone/>
            </a:pPr>
            <a:r>
              <a:rPr lang="en-US" sz="850" b="1" dirty="0">
                <a:solidFill>
                  <a:srgbClr val="FFFFFF"/>
                </a:solidFill>
                <a:latin typeface="Arial" pitchFamily="34" charset="0"/>
                <a:ea typeface="Arial" pitchFamily="34" charset="-122"/>
                <a:cs typeface="Arial" pitchFamily="34" charset="-120"/>
              </a:rPr>
              <a:t>KÍCH HOẠT ĐÁP ỨNG</a:t>
            </a:r>
            <a:endParaRPr lang="en-US" sz="850" dirty="0"/>
          </a:p>
        </p:txBody>
      </p:sp>
      <p:sp>
        <p:nvSpPr>
          <p:cNvPr id="39" name="Text 37"/>
          <p:cNvSpPr/>
          <p:nvPr/>
        </p:nvSpPr>
        <p:spPr>
          <a:xfrm>
            <a:off x="6958584" y="1353312"/>
            <a:ext cx="1783080" cy="1234440"/>
          </a:xfrm>
          <a:prstGeom prst="rect">
            <a:avLst/>
          </a:prstGeom>
          <a:noFill/>
          <a:ln/>
        </p:spPr>
        <p:txBody>
          <a:bodyPr wrap="square" rtlCol="0" anchor="ctr"/>
          <a:lstStyle/>
          <a:p>
            <a:pPr>
              <a:lnSpc>
                <a:spcPct val="130000"/>
              </a:lnSpc>
            </a:pPr>
            <a:r>
              <a:rPr lang="en-US" sz="900" dirty="0">
                <a:solidFill>
                  <a:srgbClr val="334155"/>
                </a:solidFill>
                <a:latin typeface="Arial" pitchFamily="34" charset="0"/>
                <a:ea typeface="Arial" pitchFamily="34" charset="-122"/>
                <a:cs typeface="Arial" pitchFamily="34" charset="-120"/>
              </a:rPr>
              <a:t>Cách ly · Chuyển tuyến · Phối hợp liên ngành · Báo </a:t>
            </a:r>
            <a:r>
              <a:rPr lang="en-US" sz="900" dirty="0" err="1">
                <a:solidFill>
                  <a:srgbClr val="334155"/>
                </a:solidFill>
                <a:latin typeface="Arial" pitchFamily="34" charset="0"/>
                <a:ea typeface="Arial" pitchFamily="34" charset="-122"/>
                <a:cs typeface="Arial" pitchFamily="34" charset="-120"/>
              </a:rPr>
              <a:t>cáo</a:t>
            </a:r>
            <a:r>
              <a:rPr lang="en-US" sz="900" dirty="0">
                <a:solidFill>
                  <a:srgbClr val="334155"/>
                </a:solidFill>
                <a:latin typeface="Arial" pitchFamily="34" charset="0"/>
                <a:ea typeface="Arial" pitchFamily="34" charset="-122"/>
                <a:cs typeface="Arial" pitchFamily="34" charset="-120"/>
              </a:rPr>
              <a:t> - · Thông tin  CDC/ SYT</a:t>
            </a:r>
            <a:endParaRPr lang="en-US" sz="900" dirty="0"/>
          </a:p>
        </p:txBody>
      </p:sp>
      <p:sp>
        <p:nvSpPr>
          <p:cNvPr id="40" name="Shape 38"/>
          <p:cNvSpPr/>
          <p:nvPr/>
        </p:nvSpPr>
        <p:spPr>
          <a:xfrm>
            <a:off x="6958584" y="2852928"/>
            <a:ext cx="1783080" cy="256032"/>
          </a:xfrm>
          <a:prstGeom prst="rect">
            <a:avLst/>
          </a:prstGeom>
          <a:solidFill>
            <a:srgbClr val="EF4444">
              <a:alpha val="15000"/>
            </a:srgbClr>
          </a:solidFill>
          <a:ln/>
        </p:spPr>
        <p:txBody>
          <a:bodyPr/>
          <a:lstStyle/>
          <a:p>
            <a:endParaRPr lang="en-VN"/>
          </a:p>
        </p:txBody>
      </p:sp>
      <p:sp>
        <p:nvSpPr>
          <p:cNvPr id="41" name="Text 39"/>
          <p:cNvSpPr/>
          <p:nvPr/>
        </p:nvSpPr>
        <p:spPr>
          <a:xfrm>
            <a:off x="6958584" y="2852928"/>
            <a:ext cx="1783080" cy="256032"/>
          </a:xfrm>
          <a:prstGeom prst="rect">
            <a:avLst/>
          </a:prstGeom>
          <a:noFill/>
          <a:ln/>
        </p:spPr>
        <p:txBody>
          <a:bodyPr wrap="square" rtlCol="0" anchor="ctr"/>
          <a:lstStyle/>
          <a:p>
            <a:pPr marL="0" indent="0" algn="ctr">
              <a:buNone/>
            </a:pPr>
            <a:r>
              <a:rPr lang="en-US" sz="850" b="1" dirty="0">
                <a:solidFill>
                  <a:srgbClr val="EF4444"/>
                </a:solidFill>
              </a:rPr>
              <a:t>⏱  Trong 1 giờ</a:t>
            </a:r>
            <a:endParaRPr lang="en-US" sz="850" dirty="0"/>
          </a:p>
        </p:txBody>
      </p:sp>
      <p:sp>
        <p:nvSpPr>
          <p:cNvPr id="42" name="Text 40"/>
          <p:cNvSpPr/>
          <p:nvPr/>
        </p:nvSpPr>
        <p:spPr>
          <a:xfrm>
            <a:off x="274320" y="3310128"/>
            <a:ext cx="8595360" cy="228600"/>
          </a:xfrm>
          <a:prstGeom prst="rect">
            <a:avLst/>
          </a:prstGeom>
          <a:noFill/>
          <a:ln/>
        </p:spPr>
        <p:txBody>
          <a:bodyPr wrap="square" rtlCol="0" anchor="ctr"/>
          <a:lstStyle/>
          <a:p>
            <a:pPr marL="0" indent="0">
              <a:buNone/>
            </a:pPr>
            <a:r>
              <a:rPr lang="en-US" sz="850" b="1" kern="0" spc="200" dirty="0">
                <a:solidFill>
                  <a:srgbClr val="64748B"/>
                </a:solidFill>
                <a:latin typeface="Arial" pitchFamily="34" charset="0"/>
                <a:ea typeface="Arial" pitchFamily="34" charset="-122"/>
                <a:cs typeface="Arial" pitchFamily="34" charset="-120"/>
              </a:rPr>
              <a:t>BẢO HỘ CÁ NHÂN (PPE) KHI TIẾP CẬN CA NGHI NGỜ</a:t>
            </a:r>
            <a:endParaRPr lang="en-US" sz="850" dirty="0"/>
          </a:p>
        </p:txBody>
      </p:sp>
      <p:sp>
        <p:nvSpPr>
          <p:cNvPr id="43" name="Shape 41"/>
          <p:cNvSpPr/>
          <p:nvPr/>
        </p:nvSpPr>
        <p:spPr>
          <a:xfrm>
            <a:off x="274320" y="3584448"/>
            <a:ext cx="2011680" cy="1298448"/>
          </a:xfrm>
          <a:prstGeom prst="rect">
            <a:avLst/>
          </a:prstGeom>
          <a:solidFill>
            <a:srgbClr val="FFFFFF"/>
          </a:solidFill>
          <a:ln w="6350">
            <a:solidFill>
              <a:srgbClr val="E2E8F0"/>
            </a:solidFill>
            <a:prstDash val="solid"/>
          </a:ln>
        </p:spPr>
        <p:txBody>
          <a:bodyPr/>
          <a:lstStyle/>
          <a:p>
            <a:endParaRPr lang="en-VN"/>
          </a:p>
        </p:txBody>
      </p:sp>
      <p:sp>
        <p:nvSpPr>
          <p:cNvPr id="44" name="Text 42"/>
          <p:cNvSpPr/>
          <p:nvPr/>
        </p:nvSpPr>
        <p:spPr>
          <a:xfrm>
            <a:off x="274320" y="3657600"/>
            <a:ext cx="2011680" cy="502920"/>
          </a:xfrm>
          <a:prstGeom prst="rect">
            <a:avLst/>
          </a:prstGeom>
          <a:noFill/>
          <a:ln/>
        </p:spPr>
        <p:txBody>
          <a:bodyPr wrap="square" rtlCol="0" anchor="ctr"/>
          <a:lstStyle/>
          <a:p>
            <a:pPr marL="0" indent="0" algn="ctr">
              <a:buNone/>
            </a:pPr>
            <a:r>
              <a:rPr lang="en-US" sz="2600" dirty="0">
                <a:solidFill>
                  <a:srgbClr val="000000"/>
                </a:solidFill>
              </a:rPr>
              <a:t>😷</a:t>
            </a:r>
            <a:endParaRPr lang="en-US" sz="2600" dirty="0"/>
          </a:p>
        </p:txBody>
      </p:sp>
      <p:sp>
        <p:nvSpPr>
          <p:cNvPr id="45" name="Text 43"/>
          <p:cNvSpPr/>
          <p:nvPr/>
        </p:nvSpPr>
        <p:spPr>
          <a:xfrm>
            <a:off x="274320" y="4187952"/>
            <a:ext cx="2011680" cy="594360"/>
          </a:xfrm>
          <a:prstGeom prst="rect">
            <a:avLst/>
          </a:prstGeom>
          <a:noFill/>
          <a:ln/>
        </p:spPr>
        <p:txBody>
          <a:bodyPr wrap="square" rtlCol="0" anchor="ctr"/>
          <a:lstStyle/>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Khẩu trang N95</a:t>
            </a:r>
            <a:endParaRPr lang="en-US" sz="850" dirty="0"/>
          </a:p>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hoặc tương đương trở lên</a:t>
            </a:r>
            <a:endParaRPr lang="en-US" sz="850" dirty="0"/>
          </a:p>
        </p:txBody>
      </p:sp>
      <p:sp>
        <p:nvSpPr>
          <p:cNvPr id="46" name="Shape 44"/>
          <p:cNvSpPr/>
          <p:nvPr/>
        </p:nvSpPr>
        <p:spPr>
          <a:xfrm>
            <a:off x="2450592" y="3584448"/>
            <a:ext cx="2011680" cy="1298448"/>
          </a:xfrm>
          <a:prstGeom prst="rect">
            <a:avLst/>
          </a:prstGeom>
          <a:solidFill>
            <a:srgbClr val="FFFFFF"/>
          </a:solidFill>
          <a:ln w="6350">
            <a:solidFill>
              <a:srgbClr val="E2E8F0"/>
            </a:solidFill>
            <a:prstDash val="solid"/>
          </a:ln>
        </p:spPr>
        <p:txBody>
          <a:bodyPr/>
          <a:lstStyle/>
          <a:p>
            <a:endParaRPr lang="en-VN"/>
          </a:p>
        </p:txBody>
      </p:sp>
      <p:sp>
        <p:nvSpPr>
          <p:cNvPr id="47" name="Text 45"/>
          <p:cNvSpPr/>
          <p:nvPr/>
        </p:nvSpPr>
        <p:spPr>
          <a:xfrm>
            <a:off x="2450592" y="3657600"/>
            <a:ext cx="2011680" cy="502920"/>
          </a:xfrm>
          <a:prstGeom prst="rect">
            <a:avLst/>
          </a:prstGeom>
          <a:noFill/>
          <a:ln/>
        </p:spPr>
        <p:txBody>
          <a:bodyPr wrap="square" rtlCol="0" anchor="ctr"/>
          <a:lstStyle/>
          <a:p>
            <a:pPr marL="0" indent="0" algn="ctr">
              <a:buNone/>
            </a:pPr>
            <a:r>
              <a:rPr lang="en-US" sz="2600" dirty="0">
                <a:solidFill>
                  <a:srgbClr val="000000"/>
                </a:solidFill>
              </a:rPr>
              <a:t>🥽</a:t>
            </a:r>
            <a:endParaRPr lang="en-US" sz="2600" dirty="0"/>
          </a:p>
        </p:txBody>
      </p:sp>
      <p:sp>
        <p:nvSpPr>
          <p:cNvPr id="48" name="Text 46"/>
          <p:cNvSpPr/>
          <p:nvPr/>
        </p:nvSpPr>
        <p:spPr>
          <a:xfrm>
            <a:off x="2450592" y="4187952"/>
            <a:ext cx="2011680" cy="594360"/>
          </a:xfrm>
          <a:prstGeom prst="rect">
            <a:avLst/>
          </a:prstGeom>
          <a:noFill/>
          <a:ln/>
        </p:spPr>
        <p:txBody>
          <a:bodyPr wrap="square" rtlCol="0" anchor="ctr"/>
          <a:lstStyle/>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Kính bảo hộ</a:t>
            </a:r>
            <a:endParaRPr lang="en-US" sz="850" dirty="0"/>
          </a:p>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 Mặt nạ chống giọt bắn</a:t>
            </a:r>
            <a:endParaRPr lang="en-US" sz="850" dirty="0"/>
          </a:p>
        </p:txBody>
      </p:sp>
      <p:sp>
        <p:nvSpPr>
          <p:cNvPr id="49" name="Shape 47"/>
          <p:cNvSpPr/>
          <p:nvPr/>
        </p:nvSpPr>
        <p:spPr>
          <a:xfrm>
            <a:off x="4626864" y="3584448"/>
            <a:ext cx="2011680" cy="1298448"/>
          </a:xfrm>
          <a:prstGeom prst="rect">
            <a:avLst/>
          </a:prstGeom>
          <a:solidFill>
            <a:srgbClr val="FFFFFF"/>
          </a:solidFill>
          <a:ln w="6350">
            <a:solidFill>
              <a:srgbClr val="E2E8F0"/>
            </a:solidFill>
            <a:prstDash val="solid"/>
          </a:ln>
        </p:spPr>
        <p:txBody>
          <a:bodyPr/>
          <a:lstStyle/>
          <a:p>
            <a:endParaRPr lang="en-VN"/>
          </a:p>
        </p:txBody>
      </p:sp>
      <p:sp>
        <p:nvSpPr>
          <p:cNvPr id="50" name="Text 48"/>
          <p:cNvSpPr/>
          <p:nvPr/>
        </p:nvSpPr>
        <p:spPr>
          <a:xfrm>
            <a:off x="4626864" y="3657600"/>
            <a:ext cx="2011680" cy="502920"/>
          </a:xfrm>
          <a:prstGeom prst="rect">
            <a:avLst/>
          </a:prstGeom>
          <a:noFill/>
          <a:ln/>
        </p:spPr>
        <p:txBody>
          <a:bodyPr wrap="square" rtlCol="0" anchor="ctr"/>
          <a:lstStyle/>
          <a:p>
            <a:pPr marL="0" indent="0" algn="ctr">
              <a:buNone/>
            </a:pPr>
            <a:r>
              <a:rPr lang="en-US" sz="2600" dirty="0">
                <a:solidFill>
                  <a:srgbClr val="000000"/>
                </a:solidFill>
              </a:rPr>
              <a:t>🧤</a:t>
            </a:r>
            <a:endParaRPr lang="en-US" sz="2600" dirty="0"/>
          </a:p>
        </p:txBody>
      </p:sp>
      <p:sp>
        <p:nvSpPr>
          <p:cNvPr id="51" name="Text 49"/>
          <p:cNvSpPr/>
          <p:nvPr/>
        </p:nvSpPr>
        <p:spPr>
          <a:xfrm>
            <a:off x="4626864" y="4187952"/>
            <a:ext cx="2011680" cy="594360"/>
          </a:xfrm>
          <a:prstGeom prst="rect">
            <a:avLst/>
          </a:prstGeom>
          <a:noFill/>
          <a:ln/>
        </p:spPr>
        <p:txBody>
          <a:bodyPr wrap="square" rtlCol="0" anchor="ctr"/>
          <a:lstStyle/>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Găng tay đôi</a:t>
            </a:r>
            <a:endParaRPr lang="en-US" sz="850" dirty="0"/>
          </a:p>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(lớp trong + ngoài)</a:t>
            </a:r>
            <a:endParaRPr lang="en-US" sz="850" dirty="0"/>
          </a:p>
        </p:txBody>
      </p:sp>
      <p:sp>
        <p:nvSpPr>
          <p:cNvPr id="52" name="Shape 50"/>
          <p:cNvSpPr/>
          <p:nvPr/>
        </p:nvSpPr>
        <p:spPr>
          <a:xfrm>
            <a:off x="6803136" y="3584448"/>
            <a:ext cx="2011680" cy="1298448"/>
          </a:xfrm>
          <a:prstGeom prst="rect">
            <a:avLst/>
          </a:prstGeom>
          <a:solidFill>
            <a:srgbClr val="FFFFFF"/>
          </a:solidFill>
          <a:ln w="6350">
            <a:solidFill>
              <a:srgbClr val="E2E8F0"/>
            </a:solidFill>
            <a:prstDash val="solid"/>
          </a:ln>
        </p:spPr>
        <p:txBody>
          <a:bodyPr/>
          <a:lstStyle/>
          <a:p>
            <a:endParaRPr lang="en-VN"/>
          </a:p>
        </p:txBody>
      </p:sp>
      <p:sp>
        <p:nvSpPr>
          <p:cNvPr id="53" name="Text 51"/>
          <p:cNvSpPr/>
          <p:nvPr/>
        </p:nvSpPr>
        <p:spPr>
          <a:xfrm>
            <a:off x="6803136" y="3657600"/>
            <a:ext cx="2011680" cy="502920"/>
          </a:xfrm>
          <a:prstGeom prst="rect">
            <a:avLst/>
          </a:prstGeom>
          <a:noFill/>
          <a:ln/>
        </p:spPr>
        <p:txBody>
          <a:bodyPr wrap="square" rtlCol="0" anchor="ctr"/>
          <a:lstStyle/>
          <a:p>
            <a:pPr marL="0" indent="0" algn="ctr">
              <a:buNone/>
            </a:pPr>
            <a:r>
              <a:rPr lang="en-US" sz="2600" dirty="0">
                <a:solidFill>
                  <a:srgbClr val="000000"/>
                </a:solidFill>
              </a:rPr>
              <a:t>🥼</a:t>
            </a:r>
            <a:endParaRPr lang="en-US" sz="2600" dirty="0"/>
          </a:p>
        </p:txBody>
      </p:sp>
      <p:sp>
        <p:nvSpPr>
          <p:cNvPr id="54" name="Text 52"/>
          <p:cNvSpPr/>
          <p:nvPr/>
        </p:nvSpPr>
        <p:spPr>
          <a:xfrm>
            <a:off x="6803136" y="4187952"/>
            <a:ext cx="2011680" cy="594360"/>
          </a:xfrm>
          <a:prstGeom prst="rect">
            <a:avLst/>
          </a:prstGeom>
          <a:noFill/>
          <a:ln/>
        </p:spPr>
        <p:txBody>
          <a:bodyPr wrap="square" rtlCol="0" anchor="ctr"/>
          <a:lstStyle/>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Áo choàng</a:t>
            </a:r>
            <a:endParaRPr lang="en-US" sz="850" dirty="0"/>
          </a:p>
          <a:p>
            <a:pPr marL="0" indent="0" algn="ctr">
              <a:lnSpc>
                <a:spcPct val="120000"/>
              </a:lnSpc>
              <a:buNone/>
            </a:pPr>
            <a:r>
              <a:rPr lang="en-US" sz="850" dirty="0">
                <a:solidFill>
                  <a:srgbClr val="334155"/>
                </a:solidFill>
                <a:latin typeface="Arial" pitchFamily="34" charset="0"/>
                <a:ea typeface="Arial" pitchFamily="34" charset="-122"/>
                <a:cs typeface="Arial" pitchFamily="34" charset="-120"/>
              </a:rPr>
              <a:t>chống thấm</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228</TotalTime>
  <Words>2851</Words>
  <Application>Microsoft Macintosh PowerPoint</Application>
  <PresentationFormat>On-screen Show (16:9)</PresentationFormat>
  <Paragraphs>341</Paragraphs>
  <Slides>16</Slides>
  <Notes>16</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16</vt:i4>
      </vt:variant>
    </vt:vector>
  </HeadingPairs>
  <TitlesOfParts>
    <vt:vector size="18"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Phòng Chống Hantavirus tại Cửa Khẩu</dc:title>
  <dc:subject>PptxGenJS Presentation</dc:subject>
  <dc:creator>Khoa Kiểm dịch Y tế – CDC Đà Nẵng</dc:creator>
  <cp:lastModifiedBy>Dung Truong</cp:lastModifiedBy>
  <cp:revision>13</cp:revision>
  <dcterms:created xsi:type="dcterms:W3CDTF">2026-05-16T07:57:24Z</dcterms:created>
  <dcterms:modified xsi:type="dcterms:W3CDTF">2026-05-18T16:10:54Z</dcterms:modified>
</cp:coreProperties>
</file>